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wmf" ContentType="image/x-wmf"/>
  <Default Extension="xml" ContentType="application/xml"/>
  <Default Extension="vml" ContentType="application/vnd.openxmlformats-officedocument.vmlDrawing"/>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presentation.xml" ContentType="application/vnd.openxmlformats-officedocument.presentationml.presentation.main+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6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74.xml" ContentType="application/vnd.openxmlformats-officedocument.presentationml.notesSlide+xml"/>
  <Override PartName="/ppt/notesSlides/notesSlide73.xml" ContentType="application/vnd.openxmlformats-officedocument.presentationml.notesSlide+xml"/>
  <Override PartName="/ppt/notesSlides/notesSlide72.xml" ContentType="application/vnd.openxmlformats-officedocument.presentationml.notesSlide+xml"/>
  <Override PartName="/ppt/notesSlides/notesSlide71.xml" ContentType="application/vnd.openxmlformats-officedocument.presentationml.notesSlide+xml"/>
  <Override PartName="/ppt/notesSlides/notesSlide70.xml" ContentType="application/vnd.openxmlformats-officedocument.presentationml.notesSlide+xml"/>
  <Override PartName="/ppt/notesSlides/notesSlide69.xml" ContentType="application/vnd.openxmlformats-officedocument.presentationml.notesSlide+xml"/>
  <Override PartName="/ppt/notesSlides/notesSlide68.xml" ContentType="application/vnd.openxmlformats-officedocument.presentationml.notesSlide+xml"/>
  <Override PartName="/ppt/notesSlides/notesSlide67.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441" r:id="rId2"/>
    <p:sldId id="2574" r:id="rId3"/>
    <p:sldId id="592" r:id="rId4"/>
    <p:sldId id="1180" r:id="rId5"/>
    <p:sldId id="1181" r:id="rId6"/>
    <p:sldId id="1182" r:id="rId7"/>
    <p:sldId id="1183" r:id="rId8"/>
    <p:sldId id="1184" r:id="rId9"/>
    <p:sldId id="1185" r:id="rId10"/>
    <p:sldId id="1186" r:id="rId11"/>
    <p:sldId id="1187" r:id="rId12"/>
    <p:sldId id="1188" r:id="rId13"/>
    <p:sldId id="1189" r:id="rId14"/>
    <p:sldId id="1196" r:id="rId15"/>
    <p:sldId id="1208" r:id="rId16"/>
    <p:sldId id="1209" r:id="rId17"/>
    <p:sldId id="1210" r:id="rId18"/>
    <p:sldId id="1211" r:id="rId19"/>
    <p:sldId id="1212" r:id="rId20"/>
    <p:sldId id="1213" r:id="rId21"/>
    <p:sldId id="1214" r:id="rId22"/>
    <p:sldId id="1215" r:id="rId23"/>
    <p:sldId id="1216" r:id="rId24"/>
    <p:sldId id="1217" r:id="rId25"/>
    <p:sldId id="1218" r:id="rId26"/>
    <p:sldId id="1219" r:id="rId27"/>
    <p:sldId id="1220" r:id="rId28"/>
    <p:sldId id="1221" r:id="rId29"/>
    <p:sldId id="1222" r:id="rId30"/>
    <p:sldId id="1223" r:id="rId31"/>
    <p:sldId id="1224" r:id="rId32"/>
    <p:sldId id="1225" r:id="rId33"/>
    <p:sldId id="1226" r:id="rId34"/>
    <p:sldId id="1227" r:id="rId35"/>
    <p:sldId id="1228" r:id="rId36"/>
    <p:sldId id="1229" r:id="rId37"/>
    <p:sldId id="1230" r:id="rId38"/>
    <p:sldId id="1231" r:id="rId39"/>
    <p:sldId id="1232" r:id="rId40"/>
    <p:sldId id="1233" r:id="rId41"/>
    <p:sldId id="1234" r:id="rId42"/>
    <p:sldId id="1235" r:id="rId43"/>
    <p:sldId id="1236" r:id="rId44"/>
    <p:sldId id="1237" r:id="rId45"/>
    <p:sldId id="1238" r:id="rId46"/>
    <p:sldId id="1239" r:id="rId47"/>
    <p:sldId id="1240" r:id="rId48"/>
    <p:sldId id="1241" r:id="rId49"/>
    <p:sldId id="1242" r:id="rId50"/>
    <p:sldId id="1243" r:id="rId51"/>
    <p:sldId id="1244" r:id="rId52"/>
    <p:sldId id="1245" r:id="rId53"/>
    <p:sldId id="1246" r:id="rId54"/>
    <p:sldId id="1247" r:id="rId55"/>
    <p:sldId id="1248" r:id="rId56"/>
    <p:sldId id="1249" r:id="rId57"/>
    <p:sldId id="1250" r:id="rId58"/>
    <p:sldId id="1251" r:id="rId59"/>
    <p:sldId id="1252" r:id="rId60"/>
    <p:sldId id="1253" r:id="rId61"/>
    <p:sldId id="1254" r:id="rId62"/>
    <p:sldId id="1255" r:id="rId63"/>
    <p:sldId id="1256" r:id="rId64"/>
    <p:sldId id="814" r:id="rId65"/>
    <p:sldId id="815" r:id="rId66"/>
    <p:sldId id="816" r:id="rId67"/>
    <p:sldId id="817" r:id="rId68"/>
    <p:sldId id="818" r:id="rId69"/>
    <p:sldId id="819" r:id="rId70"/>
    <p:sldId id="820" r:id="rId71"/>
    <p:sldId id="683" r:id="rId72"/>
    <p:sldId id="699" r:id="rId73"/>
    <p:sldId id="730" r:id="rId74"/>
    <p:sldId id="700" r:id="rId75"/>
    <p:sldId id="701" r:id="rId76"/>
    <p:sldId id="750" r:id="rId77"/>
    <p:sldId id="772" r:id="rId78"/>
    <p:sldId id="753" r:id="rId79"/>
    <p:sldId id="758" r:id="rId80"/>
    <p:sldId id="754" r:id="rId81"/>
    <p:sldId id="756" r:id="rId82"/>
    <p:sldId id="757" r:id="rId83"/>
    <p:sldId id="821" r:id="rId84"/>
    <p:sldId id="769" r:id="rId85"/>
    <p:sldId id="771" r:id="rId86"/>
    <p:sldId id="851" r:id="rId87"/>
    <p:sldId id="1313" r:id="rId88"/>
    <p:sldId id="1314" r:id="rId89"/>
    <p:sldId id="1315" r:id="rId90"/>
    <p:sldId id="760" r:id="rId91"/>
    <p:sldId id="761" r:id="rId92"/>
    <p:sldId id="762" r:id="rId93"/>
    <p:sldId id="763" r:id="rId94"/>
    <p:sldId id="822" r:id="rId95"/>
    <p:sldId id="824" r:id="rId96"/>
    <p:sldId id="836" r:id="rId97"/>
    <p:sldId id="837" r:id="rId98"/>
    <p:sldId id="838" r:id="rId99"/>
    <p:sldId id="839" r:id="rId100"/>
    <p:sldId id="840" r:id="rId101"/>
    <p:sldId id="841" r:id="rId102"/>
    <p:sldId id="842" r:id="rId103"/>
    <p:sldId id="843" r:id="rId104"/>
    <p:sldId id="844" r:id="rId105"/>
    <p:sldId id="845" r:id="rId106"/>
    <p:sldId id="846" r:id="rId107"/>
    <p:sldId id="847" r:id="rId108"/>
    <p:sldId id="848" r:id="rId109"/>
    <p:sldId id="849" r:id="rId110"/>
    <p:sldId id="764" r:id="rId111"/>
    <p:sldId id="765" r:id="rId112"/>
    <p:sldId id="776" r:id="rId113"/>
    <p:sldId id="724" r:id="rId114"/>
    <p:sldId id="725" r:id="rId115"/>
    <p:sldId id="726" r:id="rId116"/>
    <p:sldId id="719" r:id="rId117"/>
    <p:sldId id="720" r:id="rId118"/>
    <p:sldId id="721" r:id="rId119"/>
    <p:sldId id="727" r:id="rId120"/>
    <p:sldId id="850" r:id="rId1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660066"/>
    <a:srgbClr val="996633"/>
    <a:srgbClr val="FF8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p:restoredTop sz="87079" autoAdjust="0"/>
  </p:normalViewPr>
  <p:slideViewPr>
    <p:cSldViewPr snapToGrid="0" snapToObjects="1">
      <p:cViewPr varScale="1">
        <p:scale>
          <a:sx n="107" d="100"/>
          <a:sy n="107" d="100"/>
        </p:scale>
        <p:origin x="1640"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128" Type="http://schemas.openxmlformats.org/officeDocument/2006/relationships/customXml" Target="../customXml/item2.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129" Type="http://schemas.openxmlformats.org/officeDocument/2006/relationships/customXml" Target="../customXml/item3.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customXml" Target="../customXml/item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image" Target="../media/image137.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image" Target="../media/image13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A511FA-CDEC-DA4C-ADD1-ECFEF6CDBEBA}" type="datetimeFigureOut">
              <a:rPr lang="en-US" smtClean="0"/>
              <a:t>12/7/22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73196B-5B7D-6943-9019-7912A0BC0E58}" type="slidenum">
              <a:rPr lang="en-US" smtClean="0"/>
              <a:t>‹#›</a:t>
            </a:fld>
            <a:endParaRPr lang="en-US"/>
          </a:p>
        </p:txBody>
      </p:sp>
    </p:spTree>
    <p:extLst>
      <p:ext uri="{BB962C8B-B14F-4D97-AF65-F5344CB8AC3E}">
        <p14:creationId xmlns:p14="http://schemas.microsoft.com/office/powerpoint/2010/main" val="6335262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8D6E9C-CB34-4FFF-84FA-317E47FBFF9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044607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Rectangle 2"/>
          <p:cNvSpPr>
            <a:spLocks noGrp="1" noRot="1" noChangeAspect="1" noChangeArrowheads="1" noTextEdit="1"/>
          </p:cNvSpPr>
          <p:nvPr>
            <p:ph type="sldImg"/>
          </p:nvPr>
        </p:nvSpPr>
        <p:spPr>
          <a:ln/>
        </p:spPr>
      </p:sp>
      <p:sp>
        <p:nvSpPr>
          <p:cNvPr id="336898"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906032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Rectangle 2"/>
          <p:cNvSpPr>
            <a:spLocks noGrp="1" noRot="1" noChangeAspect="1" noChangeArrowheads="1" noTextEdit="1"/>
          </p:cNvSpPr>
          <p:nvPr>
            <p:ph type="sldImg"/>
          </p:nvPr>
        </p:nvSpPr>
        <p:spPr>
          <a:ln/>
        </p:spPr>
      </p:sp>
      <p:sp>
        <p:nvSpPr>
          <p:cNvPr id="336898"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862053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Rectangle 2"/>
          <p:cNvSpPr>
            <a:spLocks noGrp="1" noRot="1" noChangeAspect="1" noChangeArrowheads="1" noTextEdit="1"/>
          </p:cNvSpPr>
          <p:nvPr>
            <p:ph type="sldImg"/>
          </p:nvPr>
        </p:nvSpPr>
        <p:spPr>
          <a:ln/>
        </p:spPr>
      </p:sp>
      <p:sp>
        <p:nvSpPr>
          <p:cNvPr id="35840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089126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5" name="Slide Image Placeholder 1"/>
          <p:cNvSpPr>
            <a:spLocks noGrp="1" noRot="1" noChangeAspect="1"/>
          </p:cNvSpPr>
          <p:nvPr>
            <p:ph type="sldImg"/>
          </p:nvPr>
        </p:nvSpPr>
        <p:spPr>
          <a:ln/>
        </p:spPr>
      </p:sp>
      <p:sp>
        <p:nvSpPr>
          <p:cNvPr id="379906" name="Notes Placeholder 2"/>
          <p:cNvSpPr>
            <a:spLocks noGrp="1"/>
          </p:cNvSpPr>
          <p:nvPr>
            <p:ph type="body" idx="1"/>
          </p:nvPr>
        </p:nvSpPr>
        <p:spPr>
          <a:noFill/>
          <a:ln/>
        </p:spPr>
        <p:txBody>
          <a:bodyPr/>
          <a:lstStyle/>
          <a:p>
            <a:endParaRPr lang="en-US" dirty="0"/>
          </a:p>
        </p:txBody>
      </p:sp>
      <p:sp>
        <p:nvSpPr>
          <p:cNvPr id="379907" name="Slide Number Placeholder 3"/>
          <p:cNvSpPr>
            <a:spLocks noGrp="1"/>
          </p:cNvSpPr>
          <p:nvPr>
            <p:ph type="sldNum" sz="quarter" idx="5"/>
          </p:nvPr>
        </p:nvSpPr>
        <p:spPr>
          <a:noFill/>
        </p:spPr>
        <p:txBody>
          <a:bodyPr/>
          <a:lstStyle/>
          <a:p>
            <a:fld id="{7252A77E-6543-4FB0-94D6-99F65A5E6759}" type="slidenum">
              <a:rPr lang="en-US" smtClean="0"/>
              <a:pPr/>
              <a:t>15</a:t>
            </a:fld>
            <a:endParaRPr lang="en-US"/>
          </a:p>
        </p:txBody>
      </p:sp>
    </p:spTree>
    <p:extLst>
      <p:ext uri="{BB962C8B-B14F-4D97-AF65-F5344CB8AC3E}">
        <p14:creationId xmlns:p14="http://schemas.microsoft.com/office/powerpoint/2010/main" val="3240202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44E371F-9BFA-4F6B-BF36-275653E4AE58}" type="slidenum">
              <a:rPr lang="en-US" smtClean="0"/>
              <a:pPr>
                <a:defRPr/>
              </a:pPr>
              <a:t>16</a:t>
            </a:fld>
            <a:endParaRPr lang="en-US"/>
          </a:p>
        </p:txBody>
      </p:sp>
    </p:spTree>
    <p:extLst>
      <p:ext uri="{BB962C8B-B14F-4D97-AF65-F5344CB8AC3E}">
        <p14:creationId xmlns:p14="http://schemas.microsoft.com/office/powerpoint/2010/main" val="3048334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44E371F-9BFA-4F6B-BF36-275653E4AE58}" type="slidenum">
              <a:rPr lang="en-US" smtClean="0"/>
              <a:pPr>
                <a:defRPr/>
              </a:pPr>
              <a:t>17</a:t>
            </a:fld>
            <a:endParaRPr lang="en-US"/>
          </a:p>
        </p:txBody>
      </p:sp>
    </p:spTree>
    <p:extLst>
      <p:ext uri="{BB962C8B-B14F-4D97-AF65-F5344CB8AC3E}">
        <p14:creationId xmlns:p14="http://schemas.microsoft.com/office/powerpoint/2010/main" val="3814454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44E371F-9BFA-4F6B-BF36-275653E4AE58}" type="slidenum">
              <a:rPr lang="en-US" smtClean="0"/>
              <a:pPr>
                <a:defRPr/>
              </a:pPr>
              <a:t>18</a:t>
            </a:fld>
            <a:endParaRPr lang="en-US"/>
          </a:p>
        </p:txBody>
      </p:sp>
    </p:spTree>
    <p:extLst>
      <p:ext uri="{BB962C8B-B14F-4D97-AF65-F5344CB8AC3E}">
        <p14:creationId xmlns:p14="http://schemas.microsoft.com/office/powerpoint/2010/main" val="4034385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44E371F-9BFA-4F6B-BF36-275653E4AE58}" type="slidenum">
              <a:rPr lang="en-US" smtClean="0"/>
              <a:pPr>
                <a:defRPr/>
              </a:pPr>
              <a:t>19</a:t>
            </a:fld>
            <a:endParaRPr lang="en-US"/>
          </a:p>
        </p:txBody>
      </p:sp>
    </p:spTree>
    <p:extLst>
      <p:ext uri="{BB962C8B-B14F-4D97-AF65-F5344CB8AC3E}">
        <p14:creationId xmlns:p14="http://schemas.microsoft.com/office/powerpoint/2010/main" val="2952686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44E371F-9BFA-4F6B-BF36-275653E4AE58}" type="slidenum">
              <a:rPr lang="en-US" smtClean="0"/>
              <a:pPr>
                <a:defRPr/>
              </a:pPr>
              <a:t>62</a:t>
            </a:fld>
            <a:endParaRPr lang="en-US"/>
          </a:p>
        </p:txBody>
      </p:sp>
    </p:spTree>
    <p:extLst>
      <p:ext uri="{BB962C8B-B14F-4D97-AF65-F5344CB8AC3E}">
        <p14:creationId xmlns:p14="http://schemas.microsoft.com/office/powerpoint/2010/main" val="4211797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pPr algn="r" rtl="0" fontAlgn="base">
              <a:spcBef>
                <a:spcPct val="0"/>
              </a:spcBef>
              <a:spcAft>
                <a:spcPct val="0"/>
              </a:spcAft>
            </a:pPr>
            <a:fld id="{E4DD91B9-023D-455C-8CF4-020816D4F60A}" type="slidenum">
              <a:rPr lang="en-US">
                <a:solidFill>
                  <a:prstClr val="black"/>
                </a:solidFill>
                <a:latin typeface="Arial" charset="0"/>
              </a:rPr>
              <a:pPr algn="r" rtl="0" fontAlgn="base">
                <a:spcBef>
                  <a:spcPct val="0"/>
                </a:spcBef>
                <a:spcAft>
                  <a:spcPct val="0"/>
                </a:spcAft>
              </a:pPr>
              <a:t>3</a:t>
            </a:fld>
            <a:endParaRPr lang="en-US">
              <a:solidFill>
                <a:prstClr val="black"/>
              </a:solidFill>
              <a:latin typeface="Arial" charset="0"/>
            </a:endParaRPr>
          </a:p>
        </p:txBody>
      </p:sp>
      <p:sp>
        <p:nvSpPr>
          <p:cNvPr id="9728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rtl="0" fontAlgn="base">
              <a:spcBef>
                <a:spcPct val="0"/>
              </a:spcBef>
              <a:spcAft>
                <a:spcPct val="0"/>
              </a:spcAft>
            </a:pPr>
            <a:fld id="{B1D583BB-24C5-4BBC-B1B6-4EF3E543F8D3}" type="slidenum">
              <a:rPr lang="en-US" sz="1200">
                <a:solidFill>
                  <a:prstClr val="black"/>
                </a:solidFill>
                <a:latin typeface="Arial" charset="0"/>
              </a:rPr>
              <a:pPr algn="r" rtl="0" fontAlgn="base">
                <a:spcBef>
                  <a:spcPct val="0"/>
                </a:spcBef>
                <a:spcAft>
                  <a:spcPct val="0"/>
                </a:spcAft>
              </a:pPr>
              <a:t>3</a:t>
            </a:fld>
            <a:endParaRPr lang="en-US" sz="1200">
              <a:solidFill>
                <a:prstClr val="black"/>
              </a:solidFill>
              <a:latin typeface="Arial" charset="0"/>
            </a:endParaRPr>
          </a:p>
        </p:txBody>
      </p:sp>
      <p:sp>
        <p:nvSpPr>
          <p:cNvPr id="97284" name="Rectangle 2"/>
          <p:cNvSpPr>
            <a:spLocks noGrp="1" noRot="1" noChangeAspect="1" noChangeArrowheads="1" noTextEdit="1"/>
          </p:cNvSpPr>
          <p:nvPr>
            <p:ph type="sldImg"/>
          </p:nvPr>
        </p:nvSpPr>
        <p:spPr>
          <a:ln/>
        </p:spPr>
      </p:sp>
      <p:sp>
        <p:nvSpPr>
          <p:cNvPr id="97285" name="Rectangle 3"/>
          <p:cNvSpPr>
            <a:spLocks noGrp="1" noChangeArrowheads="1"/>
          </p:cNvSpPr>
          <p:nvPr>
            <p:ph type="body" idx="1"/>
          </p:nvPr>
        </p:nvSpPr>
        <p:spPr>
          <a:noFill/>
          <a:ln/>
        </p:spPr>
        <p:txBody>
          <a:bodyPr/>
          <a:lstStyle/>
          <a:p>
            <a:pPr eaLnBrk="1" hangingPunct="1"/>
            <a:endParaRPr lang="en-US" dirty="0"/>
          </a:p>
        </p:txBody>
      </p:sp>
      <p:sp>
        <p:nvSpPr>
          <p:cNvPr id="2" name="Footer Placeholder 1"/>
          <p:cNvSpPr>
            <a:spLocks noGrp="1"/>
          </p:cNvSpPr>
          <p:nvPr>
            <p:ph type="ftr" sz="quarter" idx="10"/>
          </p:nvPr>
        </p:nvSpPr>
        <p:spPr/>
        <p:txBody>
          <a:bodyPr/>
          <a:lstStyle/>
          <a:p>
            <a:r>
              <a:rPr lang="fr-FR"/>
              <a:t>CS 376 Lecture 7 Segmentation</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64</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65</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66</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67</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68</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69</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70</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Slide Image Placeholder 1"/>
          <p:cNvSpPr>
            <a:spLocks noGrp="1" noRot="1" noChangeAspect="1" noTextEdit="1"/>
          </p:cNvSpPr>
          <p:nvPr>
            <p:ph type="sldImg"/>
          </p:nvPr>
        </p:nvSpPr>
        <p:spPr bwMode="auto">
          <a:noFill/>
          <a:ln>
            <a:solidFill>
              <a:srgbClr val="000000"/>
            </a:solidFill>
            <a:miter lim="800000"/>
            <a:headEnd/>
            <a:tailEnd/>
          </a:ln>
        </p:spPr>
      </p:sp>
      <p:sp>
        <p:nvSpPr>
          <p:cNvPr id="5765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err="1"/>
              <a:t>Bovw</a:t>
            </a:r>
            <a:r>
              <a:rPr lang="en-US" baseline="0" dirty="0"/>
              <a:t> – </a:t>
            </a:r>
            <a:r>
              <a:rPr lang="en-US" baseline="0" dirty="0" err="1"/>
              <a:t>construitea</a:t>
            </a:r>
            <a:r>
              <a:rPr lang="en-US" baseline="0" dirty="0"/>
              <a:t> </a:t>
            </a:r>
            <a:r>
              <a:rPr lang="en-US" baseline="0" dirty="0" err="1"/>
              <a:t>unui</a:t>
            </a:r>
            <a:r>
              <a:rPr lang="en-US" baseline="0" dirty="0"/>
              <a:t> </a:t>
            </a:r>
            <a:r>
              <a:rPr lang="en-US" baseline="0" dirty="0" err="1"/>
              <a:t>vocabular</a:t>
            </a:r>
            <a:r>
              <a:rPr lang="en-US" baseline="0" dirty="0"/>
              <a:t> de </a:t>
            </a:r>
            <a:r>
              <a:rPr lang="en-US" baseline="0" dirty="0" err="1"/>
              <a:t>cuvinte</a:t>
            </a:r>
            <a:r>
              <a:rPr lang="en-US" baseline="0" dirty="0"/>
              <a:t> </a:t>
            </a:r>
            <a:r>
              <a:rPr lang="en-US" baseline="0" dirty="0" err="1"/>
              <a:t>vizuale</a:t>
            </a:r>
            <a:r>
              <a:rPr lang="en-US" baseline="0" dirty="0"/>
              <a:t> </a:t>
            </a:r>
            <a:r>
              <a:rPr lang="en-US" baseline="0" dirty="0" err="1"/>
              <a:t>prin</a:t>
            </a:r>
            <a:r>
              <a:rPr lang="en-US" baseline="0" dirty="0"/>
              <a:t> </a:t>
            </a:r>
            <a:r>
              <a:rPr lang="en-US" baseline="0" dirty="0" err="1"/>
              <a:t>folosirea</a:t>
            </a:r>
            <a:r>
              <a:rPr lang="en-US" baseline="0" dirty="0"/>
              <a:t> </a:t>
            </a:r>
            <a:r>
              <a:rPr lang="en-US" baseline="0" dirty="0" err="1"/>
              <a:t>unei</a:t>
            </a:r>
            <a:r>
              <a:rPr lang="en-US" baseline="0" dirty="0"/>
              <a:t> </a:t>
            </a:r>
            <a:r>
              <a:rPr lang="en-US" baseline="0" dirty="0" err="1"/>
              <a:t>metode</a:t>
            </a:r>
            <a:r>
              <a:rPr lang="en-US" baseline="0" dirty="0"/>
              <a:t> de clustering </a:t>
            </a:r>
            <a:r>
              <a:rPr lang="en-US" baseline="0" dirty="0" err="1"/>
              <a:t>pentru</a:t>
            </a:r>
            <a:r>
              <a:rPr lang="en-US" baseline="0" dirty="0"/>
              <a:t> a </a:t>
            </a:r>
            <a:r>
              <a:rPr lang="en-US" baseline="0" dirty="0" err="1"/>
              <a:t>grupa</a:t>
            </a:r>
            <a:r>
              <a:rPr lang="en-US" baseline="0" dirty="0"/>
              <a:t> </a:t>
            </a:r>
            <a:r>
              <a:rPr lang="en-US" baseline="0" dirty="0" err="1"/>
              <a:t>descriptori</a:t>
            </a:r>
            <a:r>
              <a:rPr lang="en-US" baseline="0" dirty="0"/>
              <a:t> </a:t>
            </a:r>
            <a:r>
              <a:rPr lang="en-US" baseline="0" dirty="0" err="1"/>
              <a:t>locali</a:t>
            </a:r>
            <a:r>
              <a:rPr lang="en-US" baseline="0" dirty="0"/>
              <a:t> din imagine</a:t>
            </a:r>
          </a:p>
          <a:p>
            <a:pPr eaLnBrk="1" hangingPunct="1">
              <a:spcBef>
                <a:spcPct val="0"/>
              </a:spcBef>
            </a:pPr>
            <a:r>
              <a:rPr lang="en-US" baseline="0" dirty="0" err="1"/>
              <a:t>Inspirat</a:t>
            </a:r>
            <a:r>
              <a:rPr lang="en-US" baseline="0" dirty="0"/>
              <a:t> din </a:t>
            </a:r>
            <a:r>
              <a:rPr lang="en-US" baseline="0" dirty="0" err="1"/>
              <a:t>procesarea</a:t>
            </a:r>
            <a:r>
              <a:rPr lang="en-US" baseline="0" dirty="0"/>
              <a:t> </a:t>
            </a:r>
            <a:r>
              <a:rPr lang="en-US" baseline="0" dirty="0" err="1"/>
              <a:t>limbajului</a:t>
            </a:r>
            <a:r>
              <a:rPr lang="en-US" baseline="0" dirty="0"/>
              <a:t> natural , </a:t>
            </a:r>
            <a:r>
              <a:rPr lang="en-US" baseline="0" dirty="0" err="1"/>
              <a:t>regasirea</a:t>
            </a:r>
            <a:r>
              <a:rPr lang="en-US" baseline="0" dirty="0"/>
              <a:t> </a:t>
            </a:r>
            <a:r>
              <a:rPr lang="en-US" baseline="0" dirty="0" err="1"/>
              <a:t>informatiei</a:t>
            </a:r>
            <a:endParaRPr lang="en-US" dirty="0"/>
          </a:p>
        </p:txBody>
      </p:sp>
      <p:sp>
        <p:nvSpPr>
          <p:cNvPr id="2785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DF1313D-0111-4E78-8082-C2D9E9ECC936}" type="slidenum">
              <a:rPr lang="en-US" smtClean="0"/>
              <a:pPr fontAlgn="base">
                <a:spcBef>
                  <a:spcPct val="0"/>
                </a:spcBef>
                <a:spcAft>
                  <a:spcPct val="0"/>
                </a:spcAft>
                <a:defRPr/>
              </a:pPr>
              <a:t>71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72</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69B0FC6A-94EE-4BCA-9ADB-809AED2EA99B}" type="slidenum">
              <a:rPr lang="en-US" smtClean="0"/>
              <a:pPr/>
              <a:t>74</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Rot="1" noChangeAspect="1" noChangeArrowheads="1" noTextEdit="1"/>
          </p:cNvSpPr>
          <p:nvPr>
            <p:ph type="sldImg"/>
          </p:nvPr>
        </p:nvSpPr>
        <p:spPr>
          <a:ln/>
        </p:spPr>
      </p:sp>
      <p:sp>
        <p:nvSpPr>
          <p:cNvPr id="7475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4080475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8219007-84FB-4B26-A6D9-D986B992FFB3}" type="slidenum">
              <a:rPr lang="en-US" smtClean="0"/>
              <a:pPr/>
              <a:t>75</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EEC52D8D-6BC3-7947-AC27-3DE665413383}" type="slidenum">
              <a:rPr lang="en-US">
                <a:solidFill>
                  <a:srgbClr val="000000"/>
                </a:solidFill>
              </a:rPr>
              <a:pPr/>
              <a:t>76</a:t>
            </a:fld>
            <a:endParaRPr lang="en-US">
              <a:solidFill>
                <a:srgbClr val="000000"/>
              </a:solidFill>
            </a:endParaRPr>
          </a:p>
        </p:txBody>
      </p:sp>
      <p:sp>
        <p:nvSpPr>
          <p:cNvPr id="110595"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10596"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EEC52D8D-6BC3-7947-AC27-3DE665413383}" type="slidenum">
              <a:rPr lang="en-US">
                <a:solidFill>
                  <a:srgbClr val="000000"/>
                </a:solidFill>
              </a:rPr>
              <a:pPr/>
              <a:t>77</a:t>
            </a:fld>
            <a:endParaRPr lang="en-US">
              <a:solidFill>
                <a:srgbClr val="000000"/>
              </a:solidFill>
            </a:endParaRPr>
          </a:p>
        </p:txBody>
      </p:sp>
      <p:sp>
        <p:nvSpPr>
          <p:cNvPr id="110595"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10596"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C91BA7D6-BE37-D74B-AD7C-EE21C85EE358}" type="slidenum">
              <a:rPr lang="en-US">
                <a:solidFill>
                  <a:srgbClr val="000000"/>
                </a:solidFill>
              </a:rPr>
              <a:pPr/>
              <a:t>78</a:t>
            </a:fld>
            <a:endParaRPr lang="en-US">
              <a:solidFill>
                <a:srgbClr val="000000"/>
              </a:solidFill>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97284"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C91BA7D6-BE37-D74B-AD7C-EE21C85EE358}" type="slidenum">
              <a:rPr lang="en-US">
                <a:solidFill>
                  <a:srgbClr val="000000"/>
                </a:solidFill>
              </a:rPr>
              <a:pPr/>
              <a:t>79</a:t>
            </a:fld>
            <a:endParaRPr lang="en-US">
              <a:solidFill>
                <a:srgbClr val="000000"/>
              </a:solidFill>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97284"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C91BA7D6-BE37-D74B-AD7C-EE21C85EE358}" type="slidenum">
              <a:rPr lang="en-US">
                <a:solidFill>
                  <a:srgbClr val="000000"/>
                </a:solidFill>
              </a:rPr>
              <a:pPr/>
              <a:t>80</a:t>
            </a:fld>
            <a:endParaRPr lang="en-US">
              <a:solidFill>
                <a:srgbClr val="000000"/>
              </a:solidFill>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97284"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C91BA7D6-BE37-D74B-AD7C-EE21C85EE358}" type="slidenum">
              <a:rPr lang="en-US">
                <a:solidFill>
                  <a:srgbClr val="000000"/>
                </a:solidFill>
              </a:rPr>
              <a:pPr/>
              <a:t>81</a:t>
            </a:fld>
            <a:endParaRPr lang="en-US">
              <a:solidFill>
                <a:srgbClr val="000000"/>
              </a:solidFill>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97284"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C91BA7D6-BE37-D74B-AD7C-EE21C85EE358}" type="slidenum">
              <a:rPr lang="en-US">
                <a:solidFill>
                  <a:srgbClr val="000000"/>
                </a:solidFill>
              </a:rPr>
              <a:pPr/>
              <a:t>82</a:t>
            </a:fld>
            <a:endParaRPr lang="en-US">
              <a:solidFill>
                <a:srgbClr val="000000"/>
              </a:solidFill>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97284"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623D99D-9279-43E1-AAAF-FE193CBFAB70}" type="slidenum">
              <a:rPr lang="en-US" smtClean="0"/>
              <a:pPr>
                <a:defRPr/>
              </a:pPr>
              <a:t>83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88090316-3F0C-714F-9FBA-80D7230DF7F0}" type="slidenum">
              <a:rPr lang="en-US">
                <a:solidFill>
                  <a:srgbClr val="000000"/>
                </a:solidFill>
              </a:rPr>
              <a:pPr/>
              <a:t>84</a:t>
            </a:fld>
            <a:endParaRPr lang="en-US">
              <a:solidFill>
                <a:srgbClr val="000000"/>
              </a:solidFill>
            </a:endParaRPr>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01380"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a:ln/>
        </p:spPr>
      </p:sp>
      <p:sp>
        <p:nvSpPr>
          <p:cNvPr id="76802" name="Notes Placeholder 2"/>
          <p:cNvSpPr>
            <a:spLocks noGrp="1"/>
          </p:cNvSpPr>
          <p:nvPr>
            <p:ph type="body" idx="1"/>
          </p:nvPr>
        </p:nvSpPr>
        <p:spPr>
          <a:noFill/>
          <a:ln/>
        </p:spPr>
        <p:txBody>
          <a:bodyPr/>
          <a:lstStyle/>
          <a:p>
            <a:endParaRPr lang="en-US"/>
          </a:p>
        </p:txBody>
      </p:sp>
      <p:sp>
        <p:nvSpPr>
          <p:cNvPr id="76803" name="Slide Number Placeholder 3"/>
          <p:cNvSpPr>
            <a:spLocks noGrp="1"/>
          </p:cNvSpPr>
          <p:nvPr>
            <p:ph type="sldNum" sz="quarter" idx="5"/>
          </p:nvPr>
        </p:nvSpPr>
        <p:spPr>
          <a:noFill/>
        </p:spPr>
        <p:txBody>
          <a:bodyPr/>
          <a:lstStyle/>
          <a:p>
            <a:fld id="{75318BD0-E151-4C44-A87E-AB22520AF386}" type="slidenum">
              <a:rPr lang="en-US" smtClean="0"/>
              <a:pPr/>
              <a:t>5</a:t>
            </a:fld>
            <a:endParaRPr lang="en-US"/>
          </a:p>
        </p:txBody>
      </p:sp>
    </p:spTree>
    <p:extLst>
      <p:ext uri="{BB962C8B-B14F-4D97-AF65-F5344CB8AC3E}">
        <p14:creationId xmlns:p14="http://schemas.microsoft.com/office/powerpoint/2010/main" val="23666185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88090316-3F0C-714F-9FBA-80D7230DF7F0}" type="slidenum">
              <a:rPr lang="en-US">
                <a:solidFill>
                  <a:srgbClr val="000000"/>
                </a:solidFill>
              </a:rPr>
              <a:pPr/>
              <a:t>85</a:t>
            </a:fld>
            <a:endParaRPr lang="en-US">
              <a:solidFill>
                <a:srgbClr val="000000"/>
              </a:solidFill>
            </a:endParaRPr>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01380"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88090316-3F0C-714F-9FBA-80D7230DF7F0}" type="slidenum">
              <a:rPr lang="en-US">
                <a:solidFill>
                  <a:srgbClr val="000000"/>
                </a:solidFill>
              </a:rPr>
              <a:pPr/>
              <a:t>86</a:t>
            </a:fld>
            <a:endParaRPr lang="en-US">
              <a:solidFill>
                <a:srgbClr val="000000"/>
              </a:solidFill>
            </a:endParaRPr>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01380"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a:spLocks noGrp="1"/>
          </p:cNvSpPr>
          <p:nvPr>
            <p:ph type="body" idx="1"/>
          </p:nvPr>
        </p:nvSpPr>
        <p:spPr>
          <a:noFill/>
          <a:ln/>
        </p:spPr>
        <p:txBody>
          <a:bodyPr/>
          <a:lstStyle/>
          <a:p>
            <a:pPr eaLnBrk="1" hangingPunct="1"/>
            <a:endParaRPr lang="en-US" dirty="0"/>
          </a:p>
        </p:txBody>
      </p:sp>
      <p:sp>
        <p:nvSpPr>
          <p:cNvPr id="149508" name="Slide Number Placeholder 3"/>
          <p:cNvSpPr>
            <a:spLocks noGrp="1"/>
          </p:cNvSpPr>
          <p:nvPr>
            <p:ph type="sldNum" sz="quarter" idx="5"/>
          </p:nvPr>
        </p:nvSpPr>
        <p:spPr>
          <a:noFill/>
        </p:spPr>
        <p:txBody>
          <a:bodyPr/>
          <a:lstStyle/>
          <a:p>
            <a:fld id="{AD89C5D2-CCAD-46A3-BDB5-6F3EAFD0A2F5}" type="slidenum">
              <a:rPr lang="en-US">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35377757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FA546C-147E-431E-AEDD-EB4F050EF54B}" type="slidenum">
              <a:rPr lang="en-US">
                <a:solidFill>
                  <a:prstClr val="black"/>
                </a:solidFill>
              </a:rPr>
              <a:pPr/>
              <a:t>88</a:t>
            </a:fld>
            <a:endParaRPr lang="en-US">
              <a:solidFill>
                <a:prstClr val="black"/>
              </a:solidFill>
            </a:endParaRPr>
          </a:p>
        </p:txBody>
      </p:sp>
      <p:sp>
        <p:nvSpPr>
          <p:cNvPr id="787458" name="Rectangle 2"/>
          <p:cNvSpPr>
            <a:spLocks noGrp="1" noRot="1" noChangeAspect="1" noChangeArrowheads="1" noTextEdit="1"/>
          </p:cNvSpPr>
          <p:nvPr>
            <p:ph type="sldImg"/>
          </p:nvPr>
        </p:nvSpPr>
        <p:spPr>
          <a:xfrm>
            <a:off x="1139825" y="682625"/>
            <a:ext cx="4552950" cy="3414713"/>
          </a:xfrm>
          <a:ln/>
        </p:spPr>
      </p:sp>
      <p:sp>
        <p:nvSpPr>
          <p:cNvPr id="787459" name="Rectangle 3"/>
          <p:cNvSpPr>
            <a:spLocks noGrp="1" noChangeArrowheads="1"/>
          </p:cNvSpPr>
          <p:nvPr>
            <p:ph type="body" idx="1"/>
          </p:nvPr>
        </p:nvSpPr>
        <p:spPr>
          <a:xfrm>
            <a:off x="890588" y="4324350"/>
            <a:ext cx="5048250" cy="4170363"/>
          </a:xfrm>
        </p:spPr>
        <p:txBody>
          <a:bodyPr/>
          <a:lstStyle/>
          <a:p>
            <a:endParaRPr lang="en-US" dirty="0"/>
          </a:p>
        </p:txBody>
      </p:sp>
    </p:spTree>
    <p:extLst>
      <p:ext uri="{BB962C8B-B14F-4D97-AF65-F5344CB8AC3E}">
        <p14:creationId xmlns:p14="http://schemas.microsoft.com/office/powerpoint/2010/main" val="11797652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8D0FBB1E-7B85-44E3-98AA-473DD81D8200}" type="slidenum">
              <a:rPr lang="en-US">
                <a:solidFill>
                  <a:srgbClr val="000000"/>
                </a:solidFill>
              </a:rPr>
              <a:pPr/>
              <a:t>89</a:t>
            </a:fld>
            <a:endParaRPr lang="en-US">
              <a:solidFill>
                <a:srgbClr val="000000"/>
              </a:solidFill>
            </a:endParaRPr>
          </a:p>
        </p:txBody>
      </p:sp>
      <p:sp>
        <p:nvSpPr>
          <p:cNvPr id="151555" name="Rectangle 2"/>
          <p:cNvSpPr>
            <a:spLocks noGrp="1" noRot="1" noChangeAspect="1" noChangeArrowheads="1" noTextEdit="1"/>
          </p:cNvSpPr>
          <p:nvPr>
            <p:ph type="sldImg"/>
          </p:nvPr>
        </p:nvSpPr>
        <p:spPr>
          <a:xfrm>
            <a:off x="1139825" y="682625"/>
            <a:ext cx="4552950" cy="3414713"/>
          </a:xfrm>
          <a:ln/>
        </p:spPr>
      </p:sp>
      <p:sp>
        <p:nvSpPr>
          <p:cNvPr id="151556" name="Rectangle 3"/>
          <p:cNvSpPr>
            <a:spLocks noGrp="1" noChangeArrowheads="1"/>
          </p:cNvSpPr>
          <p:nvPr>
            <p:ph type="body" idx="1"/>
          </p:nvPr>
        </p:nvSpPr>
        <p:spPr>
          <a:xfrm>
            <a:off x="890588" y="4324350"/>
            <a:ext cx="5048250" cy="4170363"/>
          </a:xfrm>
          <a:noFill/>
          <a:ln/>
        </p:spPr>
        <p:txBody>
          <a:bodyPr/>
          <a:lstStyle/>
          <a:p>
            <a:pPr eaLnBrk="1" hangingPunct="1"/>
            <a:endParaRPr lang="en-US" dirty="0"/>
          </a:p>
        </p:txBody>
      </p:sp>
    </p:spTree>
    <p:extLst>
      <p:ext uri="{BB962C8B-B14F-4D97-AF65-F5344CB8AC3E}">
        <p14:creationId xmlns:p14="http://schemas.microsoft.com/office/powerpoint/2010/main" val="3048964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F27D0F2B-DD80-4325-8E2C-A6A9F2BBF26B}" type="slidenum">
              <a:rPr lang="en-US" smtClean="0"/>
              <a:pPr/>
              <a:t>90</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52D66C4A-DA1F-4C39-8F9B-A1E0793E1E6C}" type="slidenum">
              <a:rPr lang="en-US" smtClean="0"/>
              <a:pPr/>
              <a:t>91</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454F9F03-7F69-4911-BAEA-F6D8F67035CB}" type="slidenum">
              <a:rPr lang="en-US" smtClean="0"/>
              <a:pPr/>
              <a:t>92</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93</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94</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Slide Image Placeholder 1"/>
          <p:cNvSpPr>
            <a:spLocks noGrp="1" noRot="1" noChangeAspect="1"/>
          </p:cNvSpPr>
          <p:nvPr>
            <p:ph type="sldImg"/>
          </p:nvPr>
        </p:nvSpPr>
        <p:spPr>
          <a:ln/>
        </p:spPr>
      </p:sp>
      <p:sp>
        <p:nvSpPr>
          <p:cNvPr id="328706" name="Notes Placeholder 2"/>
          <p:cNvSpPr>
            <a:spLocks noGrp="1"/>
          </p:cNvSpPr>
          <p:nvPr>
            <p:ph type="body" idx="1"/>
          </p:nvPr>
        </p:nvSpPr>
        <p:spPr>
          <a:noFill/>
          <a:ln/>
        </p:spPr>
        <p:txBody>
          <a:bodyPr/>
          <a:lstStyle/>
          <a:p>
            <a:endParaRPr lang="en-US"/>
          </a:p>
        </p:txBody>
      </p:sp>
      <p:sp>
        <p:nvSpPr>
          <p:cNvPr id="328707" name="Slide Number Placeholder 3"/>
          <p:cNvSpPr>
            <a:spLocks noGrp="1"/>
          </p:cNvSpPr>
          <p:nvPr>
            <p:ph type="sldNum" sz="quarter" idx="5"/>
          </p:nvPr>
        </p:nvSpPr>
        <p:spPr>
          <a:noFill/>
        </p:spPr>
        <p:txBody>
          <a:bodyPr/>
          <a:lstStyle/>
          <a:p>
            <a:fld id="{B1162E72-A22F-474B-885E-9F004F9B494F}" type="slidenum">
              <a:rPr lang="en-US" smtClean="0"/>
              <a:pPr/>
              <a:t>6</a:t>
            </a:fld>
            <a:endParaRPr lang="en-US"/>
          </a:p>
        </p:txBody>
      </p:sp>
    </p:spTree>
    <p:extLst>
      <p:ext uri="{BB962C8B-B14F-4D97-AF65-F5344CB8AC3E}">
        <p14:creationId xmlns:p14="http://schemas.microsoft.com/office/powerpoint/2010/main" val="15496615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95</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96</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97</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98</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99</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100</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101</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102</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103</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104</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Rectangle 2"/>
          <p:cNvSpPr>
            <a:spLocks noGrp="1" noRot="1" noChangeAspect="1" noChangeArrowheads="1" noTextEdit="1"/>
          </p:cNvSpPr>
          <p:nvPr>
            <p:ph type="sldImg"/>
          </p:nvPr>
        </p:nvSpPr>
        <p:spPr>
          <a:ln/>
        </p:spPr>
      </p:sp>
      <p:sp>
        <p:nvSpPr>
          <p:cNvPr id="33075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267959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105</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106</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107</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108</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109</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623D99D-9279-43E1-AAAF-FE193CBFAB70}" type="slidenum">
              <a:rPr lang="en-US" smtClean="0"/>
              <a:pPr>
                <a:defRPr/>
              </a:pPr>
              <a:t>110</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623D99D-9279-43E1-AAAF-FE193CBFAB70}" type="slidenum">
              <a:rPr lang="en-US" smtClean="0"/>
              <a:pPr>
                <a:defRPr/>
              </a:pPr>
              <a:t>111</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DE19CA7-630A-C440-9CB9-AC0E4694E5B8}" type="slidenum">
              <a:rPr lang="en-US" sz="1200">
                <a:latin typeface="Calibri" charset="0"/>
              </a:rPr>
              <a:pPr eaLnBrk="1" hangingPunct="1"/>
              <a:t>113</a:t>
            </a:fld>
            <a:endParaRPr lang="en-US" sz="1200">
              <a:latin typeface="Calibri"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A856EF4-9D8C-D044-841F-C4AC648C1EBB}" type="slidenum">
              <a:rPr lang="en-US" sz="1200">
                <a:latin typeface="Calibri" charset="0"/>
              </a:rPr>
              <a:pPr eaLnBrk="1" hangingPunct="1"/>
              <a:t>114</a:t>
            </a:fld>
            <a:endParaRPr lang="en-US" sz="1200">
              <a:latin typeface="Calibri"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AF90CB-F2F3-3042-8FF1-B48241D52241}" type="slidenum">
              <a:rPr lang="en-US" sz="1200">
                <a:latin typeface="Calibri" charset="0"/>
              </a:rPr>
              <a:pPr eaLnBrk="1" hangingPunct="1"/>
              <a:t>115</a:t>
            </a:fld>
            <a:endParaRPr lang="en-US" sz="12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1366197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B8A97373-23BB-4591-AD03-3CAB0F9E5873}" type="slidenum">
              <a:rPr lang="en-US" smtClean="0">
                <a:solidFill>
                  <a:srgbClr val="000000"/>
                </a:solidFill>
              </a:rPr>
              <a:pPr/>
              <a:t>116</a:t>
            </a:fld>
            <a:endParaRPr lang="en-US">
              <a:solidFill>
                <a:srgbClr val="000000"/>
              </a:solidFill>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25E86032-689E-4614-9BFC-AC39C3130AA0}" type="slidenum">
              <a:rPr lang="en-US" smtClean="0">
                <a:solidFill>
                  <a:srgbClr val="000000"/>
                </a:solidFill>
              </a:rPr>
              <a:pPr/>
              <a:t>117</a:t>
            </a:fld>
            <a:endParaRPr lang="en-US">
              <a:solidFill>
                <a:srgbClr val="000000"/>
              </a:solidFill>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C2206379-FE5E-4643-9814-4A859E308A11}" type="slidenum">
              <a:rPr lang="en-US" smtClean="0">
                <a:solidFill>
                  <a:srgbClr val="000000"/>
                </a:solidFill>
              </a:rPr>
              <a:pPr/>
              <a:t>118</a:t>
            </a:fld>
            <a:endParaRPr lang="en-US">
              <a:solidFill>
                <a:srgbClr val="000000"/>
              </a:solidFill>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91138"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21B3482-F4B4-084D-977B-554501AF65D8}" type="slidenum">
              <a:rPr lang="en-US" sz="1200">
                <a:latin typeface="Calibri" charset="0"/>
              </a:rPr>
              <a:pPr eaLnBrk="1" hangingPunct="1"/>
              <a:t>119</a:t>
            </a:fld>
            <a:endParaRPr lang="en-US" sz="1200">
              <a:latin typeface="Calibri"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623D99D-9279-43E1-AAAF-FE193CBFAB70}" type="slidenum">
              <a:rPr lang="en-US" smtClean="0"/>
              <a:pPr>
                <a:defRPr/>
              </a:pPr>
              <a:t>120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772508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723774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ro-RO"/>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o-RO"/>
              <a:t>Click to edit Master subtitle style</a:t>
            </a:r>
            <a:endParaRPr lang="en-US"/>
          </a:p>
        </p:txBody>
      </p:sp>
      <p:sp>
        <p:nvSpPr>
          <p:cNvPr id="4" name="Date Placeholder 3"/>
          <p:cNvSpPr>
            <a:spLocks noGrp="1"/>
          </p:cNvSpPr>
          <p:nvPr>
            <p:ph type="dt" sz="half" idx="10"/>
          </p:nvPr>
        </p:nvSpPr>
        <p:spPr/>
        <p:txBody>
          <a:bodyPr/>
          <a:lstStyle/>
          <a:p>
            <a:fld id="{0C109FD8-763D-5E41-AB70-F5AE36C0A564}" type="datetimeFigureOut">
              <a:rPr lang="en-US" smtClean="0"/>
              <a:t>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474737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Date Placeholder 3"/>
          <p:cNvSpPr>
            <a:spLocks noGrp="1"/>
          </p:cNvSpPr>
          <p:nvPr>
            <p:ph type="dt" sz="half" idx="10"/>
          </p:nvPr>
        </p:nvSpPr>
        <p:spPr/>
        <p:txBody>
          <a:bodyPr/>
          <a:lstStyle/>
          <a:p>
            <a:fld id="{0C109FD8-763D-5E41-AB70-F5AE36C0A564}" type="datetimeFigureOut">
              <a:rPr lang="en-US" smtClean="0"/>
              <a:t>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968382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ro-RO"/>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Date Placeholder 3"/>
          <p:cNvSpPr>
            <a:spLocks noGrp="1"/>
          </p:cNvSpPr>
          <p:nvPr>
            <p:ph type="dt" sz="half" idx="10"/>
          </p:nvPr>
        </p:nvSpPr>
        <p:spPr/>
        <p:txBody>
          <a:bodyPr/>
          <a:lstStyle/>
          <a:p>
            <a:fld id="{0C109FD8-763D-5E41-AB70-F5AE36C0A564}" type="datetimeFigureOut">
              <a:rPr lang="en-US" smtClean="0"/>
              <a:t>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870003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Click to edit Master title style</a:t>
            </a:r>
            <a:endParaRPr lang="en-US"/>
          </a:p>
        </p:txBody>
      </p:sp>
      <p:sp>
        <p:nvSpPr>
          <p:cNvPr id="3" name="Content Placeholder 2"/>
          <p:cNvSpPr>
            <a:spLocks noGrp="1"/>
          </p:cNvSpPr>
          <p:nvPr>
            <p:ph idx="1"/>
          </p:nvPr>
        </p:nvSpPr>
        <p:spPr/>
        <p:txBody>
          <a:body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Date Placeholder 3"/>
          <p:cNvSpPr>
            <a:spLocks noGrp="1"/>
          </p:cNvSpPr>
          <p:nvPr>
            <p:ph type="dt" sz="half" idx="10"/>
          </p:nvPr>
        </p:nvSpPr>
        <p:spPr/>
        <p:txBody>
          <a:bodyPr/>
          <a:lstStyle/>
          <a:p>
            <a:fld id="{0C109FD8-763D-5E41-AB70-F5AE36C0A564}" type="datetimeFigureOut">
              <a:rPr lang="en-US" smtClean="0"/>
              <a:t>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131849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ro-RO"/>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o-RO"/>
              <a:t>Click to edit Master text styles</a:t>
            </a:r>
          </a:p>
        </p:txBody>
      </p:sp>
      <p:sp>
        <p:nvSpPr>
          <p:cNvPr id="4" name="Date Placeholder 3"/>
          <p:cNvSpPr>
            <a:spLocks noGrp="1"/>
          </p:cNvSpPr>
          <p:nvPr>
            <p:ph type="dt" sz="half" idx="10"/>
          </p:nvPr>
        </p:nvSpPr>
        <p:spPr/>
        <p:txBody>
          <a:bodyPr/>
          <a:lstStyle/>
          <a:p>
            <a:fld id="{0C109FD8-763D-5E41-AB70-F5AE36C0A564}" type="datetimeFigureOut">
              <a:rPr lang="en-US" smtClean="0"/>
              <a:t>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451713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5" name="Date Placeholder 4"/>
          <p:cNvSpPr>
            <a:spLocks noGrp="1"/>
          </p:cNvSpPr>
          <p:nvPr>
            <p:ph type="dt" sz="half" idx="10"/>
          </p:nvPr>
        </p:nvSpPr>
        <p:spPr/>
        <p:txBody>
          <a:bodyPr/>
          <a:lstStyle/>
          <a:p>
            <a:fld id="{0C109FD8-763D-5E41-AB70-F5AE36C0A564}" type="datetimeFigureOut">
              <a:rPr lang="en-US" smtClean="0"/>
              <a:t>12/7/22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568778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o-RO"/>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7" name="Date Placeholder 6"/>
          <p:cNvSpPr>
            <a:spLocks noGrp="1"/>
          </p:cNvSpPr>
          <p:nvPr>
            <p:ph type="dt" sz="half" idx="10"/>
          </p:nvPr>
        </p:nvSpPr>
        <p:spPr/>
        <p:txBody>
          <a:bodyPr/>
          <a:lstStyle/>
          <a:p>
            <a:fld id="{0C109FD8-763D-5E41-AB70-F5AE36C0A564}" type="datetimeFigureOut">
              <a:rPr lang="en-US" smtClean="0"/>
              <a:t>12/7/22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196380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Click to edit Master title style</a:t>
            </a:r>
            <a:endParaRPr lang="en-US"/>
          </a:p>
        </p:txBody>
      </p:sp>
      <p:sp>
        <p:nvSpPr>
          <p:cNvPr id="3" name="Date Placeholder 2"/>
          <p:cNvSpPr>
            <a:spLocks noGrp="1"/>
          </p:cNvSpPr>
          <p:nvPr>
            <p:ph type="dt" sz="half" idx="10"/>
          </p:nvPr>
        </p:nvSpPr>
        <p:spPr/>
        <p:txBody>
          <a:bodyPr/>
          <a:lstStyle/>
          <a:p>
            <a:fld id="{0C109FD8-763D-5E41-AB70-F5AE36C0A564}" type="datetimeFigureOut">
              <a:rPr lang="en-US" smtClean="0"/>
              <a:t>12/7/22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3257356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09FD8-763D-5E41-AB70-F5AE36C0A564}" type="datetimeFigureOut">
              <a:rPr lang="en-US" smtClean="0"/>
              <a:t>12/7/22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236572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ro-RO"/>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Click to edit Master text styles</a:t>
            </a:r>
          </a:p>
        </p:txBody>
      </p:sp>
      <p:sp>
        <p:nvSpPr>
          <p:cNvPr id="5" name="Date Placeholder 4"/>
          <p:cNvSpPr>
            <a:spLocks noGrp="1"/>
          </p:cNvSpPr>
          <p:nvPr>
            <p:ph type="dt" sz="half" idx="10"/>
          </p:nvPr>
        </p:nvSpPr>
        <p:spPr/>
        <p:txBody>
          <a:bodyPr/>
          <a:lstStyle/>
          <a:p>
            <a:fld id="{0C109FD8-763D-5E41-AB70-F5AE36C0A564}" type="datetimeFigureOut">
              <a:rPr lang="en-US" smtClean="0"/>
              <a:t>12/7/22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1857885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ro-RO"/>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Click to edit Master text styles</a:t>
            </a:r>
          </a:p>
        </p:txBody>
      </p:sp>
      <p:sp>
        <p:nvSpPr>
          <p:cNvPr id="5" name="Date Placeholder 4"/>
          <p:cNvSpPr>
            <a:spLocks noGrp="1"/>
          </p:cNvSpPr>
          <p:nvPr>
            <p:ph type="dt" sz="half" idx="10"/>
          </p:nvPr>
        </p:nvSpPr>
        <p:spPr/>
        <p:txBody>
          <a:bodyPr/>
          <a:lstStyle/>
          <a:p>
            <a:fld id="{0C109FD8-763D-5E41-AB70-F5AE36C0A564}" type="datetimeFigureOut">
              <a:rPr lang="en-US" smtClean="0"/>
              <a:t>12/7/22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1560120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o-RO"/>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09FD8-763D-5E41-AB70-F5AE36C0A564}" type="datetimeFigureOut">
              <a:rPr lang="en-US" smtClean="0"/>
              <a:t>12/7/22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09EAA-ED76-2342-A122-CDD159A4F429}" type="slidenum">
              <a:rPr lang="en-US" smtClean="0"/>
              <a:t>‹#›</a:t>
            </a:fld>
            <a:endParaRPr lang="en-US"/>
          </a:p>
        </p:txBody>
      </p:sp>
    </p:spTree>
    <p:extLst>
      <p:ext uri="{BB962C8B-B14F-4D97-AF65-F5344CB8AC3E}">
        <p14:creationId xmlns:p14="http://schemas.microsoft.com/office/powerpoint/2010/main" val="1838874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10.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167.png"/><Relationship Id="rId3" Type="http://schemas.openxmlformats.org/officeDocument/2006/relationships/image" Target="../media/image152.png"/><Relationship Id="rId21" Type="http://schemas.openxmlformats.org/officeDocument/2006/relationships/image" Target="../media/image170.pn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66.png"/><Relationship Id="rId2" Type="http://schemas.openxmlformats.org/officeDocument/2006/relationships/notesSlide" Target="../notesSlides/notesSlide65.xml"/><Relationship Id="rId16" Type="http://schemas.openxmlformats.org/officeDocument/2006/relationships/image" Target="../media/image165.png"/><Relationship Id="rId20"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5" Type="http://schemas.openxmlformats.org/officeDocument/2006/relationships/image" Target="../media/image164.png"/><Relationship Id="rId23" Type="http://schemas.openxmlformats.org/officeDocument/2006/relationships/image" Target="../media/image172.png"/><Relationship Id="rId10" Type="http://schemas.openxmlformats.org/officeDocument/2006/relationships/image" Target="../media/image159.png"/><Relationship Id="rId19" Type="http://schemas.openxmlformats.org/officeDocument/2006/relationships/image" Target="../media/image168.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 Id="rId22" Type="http://schemas.openxmlformats.org/officeDocument/2006/relationships/image" Target="../media/image171.png"/></Relationships>
</file>

<file path=ppt/slides/_rels/slide111.xml.rels><?xml version="1.0" encoding="UTF-8" standalone="yes"?>
<Relationships xmlns="http://schemas.openxmlformats.org/package/2006/relationships"><Relationship Id="rId26" Type="http://schemas.openxmlformats.org/officeDocument/2006/relationships/image" Target="../media/image196.png"/><Relationship Id="rId21" Type="http://schemas.openxmlformats.org/officeDocument/2006/relationships/image" Target="../media/image191.png"/><Relationship Id="rId42" Type="http://schemas.openxmlformats.org/officeDocument/2006/relationships/image" Target="../media/image212.png"/><Relationship Id="rId47" Type="http://schemas.openxmlformats.org/officeDocument/2006/relationships/image" Target="../media/image217.png"/><Relationship Id="rId63" Type="http://schemas.openxmlformats.org/officeDocument/2006/relationships/image" Target="../media/image233.png"/><Relationship Id="rId68" Type="http://schemas.openxmlformats.org/officeDocument/2006/relationships/image" Target="../media/image238.png"/><Relationship Id="rId84" Type="http://schemas.openxmlformats.org/officeDocument/2006/relationships/image" Target="../media/image254.png"/><Relationship Id="rId89" Type="http://schemas.openxmlformats.org/officeDocument/2006/relationships/image" Target="../media/image259.png"/><Relationship Id="rId16" Type="http://schemas.openxmlformats.org/officeDocument/2006/relationships/image" Target="../media/image186.png"/><Relationship Id="rId107" Type="http://schemas.openxmlformats.org/officeDocument/2006/relationships/image" Target="../media/image277.png"/><Relationship Id="rId11" Type="http://schemas.openxmlformats.org/officeDocument/2006/relationships/image" Target="../media/image181.png"/><Relationship Id="rId32" Type="http://schemas.openxmlformats.org/officeDocument/2006/relationships/image" Target="../media/image202.png"/><Relationship Id="rId37" Type="http://schemas.openxmlformats.org/officeDocument/2006/relationships/image" Target="../media/image207.png"/><Relationship Id="rId53" Type="http://schemas.openxmlformats.org/officeDocument/2006/relationships/image" Target="../media/image223.png"/><Relationship Id="rId58" Type="http://schemas.openxmlformats.org/officeDocument/2006/relationships/image" Target="../media/image228.png"/><Relationship Id="rId74" Type="http://schemas.openxmlformats.org/officeDocument/2006/relationships/image" Target="../media/image244.png"/><Relationship Id="rId79" Type="http://schemas.openxmlformats.org/officeDocument/2006/relationships/image" Target="../media/image249.png"/><Relationship Id="rId102" Type="http://schemas.openxmlformats.org/officeDocument/2006/relationships/image" Target="../media/image272.png"/><Relationship Id="rId5" Type="http://schemas.openxmlformats.org/officeDocument/2006/relationships/image" Target="../media/image175.png"/><Relationship Id="rId90" Type="http://schemas.openxmlformats.org/officeDocument/2006/relationships/image" Target="../media/image260.png"/><Relationship Id="rId95" Type="http://schemas.openxmlformats.org/officeDocument/2006/relationships/image" Target="../media/image265.png"/><Relationship Id="rId22" Type="http://schemas.openxmlformats.org/officeDocument/2006/relationships/image" Target="../media/image192.png"/><Relationship Id="rId27" Type="http://schemas.openxmlformats.org/officeDocument/2006/relationships/image" Target="../media/image197.png"/><Relationship Id="rId43" Type="http://schemas.openxmlformats.org/officeDocument/2006/relationships/image" Target="../media/image213.png"/><Relationship Id="rId48" Type="http://schemas.openxmlformats.org/officeDocument/2006/relationships/image" Target="../media/image218.png"/><Relationship Id="rId64" Type="http://schemas.openxmlformats.org/officeDocument/2006/relationships/image" Target="../media/image234.png"/><Relationship Id="rId69" Type="http://schemas.openxmlformats.org/officeDocument/2006/relationships/image" Target="../media/image239.png"/><Relationship Id="rId80" Type="http://schemas.openxmlformats.org/officeDocument/2006/relationships/image" Target="../media/image250.png"/><Relationship Id="rId85" Type="http://schemas.openxmlformats.org/officeDocument/2006/relationships/image" Target="../media/image255.png"/><Relationship Id="rId12" Type="http://schemas.openxmlformats.org/officeDocument/2006/relationships/image" Target="../media/image182.png"/><Relationship Id="rId17" Type="http://schemas.openxmlformats.org/officeDocument/2006/relationships/image" Target="../media/image187.png"/><Relationship Id="rId33" Type="http://schemas.openxmlformats.org/officeDocument/2006/relationships/image" Target="../media/image203.png"/><Relationship Id="rId38" Type="http://schemas.openxmlformats.org/officeDocument/2006/relationships/image" Target="../media/image208.png"/><Relationship Id="rId59" Type="http://schemas.openxmlformats.org/officeDocument/2006/relationships/image" Target="../media/image229.png"/><Relationship Id="rId103" Type="http://schemas.openxmlformats.org/officeDocument/2006/relationships/image" Target="../media/image273.png"/><Relationship Id="rId20" Type="http://schemas.openxmlformats.org/officeDocument/2006/relationships/image" Target="../media/image190.png"/><Relationship Id="rId41" Type="http://schemas.openxmlformats.org/officeDocument/2006/relationships/image" Target="../media/image211.png"/><Relationship Id="rId54" Type="http://schemas.openxmlformats.org/officeDocument/2006/relationships/image" Target="../media/image224.png"/><Relationship Id="rId62" Type="http://schemas.openxmlformats.org/officeDocument/2006/relationships/image" Target="../media/image232.png"/><Relationship Id="rId70" Type="http://schemas.openxmlformats.org/officeDocument/2006/relationships/image" Target="../media/image240.png"/><Relationship Id="rId75" Type="http://schemas.openxmlformats.org/officeDocument/2006/relationships/image" Target="../media/image245.png"/><Relationship Id="rId83" Type="http://schemas.openxmlformats.org/officeDocument/2006/relationships/image" Target="../media/image253.png"/><Relationship Id="rId88" Type="http://schemas.openxmlformats.org/officeDocument/2006/relationships/image" Target="../media/image258.png"/><Relationship Id="rId91" Type="http://schemas.openxmlformats.org/officeDocument/2006/relationships/image" Target="../media/image261.png"/><Relationship Id="rId96" Type="http://schemas.openxmlformats.org/officeDocument/2006/relationships/image" Target="../media/image266.png"/><Relationship Id="rId1" Type="http://schemas.openxmlformats.org/officeDocument/2006/relationships/slideLayout" Target="../slideLayouts/slideLayout2.xml"/><Relationship Id="rId6" Type="http://schemas.openxmlformats.org/officeDocument/2006/relationships/image" Target="../media/image176.png"/><Relationship Id="rId15" Type="http://schemas.openxmlformats.org/officeDocument/2006/relationships/image" Target="../media/image185.png"/><Relationship Id="rId23" Type="http://schemas.openxmlformats.org/officeDocument/2006/relationships/image" Target="../media/image193.png"/><Relationship Id="rId28" Type="http://schemas.openxmlformats.org/officeDocument/2006/relationships/image" Target="../media/image198.png"/><Relationship Id="rId36" Type="http://schemas.openxmlformats.org/officeDocument/2006/relationships/image" Target="../media/image206.png"/><Relationship Id="rId49" Type="http://schemas.openxmlformats.org/officeDocument/2006/relationships/image" Target="../media/image219.png"/><Relationship Id="rId57" Type="http://schemas.openxmlformats.org/officeDocument/2006/relationships/image" Target="../media/image227.png"/><Relationship Id="rId106" Type="http://schemas.openxmlformats.org/officeDocument/2006/relationships/image" Target="../media/image276.png"/><Relationship Id="rId10" Type="http://schemas.openxmlformats.org/officeDocument/2006/relationships/image" Target="../media/image180.png"/><Relationship Id="rId31" Type="http://schemas.openxmlformats.org/officeDocument/2006/relationships/image" Target="../media/image201.png"/><Relationship Id="rId44" Type="http://schemas.openxmlformats.org/officeDocument/2006/relationships/image" Target="../media/image214.png"/><Relationship Id="rId52" Type="http://schemas.openxmlformats.org/officeDocument/2006/relationships/image" Target="../media/image222.png"/><Relationship Id="rId60" Type="http://schemas.openxmlformats.org/officeDocument/2006/relationships/image" Target="../media/image230.png"/><Relationship Id="rId65" Type="http://schemas.openxmlformats.org/officeDocument/2006/relationships/image" Target="../media/image235.png"/><Relationship Id="rId73" Type="http://schemas.openxmlformats.org/officeDocument/2006/relationships/image" Target="../media/image243.png"/><Relationship Id="rId78" Type="http://schemas.openxmlformats.org/officeDocument/2006/relationships/image" Target="../media/image248.png"/><Relationship Id="rId81" Type="http://schemas.openxmlformats.org/officeDocument/2006/relationships/image" Target="../media/image251.png"/><Relationship Id="rId86" Type="http://schemas.openxmlformats.org/officeDocument/2006/relationships/image" Target="../media/image256.png"/><Relationship Id="rId94" Type="http://schemas.openxmlformats.org/officeDocument/2006/relationships/image" Target="../media/image264.png"/><Relationship Id="rId99" Type="http://schemas.openxmlformats.org/officeDocument/2006/relationships/image" Target="../media/image269.png"/><Relationship Id="rId101" Type="http://schemas.openxmlformats.org/officeDocument/2006/relationships/image" Target="../media/image271.png"/><Relationship Id="rId4" Type="http://schemas.openxmlformats.org/officeDocument/2006/relationships/image" Target="../media/image174.png"/><Relationship Id="rId9" Type="http://schemas.openxmlformats.org/officeDocument/2006/relationships/image" Target="../media/image179.png"/><Relationship Id="rId13" Type="http://schemas.openxmlformats.org/officeDocument/2006/relationships/image" Target="../media/image183.png"/><Relationship Id="rId18" Type="http://schemas.openxmlformats.org/officeDocument/2006/relationships/image" Target="../media/image188.png"/><Relationship Id="rId39" Type="http://schemas.openxmlformats.org/officeDocument/2006/relationships/image" Target="../media/image209.png"/><Relationship Id="rId34" Type="http://schemas.openxmlformats.org/officeDocument/2006/relationships/image" Target="../media/image204.png"/><Relationship Id="rId50" Type="http://schemas.openxmlformats.org/officeDocument/2006/relationships/image" Target="../media/image220.png"/><Relationship Id="rId55" Type="http://schemas.openxmlformats.org/officeDocument/2006/relationships/image" Target="../media/image225.png"/><Relationship Id="rId76" Type="http://schemas.openxmlformats.org/officeDocument/2006/relationships/image" Target="../media/image246.png"/><Relationship Id="rId97" Type="http://schemas.openxmlformats.org/officeDocument/2006/relationships/image" Target="../media/image267.png"/><Relationship Id="rId104" Type="http://schemas.openxmlformats.org/officeDocument/2006/relationships/image" Target="../media/image274.png"/><Relationship Id="rId7" Type="http://schemas.openxmlformats.org/officeDocument/2006/relationships/image" Target="../media/image177.png"/><Relationship Id="rId71" Type="http://schemas.openxmlformats.org/officeDocument/2006/relationships/image" Target="../media/image241.png"/><Relationship Id="rId92" Type="http://schemas.openxmlformats.org/officeDocument/2006/relationships/image" Target="../media/image262.png"/><Relationship Id="rId2" Type="http://schemas.openxmlformats.org/officeDocument/2006/relationships/notesSlide" Target="../notesSlides/notesSlide66.xml"/><Relationship Id="rId29" Type="http://schemas.openxmlformats.org/officeDocument/2006/relationships/image" Target="../media/image199.png"/><Relationship Id="rId24" Type="http://schemas.openxmlformats.org/officeDocument/2006/relationships/image" Target="../media/image194.png"/><Relationship Id="rId40" Type="http://schemas.openxmlformats.org/officeDocument/2006/relationships/image" Target="../media/image210.png"/><Relationship Id="rId45" Type="http://schemas.openxmlformats.org/officeDocument/2006/relationships/image" Target="../media/image215.png"/><Relationship Id="rId66" Type="http://schemas.openxmlformats.org/officeDocument/2006/relationships/image" Target="../media/image236.png"/><Relationship Id="rId87" Type="http://schemas.openxmlformats.org/officeDocument/2006/relationships/image" Target="../media/image257.png"/><Relationship Id="rId61" Type="http://schemas.openxmlformats.org/officeDocument/2006/relationships/image" Target="../media/image231.png"/><Relationship Id="rId82" Type="http://schemas.openxmlformats.org/officeDocument/2006/relationships/image" Target="../media/image252.png"/><Relationship Id="rId19" Type="http://schemas.openxmlformats.org/officeDocument/2006/relationships/image" Target="../media/image189.png"/><Relationship Id="rId14" Type="http://schemas.openxmlformats.org/officeDocument/2006/relationships/image" Target="../media/image184.png"/><Relationship Id="rId30" Type="http://schemas.openxmlformats.org/officeDocument/2006/relationships/image" Target="../media/image200.png"/><Relationship Id="rId35" Type="http://schemas.openxmlformats.org/officeDocument/2006/relationships/image" Target="../media/image205.png"/><Relationship Id="rId56" Type="http://schemas.openxmlformats.org/officeDocument/2006/relationships/image" Target="../media/image226.png"/><Relationship Id="rId77" Type="http://schemas.openxmlformats.org/officeDocument/2006/relationships/image" Target="../media/image247.png"/><Relationship Id="rId100" Type="http://schemas.openxmlformats.org/officeDocument/2006/relationships/image" Target="../media/image270.png"/><Relationship Id="rId105" Type="http://schemas.openxmlformats.org/officeDocument/2006/relationships/image" Target="../media/image275.png"/><Relationship Id="rId8" Type="http://schemas.openxmlformats.org/officeDocument/2006/relationships/image" Target="../media/image178.png"/><Relationship Id="rId51" Type="http://schemas.openxmlformats.org/officeDocument/2006/relationships/image" Target="../media/image221.png"/><Relationship Id="rId72" Type="http://schemas.openxmlformats.org/officeDocument/2006/relationships/image" Target="../media/image242.png"/><Relationship Id="rId93" Type="http://schemas.openxmlformats.org/officeDocument/2006/relationships/image" Target="../media/image263.png"/><Relationship Id="rId98" Type="http://schemas.openxmlformats.org/officeDocument/2006/relationships/image" Target="../media/image268.png"/><Relationship Id="rId3" Type="http://schemas.openxmlformats.org/officeDocument/2006/relationships/image" Target="../media/image173.png"/><Relationship Id="rId25" Type="http://schemas.openxmlformats.org/officeDocument/2006/relationships/image" Target="../media/image195.png"/><Relationship Id="rId46" Type="http://schemas.openxmlformats.org/officeDocument/2006/relationships/image" Target="../media/image216.png"/><Relationship Id="rId67" Type="http://schemas.openxmlformats.org/officeDocument/2006/relationships/image" Target="../media/image237.png"/></Relationships>
</file>

<file path=ppt/slides/_rels/slide112.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image" Target="../media/image280.png"/></Relationships>
</file>

<file path=ppt/slides/_rels/slide11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3.png"/></Relationships>
</file>

<file path=ppt/slides/_rels/slide114.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87.em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88.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289.png"/></Relationships>
</file>

<file path=ppt/slides/_rels/slide117.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image" Target="../media/image289.png"/><Relationship Id="rId7" Type="http://schemas.openxmlformats.org/officeDocument/2006/relationships/image" Target="../media/image292.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8.jpeg"/></Relationships>
</file>

<file path=ppt/slides/_rels/slide118.xml.rels><?xml version="1.0" encoding="UTF-8" standalone="yes"?>
<Relationships xmlns="http://schemas.openxmlformats.org/package/2006/relationships"><Relationship Id="rId8" Type="http://schemas.openxmlformats.org/officeDocument/2006/relationships/image" Target="../media/image288.jpeg"/><Relationship Id="rId13" Type="http://schemas.openxmlformats.org/officeDocument/2006/relationships/image" Target="../media/image298.png"/><Relationship Id="rId18" Type="http://schemas.openxmlformats.org/officeDocument/2006/relationships/image" Target="../media/image303.png"/><Relationship Id="rId3" Type="http://schemas.openxmlformats.org/officeDocument/2006/relationships/image" Target="../media/image289.png"/><Relationship Id="rId21" Type="http://schemas.openxmlformats.org/officeDocument/2006/relationships/image" Target="../media/image306.png"/><Relationship Id="rId7" Type="http://schemas.openxmlformats.org/officeDocument/2006/relationships/image" Target="../media/image293.png"/><Relationship Id="rId12" Type="http://schemas.openxmlformats.org/officeDocument/2006/relationships/image" Target="../media/image297.png"/><Relationship Id="rId17" Type="http://schemas.openxmlformats.org/officeDocument/2006/relationships/image" Target="../media/image302.png"/><Relationship Id="rId2" Type="http://schemas.openxmlformats.org/officeDocument/2006/relationships/notesSlide" Target="../notesSlides/notesSlide72.xml"/><Relationship Id="rId16" Type="http://schemas.openxmlformats.org/officeDocument/2006/relationships/image" Target="../media/image301.png"/><Relationship Id="rId20" Type="http://schemas.openxmlformats.org/officeDocument/2006/relationships/image" Target="../media/image305.png"/><Relationship Id="rId1" Type="http://schemas.openxmlformats.org/officeDocument/2006/relationships/slideLayout" Target="../slideLayouts/slideLayout2.xml"/><Relationship Id="rId6" Type="http://schemas.openxmlformats.org/officeDocument/2006/relationships/image" Target="../media/image292.png"/><Relationship Id="rId11" Type="http://schemas.openxmlformats.org/officeDocument/2006/relationships/image" Target="../media/image296.png"/><Relationship Id="rId24" Type="http://schemas.openxmlformats.org/officeDocument/2006/relationships/image" Target="../media/image309.png"/><Relationship Id="rId5" Type="http://schemas.openxmlformats.org/officeDocument/2006/relationships/image" Target="../media/image291.png"/><Relationship Id="rId15" Type="http://schemas.openxmlformats.org/officeDocument/2006/relationships/image" Target="../media/image300.png"/><Relationship Id="rId23" Type="http://schemas.openxmlformats.org/officeDocument/2006/relationships/image" Target="../media/image308.png"/><Relationship Id="rId10" Type="http://schemas.openxmlformats.org/officeDocument/2006/relationships/image" Target="../media/image295.png"/><Relationship Id="rId19" Type="http://schemas.openxmlformats.org/officeDocument/2006/relationships/image" Target="../media/image304.png"/><Relationship Id="rId4" Type="http://schemas.openxmlformats.org/officeDocument/2006/relationships/image" Target="../media/image290.png"/><Relationship Id="rId9" Type="http://schemas.openxmlformats.org/officeDocument/2006/relationships/image" Target="../media/image294.png"/><Relationship Id="rId14" Type="http://schemas.openxmlformats.org/officeDocument/2006/relationships/image" Target="../media/image299.png"/><Relationship Id="rId22" Type="http://schemas.openxmlformats.org/officeDocument/2006/relationships/image" Target="../media/image307.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png"/><Relationship Id="rId7" Type="http://schemas.openxmlformats.org/officeDocument/2006/relationships/image" Target="../media/image28.jpg"/><Relationship Id="rId12" Type="http://schemas.openxmlformats.org/officeDocument/2006/relationships/image" Target="../media/image33.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2.jpg"/><Relationship Id="rId5" Type="http://schemas.openxmlformats.org/officeDocument/2006/relationships/image" Target="../media/image26.jpg"/><Relationship Id="rId10" Type="http://schemas.openxmlformats.org/officeDocument/2006/relationships/image" Target="../media/image31.jpg"/><Relationship Id="rId4" Type="http://schemas.openxmlformats.org/officeDocument/2006/relationships/image" Target="../media/image25.jpg"/><Relationship Id="rId9" Type="http://schemas.openxmlformats.org/officeDocument/2006/relationships/image" Target="../media/image30.jpg"/></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notesSlide" Target="../notesSlides/notesSlide5.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1.bin"/><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8" Type="http://schemas.openxmlformats.org/officeDocument/2006/relationships/image" Target="../media/image106.jpe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4.jpeg"/><Relationship Id="rId5" Type="http://schemas.openxmlformats.org/officeDocument/2006/relationships/image" Target="../media/image103.png"/><Relationship Id="rId4" Type="http://schemas.openxmlformats.org/officeDocument/2006/relationships/image" Target="../media/image102.jpeg"/></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06.jpe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jpeg"/><Relationship Id="rId4" Type="http://schemas.openxmlformats.org/officeDocument/2006/relationships/image" Target="../media/image10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115.jpeg"/><Relationship Id="rId4" Type="http://schemas.openxmlformats.org/officeDocument/2006/relationships/image" Target="../media/image114.png"/></Relationships>
</file>

<file path=ppt/slides/_rels/slide7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hyperlink" Target="http://en.wikipedia.org/wiki/File:Texture_spectrum.jpg" TargetMode="Externa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8" Type="http://schemas.openxmlformats.org/officeDocument/2006/relationships/image" Target="../media/image123.jpeg"/><Relationship Id="rId13" Type="http://schemas.openxmlformats.org/officeDocument/2006/relationships/image" Target="../media/image128.jpeg"/><Relationship Id="rId3" Type="http://schemas.openxmlformats.org/officeDocument/2006/relationships/image" Target="../media/image118.jpeg"/><Relationship Id="rId7" Type="http://schemas.openxmlformats.org/officeDocument/2006/relationships/image" Target="../media/image122.jpeg"/><Relationship Id="rId12" Type="http://schemas.openxmlformats.org/officeDocument/2006/relationships/image" Target="../media/image127.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21.jpeg"/><Relationship Id="rId11" Type="http://schemas.openxmlformats.org/officeDocument/2006/relationships/image" Target="../media/image126.jpeg"/><Relationship Id="rId5" Type="http://schemas.openxmlformats.org/officeDocument/2006/relationships/image" Target="../media/image120.png"/><Relationship Id="rId10" Type="http://schemas.openxmlformats.org/officeDocument/2006/relationships/image" Target="../media/image125.jpeg"/><Relationship Id="rId4" Type="http://schemas.openxmlformats.org/officeDocument/2006/relationships/image" Target="../media/image119.png"/><Relationship Id="rId9" Type="http://schemas.openxmlformats.org/officeDocument/2006/relationships/image" Target="../media/image124.jpeg"/><Relationship Id="rId14" Type="http://schemas.openxmlformats.org/officeDocument/2006/relationships/image" Target="../media/image129.jpeg"/></Relationships>
</file>

<file path=ppt/slides/_rels/slide75.xml.rels><?xml version="1.0" encoding="UTF-8" standalone="yes"?>
<Relationships xmlns="http://schemas.openxmlformats.org/package/2006/relationships"><Relationship Id="rId8" Type="http://schemas.openxmlformats.org/officeDocument/2006/relationships/image" Target="../media/image133.jpeg"/><Relationship Id="rId13" Type="http://schemas.openxmlformats.org/officeDocument/2006/relationships/image" Target="../media/image129.jpeg"/><Relationship Id="rId3" Type="http://schemas.openxmlformats.org/officeDocument/2006/relationships/image" Target="../media/image130.jpeg"/><Relationship Id="rId7" Type="http://schemas.openxmlformats.org/officeDocument/2006/relationships/image" Target="../media/image132.jpeg"/><Relationship Id="rId12" Type="http://schemas.openxmlformats.org/officeDocument/2006/relationships/image" Target="../media/image128.jpeg"/><Relationship Id="rId17" Type="http://schemas.openxmlformats.org/officeDocument/2006/relationships/image" Target="../media/image123.jpeg"/><Relationship Id="rId2" Type="http://schemas.openxmlformats.org/officeDocument/2006/relationships/notesSlide" Target="../notesSlides/notesSlide30.xml"/><Relationship Id="rId16" Type="http://schemas.openxmlformats.org/officeDocument/2006/relationships/image" Target="../media/image136.jpeg"/><Relationship Id="rId1" Type="http://schemas.openxmlformats.org/officeDocument/2006/relationships/slideLayout" Target="../slideLayouts/slideLayout6.xml"/><Relationship Id="rId6" Type="http://schemas.openxmlformats.org/officeDocument/2006/relationships/image" Target="../media/image131.jpeg"/><Relationship Id="rId11" Type="http://schemas.openxmlformats.org/officeDocument/2006/relationships/image" Target="../media/image127.jpeg"/><Relationship Id="rId5" Type="http://schemas.openxmlformats.org/officeDocument/2006/relationships/image" Target="../media/image120.png"/><Relationship Id="rId15" Type="http://schemas.openxmlformats.org/officeDocument/2006/relationships/image" Target="../media/image122.jpeg"/><Relationship Id="rId10" Type="http://schemas.openxmlformats.org/officeDocument/2006/relationships/image" Target="../media/image135.jpeg"/><Relationship Id="rId4" Type="http://schemas.openxmlformats.org/officeDocument/2006/relationships/image" Target="../media/image119.png"/><Relationship Id="rId9" Type="http://schemas.openxmlformats.org/officeDocument/2006/relationships/image" Target="../media/image134.jpeg"/><Relationship Id="rId14" Type="http://schemas.openxmlformats.org/officeDocument/2006/relationships/image" Target="../media/image121.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38.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37.png"/><Relationship Id="rId4" Type="http://schemas.openxmlformats.org/officeDocument/2006/relationships/oleObject" Target="../embeddings/oleObject3.bin"/></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38.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137.png"/><Relationship Id="rId4" Type="http://schemas.openxmlformats.org/officeDocument/2006/relationships/oleObject" Target="../embeddings/oleObject5.bin"/></Relationships>
</file>

<file path=ppt/slides/_rels/slide7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79.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5.jpeg"/><Relationship Id="rId5" Type="http://schemas.openxmlformats.org/officeDocument/2006/relationships/image" Target="../media/image141.png"/><Relationship Id="rId4" Type="http://schemas.openxmlformats.org/officeDocument/2006/relationships/image" Target="../media/image14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80.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15.jpeg"/><Relationship Id="rId5" Type="http://schemas.openxmlformats.org/officeDocument/2006/relationships/image" Target="../media/image141.png"/><Relationship Id="rId4" Type="http://schemas.openxmlformats.org/officeDocument/2006/relationships/image" Target="../media/image140.png"/></Relationships>
</file>

<file path=ppt/slides/_rels/slide8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82.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15.jpeg"/><Relationship Id="rId5" Type="http://schemas.openxmlformats.org/officeDocument/2006/relationships/image" Target="../media/image141.png"/><Relationship Id="rId4" Type="http://schemas.openxmlformats.org/officeDocument/2006/relationships/image" Target="../media/image140.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www.cs.ubc.ca/~lowe/papers/ijcv04.pdf" TargetMode="External"/><Relationship Id="rId5" Type="http://schemas.openxmlformats.org/officeDocument/2006/relationships/image" Target="../media/image146.png"/><Relationship Id="rId4" Type="http://schemas.openxmlformats.org/officeDocument/2006/relationships/image" Target="../media/image145.wmf"/></Relationships>
</file>

<file path=ppt/slides/_rels/slide88.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48.jpeg"/></Relationships>
</file>

<file path=ppt/slides/_rels/slide8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50.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51.emf"/><Relationship Id="rId4" Type="http://schemas.openxmlformats.org/officeDocument/2006/relationships/oleObject" Target="../embeddings/oleObject7.bin"/></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0"/>
          <p:cNvSpPr txBox="1"/>
          <p:nvPr/>
        </p:nvSpPr>
        <p:spPr>
          <a:xfrm>
            <a:off x="162005" y="3255864"/>
            <a:ext cx="8872800" cy="2232168"/>
          </a:xfrm>
          <a:prstGeom prst="rect">
            <a:avLst/>
          </a:prstGeom>
          <a:noFill/>
          <a:ln>
            <a:noFill/>
          </a:ln>
        </p:spPr>
        <p:txBody>
          <a:bodyPr lIns="91425" tIns="91425" rIns="91425" bIns="91425" anchor="t" anchorCtr="0">
            <a:noAutofit/>
          </a:bodyPr>
          <a:lstStyle/>
          <a:p>
            <a:pPr algn="ctr"/>
            <a:r>
              <a:rPr lang="ro-RO" sz="2800" dirty="0"/>
              <a:t>Radu Ionescu, Bogdan Alexe</a:t>
            </a:r>
          </a:p>
          <a:p>
            <a:pPr algn="ctr"/>
            <a:r>
              <a:rPr lang="ro-RO" sz="2800" dirty="0"/>
              <a:t>raducu.ionescu@gmail.com</a:t>
            </a:r>
          </a:p>
          <a:p>
            <a:pPr algn="ctr"/>
            <a:r>
              <a:rPr lang="ro-RO" sz="2800" dirty="0"/>
              <a:t>Facultatea de Matematică și Informatică</a:t>
            </a:r>
          </a:p>
          <a:p>
            <a:pPr algn="ctr"/>
            <a:r>
              <a:rPr lang="ro-RO" sz="2800" dirty="0"/>
              <a:t>Universitatea din București</a:t>
            </a:r>
          </a:p>
          <a:p>
            <a:pPr lvl="0" algn="ctr">
              <a:spcBef>
                <a:spcPts val="0"/>
              </a:spcBef>
              <a:buNone/>
            </a:pPr>
            <a:endParaRPr sz="2800" dirty="0">
              <a:latin typeface="Helvetica Neue"/>
              <a:ea typeface="Helvetica Neue"/>
              <a:cs typeface="Helvetica Neue"/>
              <a:sym typeface="Helvetica Neue"/>
            </a:endParaRPr>
          </a:p>
        </p:txBody>
      </p:sp>
      <p:sp>
        <p:nvSpPr>
          <p:cNvPr id="7" name="Shape 40"/>
          <p:cNvSpPr txBox="1"/>
          <p:nvPr/>
        </p:nvSpPr>
        <p:spPr>
          <a:xfrm>
            <a:off x="162005" y="1477028"/>
            <a:ext cx="8872800" cy="1734000"/>
          </a:xfrm>
          <a:prstGeom prst="rect">
            <a:avLst/>
          </a:prstGeom>
          <a:noFill/>
          <a:ln>
            <a:noFill/>
          </a:ln>
        </p:spPr>
        <p:txBody>
          <a:bodyPr lIns="91425" tIns="91425" rIns="91425" bIns="91425" anchor="t" anchorCtr="0">
            <a:noAutofit/>
          </a:bodyPr>
          <a:lstStyle/>
          <a:p>
            <a:pPr algn="ctr"/>
            <a:r>
              <a:rPr lang="ro-RO" sz="4000" dirty="0"/>
              <a:t>Recunoașterea obiectelor. Textură. Modelul bag of </a:t>
            </a:r>
            <a:r>
              <a:rPr lang="ro-RO" sz="4000" dirty="0" err="1"/>
              <a:t>visual</a:t>
            </a:r>
            <a:r>
              <a:rPr lang="ro-RO" sz="4000" dirty="0"/>
              <a:t> </a:t>
            </a:r>
            <a:r>
              <a:rPr lang="ro-RO" sz="4000" dirty="0" err="1"/>
              <a:t>words</a:t>
            </a:r>
            <a:r>
              <a:rPr lang="ro-RO" sz="4000" dirty="0"/>
              <a:t>.</a:t>
            </a:r>
            <a:endParaRPr sz="4000" dirty="0">
              <a:latin typeface="Helvetica Neue"/>
              <a:ea typeface="Helvetica Neue"/>
              <a:cs typeface="Helvetica Neue"/>
              <a:sym typeface="Helvetica Neue"/>
            </a:endParaRPr>
          </a:p>
        </p:txBody>
      </p:sp>
    </p:spTree>
    <p:extLst>
      <p:ext uri="{BB962C8B-B14F-4D97-AF65-F5344CB8AC3E}">
        <p14:creationId xmlns:p14="http://schemas.microsoft.com/office/powerpoint/2010/main" val="788779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Title 1"/>
          <p:cNvSpPr>
            <a:spLocks noGrp="1"/>
          </p:cNvSpPr>
          <p:nvPr>
            <p:ph type="title"/>
          </p:nvPr>
        </p:nvSpPr>
        <p:spPr>
          <a:xfrm>
            <a:off x="457200" y="152400"/>
            <a:ext cx="8229600" cy="1143000"/>
          </a:xfrm>
        </p:spPr>
        <p:txBody>
          <a:bodyPr/>
          <a:lstStyle/>
          <a:p>
            <a:r>
              <a:rPr lang="en-US" dirty="0"/>
              <a:t>De </a:t>
            </a:r>
            <a:r>
              <a:rPr lang="en-US" dirty="0" err="1"/>
              <a:t>ce</a:t>
            </a:r>
            <a:r>
              <a:rPr lang="en-US" dirty="0"/>
              <a:t> </a:t>
            </a:r>
            <a:r>
              <a:rPr lang="en-US" dirty="0" err="1"/>
              <a:t>studiem</a:t>
            </a:r>
            <a:r>
              <a:rPr lang="en-US" dirty="0"/>
              <a:t> </a:t>
            </a:r>
            <a:r>
              <a:rPr lang="en-US" dirty="0" err="1"/>
              <a:t>textura</a:t>
            </a:r>
            <a:r>
              <a:rPr lang="en-US" dirty="0"/>
              <a:t>?</a:t>
            </a:r>
          </a:p>
        </p:txBody>
      </p:sp>
      <p:sp>
        <p:nvSpPr>
          <p:cNvPr id="3" name="Content Placeholder 2"/>
          <p:cNvSpPr>
            <a:spLocks noGrp="1"/>
          </p:cNvSpPr>
          <p:nvPr>
            <p:ph idx="1"/>
          </p:nvPr>
        </p:nvSpPr>
        <p:spPr>
          <a:xfrm>
            <a:off x="457200" y="1371600"/>
            <a:ext cx="8229600" cy="4525963"/>
          </a:xfrm>
        </p:spPr>
        <p:txBody>
          <a:bodyPr>
            <a:normAutofit/>
          </a:bodyPr>
          <a:lstStyle/>
          <a:p>
            <a:pPr>
              <a:buFontTx/>
              <a:buNone/>
            </a:pPr>
            <a:r>
              <a:rPr lang="en-US" sz="2800" dirty="0" err="1"/>
              <a:t>Importantă</a:t>
            </a:r>
            <a:r>
              <a:rPr lang="en-US" sz="2800" dirty="0"/>
              <a:t> </a:t>
            </a:r>
            <a:r>
              <a:rPr lang="en-US" sz="2800" dirty="0" err="1"/>
              <a:t>pentru</a:t>
            </a:r>
            <a:r>
              <a:rPr lang="en-US" sz="2800" dirty="0"/>
              <a:t> </a:t>
            </a:r>
            <a:r>
              <a:rPr lang="en-US" sz="2800" dirty="0" err="1"/>
              <a:t>percepție</a:t>
            </a:r>
            <a:r>
              <a:rPr lang="en-US" sz="2800" dirty="0"/>
              <a:t>:</a:t>
            </a:r>
          </a:p>
          <a:p>
            <a:r>
              <a:rPr lang="en-US" sz="2800" dirty="0" err="1"/>
              <a:t>proprietățile</a:t>
            </a:r>
            <a:r>
              <a:rPr lang="en-US" sz="2800" dirty="0"/>
              <a:t> </a:t>
            </a:r>
            <a:r>
              <a:rPr lang="en-US" sz="2800" dirty="0" err="1"/>
              <a:t>materialelor</a:t>
            </a:r>
            <a:endParaRPr lang="en-US" sz="2800" dirty="0"/>
          </a:p>
          <a:p>
            <a:r>
              <a:rPr lang="en-US" sz="2800" dirty="0" err="1"/>
              <a:t>caracteristică</a:t>
            </a:r>
            <a:r>
              <a:rPr lang="en-US" sz="2800" dirty="0"/>
              <a:t> </a:t>
            </a:r>
            <a:r>
              <a:rPr lang="en-US" sz="2800" dirty="0" err="1"/>
              <a:t>discriminativă</a:t>
            </a:r>
            <a:r>
              <a:rPr lang="en-US" sz="2800" dirty="0"/>
              <a:t> </a:t>
            </a:r>
            <a:r>
              <a:rPr lang="en-US" sz="2800" dirty="0" err="1"/>
              <a:t>pentru</a:t>
            </a:r>
            <a:r>
              <a:rPr lang="en-US" sz="2800" dirty="0"/>
              <a:t> </a:t>
            </a:r>
            <a:r>
              <a:rPr lang="en-US" sz="2800" dirty="0" err="1"/>
              <a:t>obiecte</a:t>
            </a:r>
            <a:r>
              <a:rPr lang="en-US" sz="2800" dirty="0"/>
              <a:t> cu </a:t>
            </a:r>
            <a:r>
              <a:rPr lang="en-US" sz="2800" dirty="0" err="1"/>
              <a:t>formă</a:t>
            </a:r>
            <a:r>
              <a:rPr lang="en-US" sz="2800" dirty="0"/>
              <a:t> </a:t>
            </a:r>
            <a:r>
              <a:rPr lang="en-US" sz="2800" dirty="0" err="1"/>
              <a:t>similară</a:t>
            </a:r>
            <a:endParaRPr lang="en-US" sz="2800" dirty="0"/>
          </a:p>
        </p:txBody>
      </p:sp>
      <p:pic>
        <p:nvPicPr>
          <p:cNvPr id="8" name="Picture 4" descr="http://animals.nationalgeographic.com/staticfiles/NGS/Shared/StaticFiles/animals/images/primary/przewalskis-horse.jpg"/>
          <p:cNvPicPr>
            <a:picLocks noChangeAspect="1" noChangeArrowheads="1"/>
          </p:cNvPicPr>
          <p:nvPr/>
        </p:nvPicPr>
        <p:blipFill>
          <a:blip r:embed="rId3" cstate="print"/>
          <a:srcRect/>
          <a:stretch>
            <a:fillRect/>
          </a:stretch>
        </p:blipFill>
        <p:spPr bwMode="auto">
          <a:xfrm>
            <a:off x="4639028" y="3543300"/>
            <a:ext cx="4476750" cy="3086100"/>
          </a:xfrm>
          <a:prstGeom prst="rect">
            <a:avLst/>
          </a:prstGeom>
          <a:noFill/>
          <a:ln w="9525">
            <a:noFill/>
            <a:miter lim="800000"/>
            <a:headEnd/>
            <a:tailEnd/>
          </a:ln>
        </p:spPr>
      </p:pic>
      <p:pic>
        <p:nvPicPr>
          <p:cNvPr id="9" name="Picture 10" descr="http://animals.nationalgeographic.com/staticfiles/NGS/Shared/StaticFiles/animals/images/primary/zebra-herd.jpg"/>
          <p:cNvPicPr>
            <a:picLocks noChangeAspect="1" noChangeArrowheads="1"/>
          </p:cNvPicPr>
          <p:nvPr/>
        </p:nvPicPr>
        <p:blipFill>
          <a:blip r:embed="rId4" cstate="print"/>
          <a:srcRect/>
          <a:stretch>
            <a:fillRect/>
          </a:stretch>
        </p:blipFill>
        <p:spPr bwMode="auto">
          <a:xfrm>
            <a:off x="77612" y="3543300"/>
            <a:ext cx="4476750" cy="3086100"/>
          </a:xfrm>
          <a:prstGeom prst="rect">
            <a:avLst/>
          </a:prstGeom>
          <a:noFill/>
          <a:ln w="9525">
            <a:noFill/>
            <a:miter lim="800000"/>
            <a:headEnd/>
            <a:tailEnd/>
          </a:ln>
        </p:spPr>
      </p:pic>
      <p:sp>
        <p:nvSpPr>
          <p:cNvPr id="6" name="TextBox 5"/>
          <p:cNvSpPr txBox="1"/>
          <p:nvPr/>
        </p:nvSpPr>
        <p:spPr>
          <a:xfrm>
            <a:off x="6994763" y="6565488"/>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spTree>
    <p:extLst>
      <p:ext uri="{BB962C8B-B14F-4D97-AF65-F5344CB8AC3E}">
        <p14:creationId xmlns:p14="http://schemas.microsoft.com/office/powerpoint/2010/main" val="429058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2217938">
            <a:off x="1116631" y="2191470"/>
            <a:ext cx="1923992" cy="304138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778309">
            <a:off x="4897785" y="2175932"/>
            <a:ext cx="2796029" cy="3391897"/>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11669" y="354287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724666" y="414356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212014" y="3466499"/>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2065891" y="2686576"/>
            <a:ext cx="2665638" cy="2701192"/>
          </a:xfrm>
          <a:custGeom>
            <a:avLst/>
            <a:gdLst>
              <a:gd name="connsiteX0" fmla="*/ 1139826 w 2665638"/>
              <a:gd name="connsiteY0" fmla="*/ 1406648 h 2701192"/>
              <a:gd name="connsiteX1" fmla="*/ 1398749 w 2665638"/>
              <a:gd name="connsiteY1" fmla="*/ 309368 h 2701192"/>
              <a:gd name="connsiteX2" fmla="*/ 1990574 w 2665638"/>
              <a:gd name="connsiteY2" fmla="*/ 1144 h 2701192"/>
              <a:gd name="connsiteX3" fmla="*/ 2496091 w 2665638"/>
              <a:gd name="connsiteY3" fmla="*/ 383342 h 2701192"/>
              <a:gd name="connsiteX4" fmla="*/ 2520750 w 2665638"/>
              <a:gd name="connsiteY4" fmla="*/ 999792 h 2701192"/>
              <a:gd name="connsiteX5" fmla="*/ 2644047 w 2665638"/>
              <a:gd name="connsiteY5" fmla="*/ 1751860 h 2701192"/>
              <a:gd name="connsiteX6" fmla="*/ 2607058 w 2665638"/>
              <a:gd name="connsiteY6" fmla="*/ 2343651 h 2701192"/>
              <a:gd name="connsiteX7" fmla="*/ 2089211 w 2665638"/>
              <a:gd name="connsiteY7" fmla="*/ 2602560 h 2701192"/>
              <a:gd name="connsiteX8" fmla="*/ 597320 w 2665638"/>
              <a:gd name="connsiteY8" fmla="*/ 2701192 h 2701192"/>
              <a:gd name="connsiteX9" fmla="*/ 104133 w 2665638"/>
              <a:gd name="connsiteY9" fmla="*/ 2627218 h 2701192"/>
              <a:gd name="connsiteX10" fmla="*/ 30155 w 2665638"/>
              <a:gd name="connsiteY10" fmla="*/ 2380638 h 2701192"/>
              <a:gd name="connsiteX11" fmla="*/ 486353 w 2665638"/>
              <a:gd name="connsiteY11" fmla="*/ 2035427 h 2701192"/>
              <a:gd name="connsiteX12" fmla="*/ 991870 w 2665638"/>
              <a:gd name="connsiteY12" fmla="*/ 1838163 h 2701192"/>
              <a:gd name="connsiteX13" fmla="*/ 1139826 w 2665638"/>
              <a:gd name="connsiteY13" fmla="*/ 1406648 h 270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5638" h="2701192">
                <a:moveTo>
                  <a:pt x="1139826" y="1406648"/>
                </a:moveTo>
                <a:cubicBezTo>
                  <a:pt x="1207639" y="1151849"/>
                  <a:pt x="1256958" y="543619"/>
                  <a:pt x="1398749" y="309368"/>
                </a:cubicBezTo>
                <a:cubicBezTo>
                  <a:pt x="1540540" y="75117"/>
                  <a:pt x="1807684" y="-11185"/>
                  <a:pt x="1990574" y="1144"/>
                </a:cubicBezTo>
                <a:cubicBezTo>
                  <a:pt x="2173464" y="13473"/>
                  <a:pt x="2407728" y="216901"/>
                  <a:pt x="2496091" y="383342"/>
                </a:cubicBezTo>
                <a:cubicBezTo>
                  <a:pt x="2584454" y="549783"/>
                  <a:pt x="2496091" y="771706"/>
                  <a:pt x="2520750" y="999792"/>
                </a:cubicBezTo>
                <a:cubicBezTo>
                  <a:pt x="2545409" y="1227878"/>
                  <a:pt x="2629662" y="1527884"/>
                  <a:pt x="2644047" y="1751860"/>
                </a:cubicBezTo>
                <a:cubicBezTo>
                  <a:pt x="2658432" y="1975837"/>
                  <a:pt x="2699531" y="2201868"/>
                  <a:pt x="2607058" y="2343651"/>
                </a:cubicBezTo>
                <a:cubicBezTo>
                  <a:pt x="2514585" y="2485434"/>
                  <a:pt x="2424167" y="2542970"/>
                  <a:pt x="2089211" y="2602560"/>
                </a:cubicBezTo>
                <a:cubicBezTo>
                  <a:pt x="1754255" y="2662150"/>
                  <a:pt x="928166" y="2697082"/>
                  <a:pt x="597320" y="2701192"/>
                </a:cubicBezTo>
                <a:cubicBezTo>
                  <a:pt x="266474" y="2705302"/>
                  <a:pt x="198660" y="2680644"/>
                  <a:pt x="104133" y="2627218"/>
                </a:cubicBezTo>
                <a:cubicBezTo>
                  <a:pt x="9605" y="2573792"/>
                  <a:pt x="-33548" y="2479270"/>
                  <a:pt x="30155" y="2380638"/>
                </a:cubicBezTo>
                <a:cubicBezTo>
                  <a:pt x="93858" y="2282006"/>
                  <a:pt x="326067" y="2125840"/>
                  <a:pt x="486353" y="2035427"/>
                </a:cubicBezTo>
                <a:cubicBezTo>
                  <a:pt x="646639" y="1945015"/>
                  <a:pt x="882958" y="1947069"/>
                  <a:pt x="991870" y="1838163"/>
                </a:cubicBezTo>
                <a:cubicBezTo>
                  <a:pt x="1100782" y="1729257"/>
                  <a:pt x="1072013" y="1661447"/>
                  <a:pt x="1139826" y="1406648"/>
                </a:cubicBezTo>
                <a:close/>
              </a:path>
            </a:pathLst>
          </a:cu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7357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111669" y="354287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724666" y="414356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212014" y="3466499"/>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6315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415209">
            <a:off x="5611631" y="1776900"/>
            <a:ext cx="1785085" cy="326664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11669" y="354287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724666" y="414356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212014" y="3466499"/>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1075888">
            <a:off x="3152954" y="2964632"/>
            <a:ext cx="2139188" cy="2481826"/>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426315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415209">
            <a:off x="5611631" y="1776900"/>
            <a:ext cx="1785085" cy="326664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254856" y="404492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495604" y="329389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1075888">
            <a:off x="3152954" y="2964632"/>
            <a:ext cx="2139188" cy="2481826"/>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284446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254856" y="404492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495604" y="329389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1315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9167992">
            <a:off x="6024471" y="2484873"/>
            <a:ext cx="1785085" cy="200114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254856" y="404492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495604" y="329389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007376">
            <a:off x="3297385" y="2668578"/>
            <a:ext cx="2139188" cy="273740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88131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9167992">
            <a:off x="6024471" y="2484873"/>
            <a:ext cx="1785085" cy="200114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328836" y="3933967"/>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840844" y="341718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007376">
            <a:off x="3297385" y="2668578"/>
            <a:ext cx="2139188" cy="273740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820667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328836" y="3933967"/>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840844" y="341718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0973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9167992">
            <a:off x="6024471" y="2484873"/>
            <a:ext cx="1785085" cy="200114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328836" y="3933967"/>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840844" y="341718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007376">
            <a:off x="3297385" y="2668578"/>
            <a:ext cx="2139188" cy="273740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701000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9167992">
            <a:off x="6024471" y="2484873"/>
            <a:ext cx="1785085" cy="200114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328836" y="3933967"/>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840844" y="341718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007376">
            <a:off x="3297385" y="2668578"/>
            <a:ext cx="2139188" cy="273740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54225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Title 1"/>
          <p:cNvSpPr>
            <a:spLocks noGrp="1"/>
          </p:cNvSpPr>
          <p:nvPr>
            <p:ph type="title"/>
          </p:nvPr>
        </p:nvSpPr>
        <p:spPr>
          <a:xfrm>
            <a:off x="457200" y="152400"/>
            <a:ext cx="8229600" cy="1143000"/>
          </a:xfrm>
        </p:spPr>
        <p:txBody>
          <a:bodyPr/>
          <a:lstStyle/>
          <a:p>
            <a:r>
              <a:rPr lang="en-US" dirty="0"/>
              <a:t>De </a:t>
            </a:r>
            <a:r>
              <a:rPr lang="en-US" dirty="0" err="1"/>
              <a:t>ce</a:t>
            </a:r>
            <a:r>
              <a:rPr lang="en-US" dirty="0"/>
              <a:t> </a:t>
            </a:r>
            <a:r>
              <a:rPr lang="en-US" dirty="0" err="1"/>
              <a:t>studiem</a:t>
            </a:r>
            <a:r>
              <a:rPr lang="en-US" dirty="0"/>
              <a:t> </a:t>
            </a:r>
            <a:r>
              <a:rPr lang="en-US" dirty="0" err="1"/>
              <a:t>textura</a:t>
            </a:r>
            <a:r>
              <a:rPr lang="en-US" dirty="0"/>
              <a:t>?</a:t>
            </a:r>
          </a:p>
        </p:txBody>
      </p:sp>
      <p:sp>
        <p:nvSpPr>
          <p:cNvPr id="3" name="Content Placeholder 2"/>
          <p:cNvSpPr>
            <a:spLocks noGrp="1"/>
          </p:cNvSpPr>
          <p:nvPr>
            <p:ph idx="1"/>
          </p:nvPr>
        </p:nvSpPr>
        <p:spPr>
          <a:xfrm>
            <a:off x="457200" y="1371600"/>
            <a:ext cx="8229600" cy="4525963"/>
          </a:xfrm>
        </p:spPr>
        <p:txBody>
          <a:bodyPr>
            <a:normAutofit/>
          </a:bodyPr>
          <a:lstStyle/>
          <a:p>
            <a:pPr>
              <a:buFontTx/>
              <a:buNone/>
            </a:pPr>
            <a:r>
              <a:rPr lang="en-US" sz="2800" dirty="0" err="1"/>
              <a:t>Importantă</a:t>
            </a:r>
            <a:r>
              <a:rPr lang="en-US" sz="2800" dirty="0"/>
              <a:t> </a:t>
            </a:r>
            <a:r>
              <a:rPr lang="en-US" sz="2800" dirty="0" err="1"/>
              <a:t>pentru</a:t>
            </a:r>
            <a:r>
              <a:rPr lang="en-US" sz="2800" dirty="0"/>
              <a:t> </a:t>
            </a:r>
            <a:r>
              <a:rPr lang="en-US" sz="2800" dirty="0" err="1"/>
              <a:t>percepție</a:t>
            </a:r>
            <a:r>
              <a:rPr lang="en-US" sz="2800" dirty="0"/>
              <a:t>:</a:t>
            </a:r>
          </a:p>
          <a:p>
            <a:r>
              <a:rPr lang="en-US" sz="2800" dirty="0" err="1"/>
              <a:t>proprietățile</a:t>
            </a:r>
            <a:r>
              <a:rPr lang="en-US" sz="2800" dirty="0"/>
              <a:t> </a:t>
            </a:r>
            <a:r>
              <a:rPr lang="en-US" sz="2800" dirty="0" err="1"/>
              <a:t>materialelor</a:t>
            </a:r>
            <a:endParaRPr lang="en-US" sz="2800" dirty="0"/>
          </a:p>
          <a:p>
            <a:r>
              <a:rPr lang="en-US" sz="2800" dirty="0" err="1"/>
              <a:t>caracteristică</a:t>
            </a:r>
            <a:r>
              <a:rPr lang="en-US" sz="2800" dirty="0"/>
              <a:t> </a:t>
            </a:r>
            <a:r>
              <a:rPr lang="en-US" sz="2800" dirty="0" err="1"/>
              <a:t>discriminativă</a:t>
            </a:r>
            <a:r>
              <a:rPr lang="en-US" sz="2800" dirty="0"/>
              <a:t> </a:t>
            </a:r>
            <a:r>
              <a:rPr lang="en-US" sz="2800" dirty="0" err="1"/>
              <a:t>pentru</a:t>
            </a:r>
            <a:r>
              <a:rPr lang="en-US" sz="2800" dirty="0"/>
              <a:t> </a:t>
            </a:r>
            <a:r>
              <a:rPr lang="en-US" sz="2800" dirty="0" err="1"/>
              <a:t>obiecte</a:t>
            </a:r>
            <a:r>
              <a:rPr lang="en-US" sz="2800" dirty="0"/>
              <a:t> cu </a:t>
            </a:r>
            <a:r>
              <a:rPr lang="en-US" sz="2800" dirty="0" err="1"/>
              <a:t>formă</a:t>
            </a:r>
            <a:r>
              <a:rPr lang="en-US" sz="2800" dirty="0"/>
              <a:t> </a:t>
            </a:r>
            <a:r>
              <a:rPr lang="en-US" sz="2800" dirty="0" err="1"/>
              <a:t>similară</a:t>
            </a:r>
            <a:endParaRPr lang="en-US" sz="2800" dirty="0"/>
          </a:p>
          <a:p>
            <a:r>
              <a:rPr lang="en-US" sz="2800" dirty="0" err="1"/>
              <a:t>caracteristică</a:t>
            </a:r>
            <a:r>
              <a:rPr lang="en-US" sz="2800" dirty="0"/>
              <a:t> </a:t>
            </a:r>
            <a:r>
              <a:rPr lang="en-US" sz="2800" dirty="0" err="1"/>
              <a:t>discriminativă</a:t>
            </a:r>
            <a:r>
              <a:rPr lang="en-US" sz="2800" dirty="0"/>
              <a:t> </a:t>
            </a:r>
            <a:r>
              <a:rPr lang="en-US" sz="2800" dirty="0" err="1"/>
              <a:t>pentru</a:t>
            </a:r>
            <a:r>
              <a:rPr lang="en-US" sz="2800" dirty="0"/>
              <a:t> </a:t>
            </a:r>
            <a:r>
              <a:rPr lang="en-US" sz="2800" dirty="0" err="1"/>
              <a:t>obiecte</a:t>
            </a:r>
            <a:r>
              <a:rPr lang="en-US" sz="2800" dirty="0"/>
              <a:t> cu </a:t>
            </a:r>
            <a:r>
              <a:rPr lang="en-US" sz="2800" dirty="0" err="1"/>
              <a:t>aceeași</a:t>
            </a:r>
            <a:r>
              <a:rPr lang="en-US" sz="2800" dirty="0"/>
              <a:t> </a:t>
            </a:r>
            <a:r>
              <a:rPr lang="en-US" sz="2800" dirty="0" err="1"/>
              <a:t>culoare</a:t>
            </a:r>
            <a:endParaRPr lang="en-US" sz="2800" dirty="0"/>
          </a:p>
        </p:txBody>
      </p:sp>
      <p:pic>
        <p:nvPicPr>
          <p:cNvPr id="4" name="Picture 3" descr="dalmatian1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0814" y="4501532"/>
            <a:ext cx="2540000" cy="1905000"/>
          </a:xfrm>
          <a:prstGeom prst="rect">
            <a:avLst/>
          </a:prstGeom>
        </p:spPr>
      </p:pic>
      <p:pic>
        <p:nvPicPr>
          <p:cNvPr id="10" name="Picture 9" descr="zebra1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039" y="4501532"/>
            <a:ext cx="2552700" cy="1905000"/>
          </a:xfrm>
          <a:prstGeom prst="rect">
            <a:avLst/>
          </a:prstGeom>
        </p:spPr>
      </p:pic>
    </p:spTree>
    <p:extLst>
      <p:ext uri="{BB962C8B-B14F-4D97-AF65-F5344CB8AC3E}">
        <p14:creationId xmlns:p14="http://schemas.microsoft.com/office/powerpoint/2010/main" val="266982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664"/>
            <a:ext cx="8229600" cy="1143000"/>
          </a:xfrm>
        </p:spPr>
        <p:txBody>
          <a:bodyPr/>
          <a:lstStyle/>
          <a:p>
            <a:r>
              <a:rPr lang="en-US" dirty="0" err="1"/>
              <a:t>Vocabular</a:t>
            </a:r>
            <a:r>
              <a:rPr lang="en-US" dirty="0"/>
              <a:t> </a:t>
            </a:r>
            <a:r>
              <a:rPr lang="en-US" dirty="0" err="1"/>
              <a:t>vizual</a:t>
            </a:r>
            <a:r>
              <a:rPr lang="en-US" dirty="0"/>
              <a:t> - </a:t>
            </a:r>
            <a:r>
              <a:rPr lang="en-US" dirty="0" err="1"/>
              <a:t>exemplu</a:t>
            </a:r>
            <a:endParaRPr lang="en-US" dirty="0"/>
          </a:p>
        </p:txBody>
      </p:sp>
      <p:pic>
        <p:nvPicPr>
          <p:cNvPr id="11" name="Picture 10" descr="AgarwalRoth_CBsmall"/>
          <p:cNvPicPr>
            <a:picLocks noChangeAspect="1" noChangeArrowheads="1"/>
          </p:cNvPicPr>
          <p:nvPr/>
        </p:nvPicPr>
        <p:blipFill>
          <a:blip r:embed="rId3" cstate="print"/>
          <a:srcRect/>
          <a:stretch>
            <a:fillRect/>
          </a:stretch>
        </p:blipFill>
        <p:spPr bwMode="auto">
          <a:xfrm>
            <a:off x="4495800" y="1232925"/>
            <a:ext cx="3379788" cy="1809750"/>
          </a:xfrm>
          <a:prstGeom prst="rect">
            <a:avLst/>
          </a:prstGeom>
          <a:noFill/>
          <a:ln w="9525">
            <a:noFill/>
            <a:miter lim="800000"/>
            <a:headEnd/>
            <a:tailEnd/>
          </a:ln>
        </p:spPr>
      </p:pic>
      <p:sp>
        <p:nvSpPr>
          <p:cNvPr id="12" name="Line 11"/>
          <p:cNvSpPr>
            <a:spLocks noChangeShapeType="1"/>
          </p:cNvSpPr>
          <p:nvPr/>
        </p:nvSpPr>
        <p:spPr bwMode="auto">
          <a:xfrm>
            <a:off x="4495800" y="1893888"/>
            <a:ext cx="533400" cy="0"/>
          </a:xfrm>
          <a:prstGeom prst="line">
            <a:avLst/>
          </a:prstGeom>
          <a:noFill/>
          <a:ln w="9525">
            <a:solidFill>
              <a:schemeClr val="bg2"/>
            </a:solidFill>
            <a:miter lim="800000"/>
            <a:headEnd/>
            <a:tailEnd type="triangle" w="med" len="med"/>
          </a:ln>
        </p:spPr>
        <p:txBody>
          <a:bodyPr wrap="none"/>
          <a:lstStyle/>
          <a:p>
            <a:endParaRPr lang="en-US"/>
          </a:p>
        </p:txBody>
      </p:sp>
      <p:grpSp>
        <p:nvGrpSpPr>
          <p:cNvPr id="13" name="Group 12"/>
          <p:cNvGrpSpPr>
            <a:grpSpLocks/>
          </p:cNvGrpSpPr>
          <p:nvPr/>
        </p:nvGrpSpPr>
        <p:grpSpPr bwMode="auto">
          <a:xfrm>
            <a:off x="457200" y="1462087"/>
            <a:ext cx="3379788" cy="1338263"/>
            <a:chOff x="431" y="2886"/>
            <a:chExt cx="2310" cy="915"/>
          </a:xfrm>
        </p:grpSpPr>
        <p:pic>
          <p:nvPicPr>
            <p:cNvPr id="14" name="Picture 13" descr="car5-090-000"/>
            <p:cNvPicPr>
              <a:picLocks noChangeAspect="1" noChangeArrowheads="1"/>
            </p:cNvPicPr>
            <p:nvPr/>
          </p:nvPicPr>
          <p:blipFill>
            <a:blip r:embed="rId4" cstate="print">
              <a:grayscl/>
            </a:blip>
            <a:srcRect/>
            <a:stretch>
              <a:fillRect/>
            </a:stretch>
          </p:blipFill>
          <p:spPr bwMode="auto">
            <a:xfrm>
              <a:off x="1359" y="2886"/>
              <a:ext cx="453" cy="453"/>
            </a:xfrm>
            <a:prstGeom prst="rect">
              <a:avLst/>
            </a:prstGeom>
            <a:noFill/>
            <a:ln w="9525">
              <a:noFill/>
              <a:miter lim="800000"/>
              <a:headEnd/>
              <a:tailEnd/>
            </a:ln>
          </p:spPr>
        </p:pic>
        <p:pic>
          <p:nvPicPr>
            <p:cNvPr id="15" name="Picture 14" descr="car6-090-000"/>
            <p:cNvPicPr>
              <a:picLocks noChangeAspect="1" noChangeArrowheads="1"/>
            </p:cNvPicPr>
            <p:nvPr/>
          </p:nvPicPr>
          <p:blipFill>
            <a:blip r:embed="rId5" cstate="print">
              <a:grayscl/>
            </a:blip>
            <a:srcRect/>
            <a:stretch>
              <a:fillRect/>
            </a:stretch>
          </p:blipFill>
          <p:spPr bwMode="auto">
            <a:xfrm>
              <a:off x="1361" y="3348"/>
              <a:ext cx="453" cy="453"/>
            </a:xfrm>
            <a:prstGeom prst="rect">
              <a:avLst/>
            </a:prstGeom>
            <a:noFill/>
            <a:ln w="9525">
              <a:noFill/>
              <a:miter lim="800000"/>
              <a:headEnd/>
              <a:tailEnd/>
            </a:ln>
          </p:spPr>
        </p:pic>
        <p:pic>
          <p:nvPicPr>
            <p:cNvPr id="16" name="Picture 15" descr="car7-090-000"/>
            <p:cNvPicPr>
              <a:picLocks noChangeAspect="1" noChangeArrowheads="1"/>
            </p:cNvPicPr>
            <p:nvPr/>
          </p:nvPicPr>
          <p:blipFill>
            <a:blip r:embed="rId6" cstate="print">
              <a:grayscl/>
            </a:blip>
            <a:srcRect/>
            <a:stretch>
              <a:fillRect/>
            </a:stretch>
          </p:blipFill>
          <p:spPr bwMode="auto">
            <a:xfrm>
              <a:off x="894" y="3348"/>
              <a:ext cx="453" cy="453"/>
            </a:xfrm>
            <a:prstGeom prst="rect">
              <a:avLst/>
            </a:prstGeom>
            <a:noFill/>
            <a:ln w="9525">
              <a:noFill/>
              <a:miter lim="800000"/>
              <a:headEnd/>
              <a:tailEnd/>
            </a:ln>
          </p:spPr>
        </p:pic>
        <p:pic>
          <p:nvPicPr>
            <p:cNvPr id="17" name="Picture 16" descr="car9-090-000"/>
            <p:cNvPicPr>
              <a:picLocks noChangeAspect="1" noChangeArrowheads="1"/>
            </p:cNvPicPr>
            <p:nvPr/>
          </p:nvPicPr>
          <p:blipFill>
            <a:blip r:embed="rId7" cstate="print">
              <a:grayscl/>
            </a:blip>
            <a:srcRect/>
            <a:stretch>
              <a:fillRect/>
            </a:stretch>
          </p:blipFill>
          <p:spPr bwMode="auto">
            <a:xfrm>
              <a:off x="2288" y="2886"/>
              <a:ext cx="453" cy="453"/>
            </a:xfrm>
            <a:prstGeom prst="rect">
              <a:avLst/>
            </a:prstGeom>
            <a:noFill/>
            <a:ln w="9525">
              <a:noFill/>
              <a:miter lim="800000"/>
              <a:headEnd/>
              <a:tailEnd/>
            </a:ln>
          </p:spPr>
        </p:pic>
        <p:pic>
          <p:nvPicPr>
            <p:cNvPr id="18" name="Picture 17" descr="car11-090-000"/>
            <p:cNvPicPr>
              <a:picLocks noChangeAspect="1" noChangeArrowheads="1"/>
            </p:cNvPicPr>
            <p:nvPr/>
          </p:nvPicPr>
          <p:blipFill>
            <a:blip r:embed="rId8" cstate="print">
              <a:grayscl/>
            </a:blip>
            <a:srcRect/>
            <a:stretch>
              <a:fillRect/>
            </a:stretch>
          </p:blipFill>
          <p:spPr bwMode="auto">
            <a:xfrm>
              <a:off x="1824" y="2886"/>
              <a:ext cx="453" cy="453"/>
            </a:xfrm>
            <a:prstGeom prst="rect">
              <a:avLst/>
            </a:prstGeom>
            <a:noFill/>
            <a:ln w="9525">
              <a:noFill/>
              <a:miter lim="800000"/>
              <a:headEnd/>
              <a:tailEnd/>
            </a:ln>
          </p:spPr>
        </p:pic>
        <p:pic>
          <p:nvPicPr>
            <p:cNvPr id="19" name="Picture 18" descr="car12-090-000"/>
            <p:cNvPicPr>
              <a:picLocks noChangeAspect="1" noChangeArrowheads="1"/>
            </p:cNvPicPr>
            <p:nvPr/>
          </p:nvPicPr>
          <p:blipFill>
            <a:blip r:embed="rId9" cstate="print">
              <a:grayscl/>
            </a:blip>
            <a:srcRect/>
            <a:stretch>
              <a:fillRect/>
            </a:stretch>
          </p:blipFill>
          <p:spPr bwMode="auto">
            <a:xfrm>
              <a:off x="431" y="3348"/>
              <a:ext cx="453" cy="453"/>
            </a:xfrm>
            <a:prstGeom prst="rect">
              <a:avLst/>
            </a:prstGeom>
            <a:noFill/>
            <a:ln w="9525">
              <a:noFill/>
              <a:miter lim="800000"/>
              <a:headEnd/>
              <a:tailEnd/>
            </a:ln>
          </p:spPr>
        </p:pic>
        <p:pic>
          <p:nvPicPr>
            <p:cNvPr id="20" name="Picture 19" descr="car14-090-000"/>
            <p:cNvPicPr>
              <a:picLocks noChangeAspect="1" noChangeArrowheads="1"/>
            </p:cNvPicPr>
            <p:nvPr/>
          </p:nvPicPr>
          <p:blipFill>
            <a:blip r:embed="rId10" cstate="print">
              <a:grayscl/>
            </a:blip>
            <a:srcRect/>
            <a:stretch>
              <a:fillRect/>
            </a:stretch>
          </p:blipFill>
          <p:spPr bwMode="auto">
            <a:xfrm>
              <a:off x="2288" y="3348"/>
              <a:ext cx="453" cy="453"/>
            </a:xfrm>
            <a:prstGeom prst="rect">
              <a:avLst/>
            </a:prstGeom>
            <a:noFill/>
            <a:ln w="9525">
              <a:noFill/>
              <a:miter lim="800000"/>
              <a:headEnd/>
              <a:tailEnd/>
            </a:ln>
          </p:spPr>
        </p:pic>
        <p:pic>
          <p:nvPicPr>
            <p:cNvPr id="21" name="Picture 20" descr="car1-090-000"/>
            <p:cNvPicPr>
              <a:picLocks noChangeAspect="1" noChangeArrowheads="1"/>
            </p:cNvPicPr>
            <p:nvPr/>
          </p:nvPicPr>
          <p:blipFill>
            <a:blip r:embed="rId11" cstate="print">
              <a:grayscl/>
            </a:blip>
            <a:srcRect/>
            <a:stretch>
              <a:fillRect/>
            </a:stretch>
          </p:blipFill>
          <p:spPr bwMode="auto">
            <a:xfrm>
              <a:off x="431" y="2886"/>
              <a:ext cx="453" cy="453"/>
            </a:xfrm>
            <a:prstGeom prst="rect">
              <a:avLst/>
            </a:prstGeom>
            <a:noFill/>
            <a:ln w="9525">
              <a:noFill/>
              <a:miter lim="800000"/>
              <a:headEnd/>
              <a:tailEnd/>
            </a:ln>
          </p:spPr>
        </p:pic>
        <p:pic>
          <p:nvPicPr>
            <p:cNvPr id="22" name="Picture 21" descr="car2-090-000"/>
            <p:cNvPicPr>
              <a:picLocks noChangeAspect="1" noChangeArrowheads="1"/>
            </p:cNvPicPr>
            <p:nvPr/>
          </p:nvPicPr>
          <p:blipFill>
            <a:blip r:embed="rId12" cstate="print">
              <a:grayscl/>
            </a:blip>
            <a:srcRect/>
            <a:stretch>
              <a:fillRect/>
            </a:stretch>
          </p:blipFill>
          <p:spPr bwMode="auto">
            <a:xfrm>
              <a:off x="894" y="2886"/>
              <a:ext cx="453" cy="453"/>
            </a:xfrm>
            <a:prstGeom prst="rect">
              <a:avLst/>
            </a:prstGeom>
            <a:noFill/>
            <a:ln w="9525">
              <a:noFill/>
              <a:miter lim="800000"/>
              <a:headEnd/>
              <a:tailEnd/>
            </a:ln>
          </p:spPr>
        </p:pic>
        <p:pic>
          <p:nvPicPr>
            <p:cNvPr id="23" name="Picture 22" descr="car3-090-000"/>
            <p:cNvPicPr>
              <a:picLocks noChangeAspect="1" noChangeArrowheads="1"/>
            </p:cNvPicPr>
            <p:nvPr/>
          </p:nvPicPr>
          <p:blipFill>
            <a:blip r:embed="rId13" cstate="print">
              <a:grayscl/>
            </a:blip>
            <a:srcRect/>
            <a:stretch>
              <a:fillRect/>
            </a:stretch>
          </p:blipFill>
          <p:spPr bwMode="auto">
            <a:xfrm>
              <a:off x="1824" y="3348"/>
              <a:ext cx="453" cy="453"/>
            </a:xfrm>
            <a:prstGeom prst="rect">
              <a:avLst/>
            </a:prstGeom>
            <a:noFill/>
            <a:ln w="9525">
              <a:noFill/>
              <a:miter lim="800000"/>
              <a:headEnd/>
              <a:tailEnd/>
            </a:ln>
          </p:spPr>
        </p:pic>
      </p:grpSp>
      <p:grpSp>
        <p:nvGrpSpPr>
          <p:cNvPr id="24" name="Group 4"/>
          <p:cNvGrpSpPr>
            <a:grpSpLocks/>
          </p:cNvGrpSpPr>
          <p:nvPr/>
        </p:nvGrpSpPr>
        <p:grpSpPr bwMode="auto">
          <a:xfrm>
            <a:off x="1774721" y="3294062"/>
            <a:ext cx="5688012" cy="3240088"/>
            <a:chOff x="1247" y="754"/>
            <a:chExt cx="3583" cy="2041"/>
          </a:xfrm>
        </p:grpSpPr>
        <p:grpSp>
          <p:nvGrpSpPr>
            <p:cNvPr id="25" name="Group 5"/>
            <p:cNvGrpSpPr>
              <a:grpSpLocks/>
            </p:cNvGrpSpPr>
            <p:nvPr/>
          </p:nvGrpSpPr>
          <p:grpSpPr bwMode="auto">
            <a:xfrm>
              <a:off x="1280" y="808"/>
              <a:ext cx="3550" cy="1761"/>
              <a:chOff x="2698" y="817"/>
              <a:chExt cx="2992" cy="1487"/>
            </a:xfrm>
          </p:grpSpPr>
          <p:pic>
            <p:nvPicPr>
              <p:cNvPr id="28" name="Picture 6"/>
              <p:cNvPicPr>
                <a:picLocks noChangeAspect="1" noChangeArrowheads="1"/>
              </p:cNvPicPr>
              <p:nvPr/>
            </p:nvPicPr>
            <p:blipFill>
              <a:blip r:embed="rId14" cstate="print"/>
              <a:srcRect t="8241" b="11539"/>
              <a:stretch>
                <a:fillRect/>
              </a:stretch>
            </p:blipFill>
            <p:spPr bwMode="auto">
              <a:xfrm>
                <a:off x="2698" y="1567"/>
                <a:ext cx="2055" cy="146"/>
              </a:xfrm>
              <a:prstGeom prst="rect">
                <a:avLst/>
              </a:prstGeom>
              <a:noFill/>
              <a:ln w="12700" cap="sq">
                <a:noFill/>
                <a:miter lim="800000"/>
                <a:headEnd type="none" w="sm" len="sm"/>
                <a:tailEnd type="none" w="sm" len="sm"/>
              </a:ln>
            </p:spPr>
          </p:pic>
          <p:pic>
            <p:nvPicPr>
              <p:cNvPr id="29" name="Picture 7"/>
              <p:cNvPicPr>
                <a:picLocks noChangeAspect="1" noChangeArrowheads="1"/>
              </p:cNvPicPr>
              <p:nvPr/>
            </p:nvPicPr>
            <p:blipFill>
              <a:blip r:embed="rId15" cstate="print"/>
              <a:srcRect b="13483"/>
              <a:stretch>
                <a:fillRect/>
              </a:stretch>
            </p:blipFill>
            <p:spPr bwMode="auto">
              <a:xfrm>
                <a:off x="2698" y="1258"/>
                <a:ext cx="1588" cy="154"/>
              </a:xfrm>
              <a:prstGeom prst="rect">
                <a:avLst/>
              </a:prstGeom>
              <a:noFill/>
              <a:ln w="12700" cap="sq">
                <a:noFill/>
                <a:miter lim="800000"/>
                <a:headEnd type="none" w="sm" len="sm"/>
                <a:tailEnd type="none" w="sm" len="sm"/>
              </a:ln>
            </p:spPr>
          </p:pic>
          <p:pic>
            <p:nvPicPr>
              <p:cNvPr id="30" name="Picture 8"/>
              <p:cNvPicPr>
                <a:picLocks noChangeAspect="1" noChangeArrowheads="1"/>
              </p:cNvPicPr>
              <p:nvPr/>
            </p:nvPicPr>
            <p:blipFill>
              <a:blip r:embed="rId16" cstate="print"/>
              <a:srcRect t="3529" b="8824"/>
              <a:stretch>
                <a:fillRect/>
              </a:stretch>
            </p:blipFill>
            <p:spPr bwMode="auto">
              <a:xfrm>
                <a:off x="2706" y="1412"/>
                <a:ext cx="1245" cy="149"/>
              </a:xfrm>
              <a:prstGeom prst="rect">
                <a:avLst/>
              </a:prstGeom>
              <a:noFill/>
              <a:ln w="12700" cap="sq">
                <a:noFill/>
                <a:miter lim="800000"/>
                <a:headEnd type="none" w="sm" len="sm"/>
                <a:tailEnd type="none" w="sm" len="sm"/>
              </a:ln>
            </p:spPr>
          </p:pic>
          <p:pic>
            <p:nvPicPr>
              <p:cNvPr id="31" name="Picture 9"/>
              <p:cNvPicPr>
                <a:picLocks noChangeAspect="1" noChangeArrowheads="1"/>
              </p:cNvPicPr>
              <p:nvPr/>
            </p:nvPicPr>
            <p:blipFill>
              <a:blip r:embed="rId17" cstate="print"/>
              <a:srcRect t="12370" b="12372"/>
              <a:stretch>
                <a:fillRect/>
              </a:stretch>
            </p:blipFill>
            <p:spPr bwMode="auto">
              <a:xfrm>
                <a:off x="2706" y="2012"/>
                <a:ext cx="932" cy="146"/>
              </a:xfrm>
              <a:prstGeom prst="rect">
                <a:avLst/>
              </a:prstGeom>
              <a:noFill/>
              <a:ln w="12700" cap="sq">
                <a:noFill/>
                <a:miter lim="800000"/>
                <a:headEnd type="none" w="sm" len="sm"/>
                <a:tailEnd type="none" w="sm" len="sm"/>
              </a:ln>
            </p:spPr>
          </p:pic>
          <p:pic>
            <p:nvPicPr>
              <p:cNvPr id="32" name="Picture 10"/>
              <p:cNvPicPr>
                <a:picLocks noChangeAspect="1" noChangeArrowheads="1"/>
              </p:cNvPicPr>
              <p:nvPr/>
            </p:nvPicPr>
            <p:blipFill>
              <a:blip r:embed="rId18" cstate="print"/>
              <a:srcRect l="1105" t="6061" b="15152"/>
              <a:stretch>
                <a:fillRect/>
              </a:stretch>
            </p:blipFill>
            <p:spPr bwMode="auto">
              <a:xfrm>
                <a:off x="2712" y="2148"/>
                <a:ext cx="1881" cy="156"/>
              </a:xfrm>
              <a:prstGeom prst="rect">
                <a:avLst/>
              </a:prstGeom>
              <a:noFill/>
              <a:ln w="12700" cap="sq">
                <a:noFill/>
                <a:miter lim="800000"/>
                <a:headEnd type="none" w="sm" len="sm"/>
                <a:tailEnd type="none" w="sm" len="sm"/>
              </a:ln>
            </p:spPr>
          </p:pic>
          <p:pic>
            <p:nvPicPr>
              <p:cNvPr id="33" name="Picture 11"/>
              <p:cNvPicPr>
                <a:picLocks noChangeAspect="1" noChangeArrowheads="1"/>
              </p:cNvPicPr>
              <p:nvPr/>
            </p:nvPicPr>
            <p:blipFill>
              <a:blip r:embed="rId19" cstate="print"/>
              <a:srcRect t="7692" b="13846"/>
              <a:stretch>
                <a:fillRect/>
              </a:stretch>
            </p:blipFill>
            <p:spPr bwMode="auto">
              <a:xfrm>
                <a:off x="2702" y="1705"/>
                <a:ext cx="1567" cy="153"/>
              </a:xfrm>
              <a:prstGeom prst="rect">
                <a:avLst/>
              </a:prstGeom>
              <a:noFill/>
              <a:ln w="12700" cap="sq">
                <a:noFill/>
                <a:miter lim="800000"/>
                <a:headEnd type="none" w="sm" len="sm"/>
                <a:tailEnd type="none" w="sm" len="sm"/>
              </a:ln>
            </p:spPr>
          </p:pic>
          <p:pic>
            <p:nvPicPr>
              <p:cNvPr id="34" name="Picture 12"/>
              <p:cNvPicPr>
                <a:picLocks noChangeArrowheads="1"/>
              </p:cNvPicPr>
              <p:nvPr/>
            </p:nvPicPr>
            <p:blipFill>
              <a:blip r:embed="rId20" cstate="print"/>
              <a:srcRect b="3726"/>
              <a:stretch>
                <a:fillRect/>
              </a:stretch>
            </p:blipFill>
            <p:spPr bwMode="auto">
              <a:xfrm>
                <a:off x="2705" y="1854"/>
                <a:ext cx="1077" cy="155"/>
              </a:xfrm>
              <a:prstGeom prst="rect">
                <a:avLst/>
              </a:prstGeom>
              <a:noFill/>
              <a:ln w="12700" cap="sq">
                <a:noFill/>
                <a:miter lim="800000"/>
                <a:headEnd type="none" w="sm" len="sm"/>
                <a:tailEnd type="none" w="sm" len="sm"/>
              </a:ln>
            </p:spPr>
          </p:pic>
          <p:pic>
            <p:nvPicPr>
              <p:cNvPr id="35" name="Picture 13"/>
              <p:cNvPicPr>
                <a:picLocks noChangeAspect="1" noChangeArrowheads="1"/>
              </p:cNvPicPr>
              <p:nvPr/>
            </p:nvPicPr>
            <p:blipFill>
              <a:blip r:embed="rId21" cstate="print"/>
              <a:srcRect l="702" b="7018"/>
              <a:stretch>
                <a:fillRect/>
              </a:stretch>
            </p:blipFill>
            <p:spPr bwMode="auto">
              <a:xfrm>
                <a:off x="2722" y="817"/>
                <a:ext cx="2968" cy="159"/>
              </a:xfrm>
              <a:prstGeom prst="rect">
                <a:avLst/>
              </a:prstGeom>
              <a:noFill/>
              <a:ln w="12700" cap="sq">
                <a:noFill/>
                <a:miter lim="800000"/>
                <a:headEnd type="none" w="sm" len="sm"/>
                <a:tailEnd type="none" w="sm" len="sm"/>
              </a:ln>
            </p:spPr>
          </p:pic>
          <p:pic>
            <p:nvPicPr>
              <p:cNvPr id="36" name="Picture 14"/>
              <p:cNvPicPr>
                <a:picLocks noChangeAspect="1" noChangeArrowheads="1"/>
              </p:cNvPicPr>
              <p:nvPr/>
            </p:nvPicPr>
            <p:blipFill>
              <a:blip r:embed="rId22" cstate="print"/>
              <a:srcRect/>
              <a:stretch>
                <a:fillRect/>
              </a:stretch>
            </p:blipFill>
            <p:spPr bwMode="auto">
              <a:xfrm>
                <a:off x="2717" y="971"/>
                <a:ext cx="2962" cy="150"/>
              </a:xfrm>
              <a:prstGeom prst="rect">
                <a:avLst/>
              </a:prstGeom>
              <a:noFill/>
              <a:ln w="12700" cap="sq">
                <a:noFill/>
                <a:miter lim="800000"/>
                <a:headEnd type="none" w="sm" len="sm"/>
                <a:tailEnd type="none" w="sm" len="sm"/>
              </a:ln>
            </p:spPr>
          </p:pic>
          <p:pic>
            <p:nvPicPr>
              <p:cNvPr id="37" name="Picture 15"/>
              <p:cNvPicPr>
                <a:picLocks noChangeAspect="1" noChangeArrowheads="1"/>
              </p:cNvPicPr>
              <p:nvPr/>
            </p:nvPicPr>
            <p:blipFill>
              <a:blip r:embed="rId23" cstate="print"/>
              <a:srcRect/>
              <a:stretch>
                <a:fillRect/>
              </a:stretch>
            </p:blipFill>
            <p:spPr bwMode="auto">
              <a:xfrm>
                <a:off x="2714" y="1116"/>
                <a:ext cx="2969" cy="155"/>
              </a:xfrm>
              <a:prstGeom prst="rect">
                <a:avLst/>
              </a:prstGeom>
              <a:noFill/>
              <a:ln w="12700" cap="sq">
                <a:noFill/>
                <a:miter lim="800000"/>
                <a:headEnd type="none" w="sm" len="sm"/>
                <a:tailEnd type="none" w="sm" len="sm"/>
              </a:ln>
            </p:spPr>
          </p:pic>
        </p:grpSp>
        <p:sp>
          <p:nvSpPr>
            <p:cNvPr id="26" name="Rectangle 16"/>
            <p:cNvSpPr>
              <a:spLocks noChangeArrowheads="1"/>
            </p:cNvSpPr>
            <p:nvPr/>
          </p:nvSpPr>
          <p:spPr bwMode="auto">
            <a:xfrm>
              <a:off x="1247" y="754"/>
              <a:ext cx="304" cy="2041"/>
            </a:xfrm>
            <a:prstGeom prst="rect">
              <a:avLst/>
            </a:prstGeom>
            <a:noFill/>
            <a:ln w="25400" cap="sq">
              <a:solidFill>
                <a:srgbClr val="0000FF"/>
              </a:solidFill>
              <a:miter lim="800000"/>
              <a:headEnd type="none" w="sm" len="sm"/>
              <a:tailEnd type="none" w="sm" len="sm"/>
            </a:ln>
          </p:spPr>
          <p:txBody>
            <a:bodyPr lIns="90000" tIns="46800" rIns="90000" bIns="46800" anchor="ctr">
              <a:spAutoFit/>
            </a:bodyPr>
            <a:lstStyle/>
            <a:p>
              <a:endParaRPr lang="de-CH"/>
            </a:p>
          </p:txBody>
        </p:sp>
        <p:sp>
          <p:nvSpPr>
            <p:cNvPr id="27" name="Text Box 17"/>
            <p:cNvSpPr txBox="1">
              <a:spLocks noChangeArrowheads="1"/>
            </p:cNvSpPr>
            <p:nvPr/>
          </p:nvSpPr>
          <p:spPr bwMode="auto">
            <a:xfrm>
              <a:off x="1287" y="2519"/>
              <a:ext cx="214" cy="231"/>
            </a:xfrm>
            <a:prstGeom prst="rect">
              <a:avLst/>
            </a:prstGeom>
            <a:noFill/>
            <a:ln w="12700" cap="sq">
              <a:noFill/>
              <a:miter lim="800000"/>
              <a:headEnd type="none" w="sm" len="sm"/>
              <a:tailEnd type="none" w="sm" len="sm"/>
            </a:ln>
          </p:spPr>
          <p:txBody>
            <a:bodyPr wrap="none" lIns="90000" tIns="46800" rIns="90000" bIns="46800">
              <a:spAutoFit/>
            </a:bodyPr>
            <a:lstStyle/>
            <a:p>
              <a:pPr algn="ctr"/>
              <a:r>
                <a:rPr lang="en-US" sz="1800" b="1">
                  <a:solidFill>
                    <a:schemeClr val="bg2"/>
                  </a:solidFill>
                  <a:latin typeface="ETH Light" pitchFamily="2" charset="0"/>
                </a:rPr>
                <a:t>…</a:t>
              </a:r>
              <a:endParaRPr lang="de-CH" sz="1800" b="1">
                <a:solidFill>
                  <a:schemeClr val="bg2"/>
                </a:solidFill>
                <a:latin typeface="ETH Light" pitchFamily="2" charset="0"/>
              </a:endParaRPr>
            </a:p>
          </p:txBody>
        </p:sp>
      </p:grpSp>
      <p:sp>
        <p:nvSpPr>
          <p:cNvPr id="39" name="Text Box 146"/>
          <p:cNvSpPr txBox="1">
            <a:spLocks noChangeArrowheads="1"/>
          </p:cNvSpPr>
          <p:nvPr/>
        </p:nvSpPr>
        <p:spPr bwMode="auto">
          <a:xfrm>
            <a:off x="3767780" y="6096000"/>
            <a:ext cx="1598314" cy="338554"/>
          </a:xfrm>
          <a:prstGeom prst="rect">
            <a:avLst/>
          </a:prstGeom>
          <a:noFill/>
          <a:ln w="12700" cap="sq">
            <a:noFill/>
            <a:miter lim="800000"/>
            <a:headEnd type="none" w="sm" len="sm"/>
            <a:tailEnd type="none" w="sm" len="sm"/>
          </a:ln>
        </p:spPr>
        <p:txBody>
          <a:bodyPr wrap="none">
            <a:spAutoFit/>
          </a:bodyPr>
          <a:lstStyle/>
          <a:p>
            <a:pPr algn="ctr">
              <a:spcBef>
                <a:spcPct val="20000"/>
              </a:spcBef>
              <a:buClr>
                <a:schemeClr val="bg1"/>
              </a:buClr>
              <a:buSzPct val="50000"/>
              <a:buFont typeface="Wingdings" pitchFamily="2" charset="2"/>
              <a:buNone/>
            </a:pPr>
            <a:r>
              <a:rPr kumimoji="1" lang="en-US" sz="1600" b="1" dirty="0" err="1">
                <a:solidFill>
                  <a:srgbClr val="0000FF"/>
                </a:solidFill>
              </a:rPr>
              <a:t>Vocabular</a:t>
            </a:r>
            <a:r>
              <a:rPr kumimoji="1" lang="en-US" sz="1600" b="1" dirty="0">
                <a:solidFill>
                  <a:srgbClr val="0000FF"/>
                </a:solidFill>
              </a:rPr>
              <a:t> </a:t>
            </a:r>
            <a:r>
              <a:rPr kumimoji="1" lang="en-US" sz="1600" b="1" dirty="0" err="1">
                <a:solidFill>
                  <a:srgbClr val="0000FF"/>
                </a:solidFill>
              </a:rPr>
              <a:t>vizual</a:t>
            </a:r>
            <a:endParaRPr lang="en-US" sz="1600" dirty="0">
              <a:solidFill>
                <a:srgbClr val="0000FF"/>
              </a:solidFill>
            </a:endParaRPr>
          </a:p>
        </p:txBody>
      </p:sp>
      <p:sp>
        <p:nvSpPr>
          <p:cNvPr id="40" name="TextBox 39"/>
          <p:cNvSpPr txBox="1"/>
          <p:nvPr/>
        </p:nvSpPr>
        <p:spPr>
          <a:xfrm>
            <a:off x="7201948" y="6573131"/>
            <a:ext cx="2141343"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B. </a:t>
            </a:r>
            <a:r>
              <a:rPr lang="en-US" sz="1200" dirty="0" err="1"/>
              <a:t>Leibe</a:t>
            </a:r>
            <a:endParaRPr lang="en-US" sz="1200" dirty="0"/>
          </a:p>
        </p:txBody>
      </p:sp>
    </p:spTree>
    <p:extLst>
      <p:ext uri="{BB962C8B-B14F-4D97-AF65-F5344CB8AC3E}">
        <p14:creationId xmlns:p14="http://schemas.microsoft.com/office/powerpoint/2010/main" val="40376132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Vocabular</a:t>
            </a:r>
            <a:r>
              <a:rPr lang="en-US" dirty="0"/>
              <a:t> </a:t>
            </a:r>
            <a:r>
              <a:rPr lang="en-US" dirty="0" err="1"/>
              <a:t>vizual</a:t>
            </a:r>
            <a:r>
              <a:rPr lang="en-US" dirty="0"/>
              <a:t> - </a:t>
            </a:r>
            <a:r>
              <a:rPr lang="en-US" dirty="0" err="1"/>
              <a:t>exemplu</a:t>
            </a:r>
            <a:endParaRPr lang="en-US" dirty="0"/>
          </a:p>
        </p:txBody>
      </p:sp>
      <p:grpSp>
        <p:nvGrpSpPr>
          <p:cNvPr id="5" name="Group 145"/>
          <p:cNvGrpSpPr>
            <a:grpSpLocks/>
          </p:cNvGrpSpPr>
          <p:nvPr/>
        </p:nvGrpSpPr>
        <p:grpSpPr bwMode="auto">
          <a:xfrm>
            <a:off x="4001885" y="2154578"/>
            <a:ext cx="4632249" cy="3304841"/>
            <a:chOff x="3538" y="666"/>
            <a:chExt cx="2031" cy="1449"/>
          </a:xfrm>
        </p:grpSpPr>
        <p:sp>
          <p:nvSpPr>
            <p:cNvPr id="7" name="Text Box 146"/>
            <p:cNvSpPr txBox="1">
              <a:spLocks noChangeArrowheads="1"/>
            </p:cNvSpPr>
            <p:nvPr/>
          </p:nvSpPr>
          <p:spPr bwMode="auto">
            <a:xfrm>
              <a:off x="4247" y="1967"/>
              <a:ext cx="659" cy="148"/>
            </a:xfrm>
            <a:prstGeom prst="rect">
              <a:avLst/>
            </a:prstGeom>
            <a:noFill/>
            <a:ln w="12700" cap="sq">
              <a:noFill/>
              <a:miter lim="800000"/>
              <a:headEnd type="none" w="sm" len="sm"/>
              <a:tailEnd type="none" w="sm" len="sm"/>
            </a:ln>
          </p:spPr>
          <p:txBody>
            <a:bodyPr wrap="none">
              <a:spAutoFit/>
            </a:bodyPr>
            <a:lstStyle/>
            <a:p>
              <a:pPr algn="ctr">
                <a:spcBef>
                  <a:spcPct val="20000"/>
                </a:spcBef>
                <a:buClr>
                  <a:schemeClr val="bg1"/>
                </a:buClr>
                <a:buSzPct val="50000"/>
                <a:buFont typeface="Wingdings" pitchFamily="2" charset="2"/>
                <a:buNone/>
              </a:pPr>
              <a:r>
                <a:rPr kumimoji="1" lang="en-US" sz="1600" b="1" dirty="0" err="1">
                  <a:solidFill>
                    <a:srgbClr val="0000FF"/>
                  </a:solidFill>
                </a:rPr>
                <a:t>Dicționar</a:t>
              </a:r>
              <a:r>
                <a:rPr kumimoji="1" lang="en-US" sz="1600" b="1" dirty="0">
                  <a:solidFill>
                    <a:srgbClr val="0000FF"/>
                  </a:solidFill>
                </a:rPr>
                <a:t> </a:t>
              </a:r>
              <a:r>
                <a:rPr kumimoji="1" lang="en-US" sz="1600" b="1" dirty="0" err="1">
                  <a:solidFill>
                    <a:srgbClr val="0000FF"/>
                  </a:solidFill>
                </a:rPr>
                <a:t>vizual</a:t>
              </a:r>
              <a:endParaRPr lang="en-US" sz="1600" dirty="0">
                <a:solidFill>
                  <a:srgbClr val="0000FF"/>
                </a:solidFill>
              </a:endParaRPr>
            </a:p>
          </p:txBody>
        </p:sp>
        <p:grpSp>
          <p:nvGrpSpPr>
            <p:cNvPr id="8" name="Group 147"/>
            <p:cNvGrpSpPr>
              <a:grpSpLocks/>
            </p:cNvGrpSpPr>
            <p:nvPr/>
          </p:nvGrpSpPr>
          <p:grpSpPr bwMode="auto">
            <a:xfrm>
              <a:off x="3538" y="666"/>
              <a:ext cx="2031" cy="1431"/>
              <a:chOff x="3288" y="684"/>
              <a:chExt cx="2031" cy="1431"/>
            </a:xfrm>
          </p:grpSpPr>
          <p:grpSp>
            <p:nvGrpSpPr>
              <p:cNvPr id="9" name="Group 148"/>
              <p:cNvGrpSpPr>
                <a:grpSpLocks/>
              </p:cNvGrpSpPr>
              <p:nvPr/>
            </p:nvGrpSpPr>
            <p:grpSpPr bwMode="auto">
              <a:xfrm>
                <a:off x="3347" y="1088"/>
                <a:ext cx="194" cy="102"/>
                <a:chOff x="3347" y="1088"/>
                <a:chExt cx="194" cy="102"/>
              </a:xfrm>
            </p:grpSpPr>
            <p:pic>
              <p:nvPicPr>
                <p:cNvPr id="152" name="Picture 149" descr="images780"/>
                <p:cNvPicPr>
                  <a:picLocks noChangeAspect="1" noChangeArrowheads="1"/>
                </p:cNvPicPr>
                <p:nvPr/>
              </p:nvPicPr>
              <p:blipFill>
                <a:blip r:embed="rId3" cstate="print"/>
                <a:srcRect/>
                <a:stretch>
                  <a:fillRect/>
                </a:stretch>
              </p:blipFill>
              <p:spPr bwMode="auto">
                <a:xfrm>
                  <a:off x="3347" y="1088"/>
                  <a:ext cx="102" cy="102"/>
                </a:xfrm>
                <a:prstGeom prst="rect">
                  <a:avLst/>
                </a:prstGeom>
                <a:noFill/>
                <a:ln w="9525">
                  <a:noFill/>
                  <a:miter lim="800000"/>
                  <a:headEnd/>
                  <a:tailEnd/>
                </a:ln>
              </p:spPr>
            </p:pic>
            <p:sp>
              <p:nvSpPr>
                <p:cNvPr id="153" name="Line 150"/>
                <p:cNvSpPr>
                  <a:spLocks noChangeShapeType="1"/>
                </p:cNvSpPr>
                <p:nvPr/>
              </p:nvSpPr>
              <p:spPr bwMode="auto">
                <a:xfrm flipH="1">
                  <a:off x="3449" y="1143"/>
                  <a:ext cx="92"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0" name="Group 151"/>
              <p:cNvGrpSpPr>
                <a:grpSpLocks/>
              </p:cNvGrpSpPr>
              <p:nvPr/>
            </p:nvGrpSpPr>
            <p:grpSpPr bwMode="auto">
              <a:xfrm>
                <a:off x="3288" y="684"/>
                <a:ext cx="2031" cy="1431"/>
                <a:chOff x="3288" y="684"/>
                <a:chExt cx="2031" cy="1431"/>
              </a:xfrm>
            </p:grpSpPr>
            <p:sp>
              <p:nvSpPr>
                <p:cNvPr id="11" name="Rectangle 152"/>
                <p:cNvSpPr>
                  <a:spLocks noChangeArrowheads="1"/>
                </p:cNvSpPr>
                <p:nvPr/>
              </p:nvSpPr>
              <p:spPr bwMode="auto">
                <a:xfrm>
                  <a:off x="3295" y="684"/>
                  <a:ext cx="207" cy="1388"/>
                </a:xfrm>
                <a:prstGeom prst="rect">
                  <a:avLst/>
                </a:prstGeom>
                <a:noFill/>
                <a:ln w="25400" cap="sq">
                  <a:solidFill>
                    <a:srgbClr val="0000FF"/>
                  </a:solidFill>
                  <a:miter lim="800000"/>
                  <a:headEnd type="none" w="sm" len="sm"/>
                  <a:tailEnd type="none" w="sm" len="sm"/>
                </a:ln>
              </p:spPr>
              <p:txBody>
                <a:bodyPr lIns="90000" tIns="46800" rIns="90000" bIns="46800" anchor="ctr">
                  <a:spAutoFit/>
                </a:bodyPr>
                <a:lstStyle/>
                <a:p>
                  <a:endParaRPr lang="de-CH"/>
                </a:p>
              </p:txBody>
            </p:sp>
            <p:sp>
              <p:nvSpPr>
                <p:cNvPr id="12" name="Text Box 153"/>
                <p:cNvSpPr txBox="1">
                  <a:spLocks noChangeArrowheads="1"/>
                </p:cNvSpPr>
                <p:nvPr/>
              </p:nvSpPr>
              <p:spPr bwMode="auto">
                <a:xfrm>
                  <a:off x="3288" y="1884"/>
                  <a:ext cx="214" cy="231"/>
                </a:xfrm>
                <a:prstGeom prst="rect">
                  <a:avLst/>
                </a:prstGeom>
                <a:noFill/>
                <a:ln w="12700" cap="sq">
                  <a:noFill/>
                  <a:miter lim="800000"/>
                  <a:headEnd type="none" w="sm" len="sm"/>
                  <a:tailEnd type="none" w="sm" len="sm"/>
                </a:ln>
              </p:spPr>
              <p:txBody>
                <a:bodyPr wrap="none" lIns="90000" tIns="46800" rIns="90000" bIns="46800">
                  <a:spAutoFit/>
                </a:bodyPr>
                <a:lstStyle/>
                <a:p>
                  <a:pPr algn="ctr"/>
                  <a:r>
                    <a:rPr lang="en-US" sz="1800" b="1">
                      <a:solidFill>
                        <a:schemeClr val="bg2"/>
                      </a:solidFill>
                      <a:latin typeface="ETH Light" pitchFamily="2" charset="0"/>
                    </a:rPr>
                    <a:t>…</a:t>
                  </a:r>
                  <a:endParaRPr lang="de-CH" sz="1800" b="1">
                    <a:solidFill>
                      <a:schemeClr val="bg2"/>
                    </a:solidFill>
                    <a:latin typeface="ETH Light" pitchFamily="2" charset="0"/>
                  </a:endParaRPr>
                </a:p>
              </p:txBody>
            </p:sp>
            <p:grpSp>
              <p:nvGrpSpPr>
                <p:cNvPr id="13" name="Group 154"/>
                <p:cNvGrpSpPr>
                  <a:grpSpLocks/>
                </p:cNvGrpSpPr>
                <p:nvPr/>
              </p:nvGrpSpPr>
              <p:grpSpPr bwMode="auto">
                <a:xfrm>
                  <a:off x="3346" y="1211"/>
                  <a:ext cx="1381" cy="102"/>
                  <a:chOff x="1324" y="1484"/>
                  <a:chExt cx="2025" cy="150"/>
                </a:xfrm>
              </p:grpSpPr>
              <p:pic>
                <p:nvPicPr>
                  <p:cNvPr id="139" name="Picture 155" descr="images068"/>
                  <p:cNvPicPr>
                    <a:picLocks noChangeAspect="1" noChangeArrowheads="1"/>
                  </p:cNvPicPr>
                  <p:nvPr/>
                </p:nvPicPr>
                <p:blipFill>
                  <a:blip r:embed="rId4" cstate="print"/>
                  <a:srcRect/>
                  <a:stretch>
                    <a:fillRect/>
                  </a:stretch>
                </p:blipFill>
                <p:spPr bwMode="auto">
                  <a:xfrm>
                    <a:off x="1324" y="1484"/>
                    <a:ext cx="150" cy="150"/>
                  </a:xfrm>
                  <a:prstGeom prst="rect">
                    <a:avLst/>
                  </a:prstGeom>
                  <a:noFill/>
                  <a:ln w="9525">
                    <a:noFill/>
                    <a:miter lim="800000"/>
                    <a:headEnd/>
                    <a:tailEnd/>
                  </a:ln>
                </p:spPr>
              </p:pic>
              <p:grpSp>
                <p:nvGrpSpPr>
                  <p:cNvPr id="140" name="Group 156"/>
                  <p:cNvGrpSpPr>
                    <a:grpSpLocks/>
                  </p:cNvGrpSpPr>
                  <p:nvPr/>
                </p:nvGrpSpPr>
                <p:grpSpPr bwMode="auto">
                  <a:xfrm>
                    <a:off x="1633" y="1484"/>
                    <a:ext cx="1716" cy="150"/>
                    <a:chOff x="-106" y="-823"/>
                    <a:chExt cx="1716" cy="150"/>
                  </a:xfrm>
                </p:grpSpPr>
                <p:pic>
                  <p:nvPicPr>
                    <p:cNvPr id="142" name="Picture 157" descr="images_FVinCC068_005"/>
                    <p:cNvPicPr>
                      <a:picLocks noChangeAspect="1" noChangeArrowheads="1"/>
                    </p:cNvPicPr>
                    <p:nvPr/>
                  </p:nvPicPr>
                  <p:blipFill>
                    <a:blip r:embed="rId5" cstate="print"/>
                    <a:srcRect/>
                    <a:stretch>
                      <a:fillRect/>
                    </a:stretch>
                  </p:blipFill>
                  <p:spPr bwMode="auto">
                    <a:xfrm>
                      <a:off x="64" y="-823"/>
                      <a:ext cx="150" cy="150"/>
                    </a:xfrm>
                    <a:prstGeom prst="rect">
                      <a:avLst/>
                    </a:prstGeom>
                    <a:noFill/>
                    <a:ln w="9525">
                      <a:noFill/>
                      <a:miter lim="800000"/>
                      <a:headEnd/>
                      <a:tailEnd/>
                    </a:ln>
                  </p:spPr>
                </p:pic>
                <p:pic>
                  <p:nvPicPr>
                    <p:cNvPr id="143" name="Picture 158" descr="images_FVinCC068_006"/>
                    <p:cNvPicPr>
                      <a:picLocks noChangeAspect="1" noChangeArrowheads="1"/>
                    </p:cNvPicPr>
                    <p:nvPr/>
                  </p:nvPicPr>
                  <p:blipFill>
                    <a:blip r:embed="rId6" cstate="print"/>
                    <a:srcRect/>
                    <a:stretch>
                      <a:fillRect/>
                    </a:stretch>
                  </p:blipFill>
                  <p:spPr bwMode="auto">
                    <a:xfrm>
                      <a:off x="-106" y="-823"/>
                      <a:ext cx="150" cy="150"/>
                    </a:xfrm>
                    <a:prstGeom prst="rect">
                      <a:avLst/>
                    </a:prstGeom>
                    <a:noFill/>
                    <a:ln w="9525">
                      <a:noFill/>
                      <a:miter lim="800000"/>
                      <a:headEnd/>
                      <a:tailEnd/>
                    </a:ln>
                  </p:spPr>
                </p:pic>
                <p:pic>
                  <p:nvPicPr>
                    <p:cNvPr id="144" name="Picture 159" descr="images_FVinCC068_007"/>
                    <p:cNvPicPr>
                      <a:picLocks noChangeAspect="1" noChangeArrowheads="1"/>
                    </p:cNvPicPr>
                    <p:nvPr/>
                  </p:nvPicPr>
                  <p:blipFill>
                    <a:blip r:embed="rId7" cstate="print"/>
                    <a:srcRect/>
                    <a:stretch>
                      <a:fillRect/>
                    </a:stretch>
                  </p:blipFill>
                  <p:spPr bwMode="auto">
                    <a:xfrm>
                      <a:off x="240" y="-823"/>
                      <a:ext cx="150" cy="150"/>
                    </a:xfrm>
                    <a:prstGeom prst="rect">
                      <a:avLst/>
                    </a:prstGeom>
                    <a:noFill/>
                    <a:ln w="9525">
                      <a:noFill/>
                      <a:miter lim="800000"/>
                      <a:headEnd/>
                      <a:tailEnd/>
                    </a:ln>
                  </p:spPr>
                </p:pic>
                <p:pic>
                  <p:nvPicPr>
                    <p:cNvPr id="145" name="Picture 160" descr="images_FVinCC068_008"/>
                    <p:cNvPicPr>
                      <a:picLocks noChangeAspect="1" noChangeArrowheads="1"/>
                    </p:cNvPicPr>
                    <p:nvPr/>
                  </p:nvPicPr>
                  <p:blipFill>
                    <a:blip r:embed="rId8" cstate="print"/>
                    <a:srcRect/>
                    <a:stretch>
                      <a:fillRect/>
                    </a:stretch>
                  </p:blipFill>
                  <p:spPr bwMode="auto">
                    <a:xfrm>
                      <a:off x="413" y="-823"/>
                      <a:ext cx="150" cy="150"/>
                    </a:xfrm>
                    <a:prstGeom prst="rect">
                      <a:avLst/>
                    </a:prstGeom>
                    <a:noFill/>
                    <a:ln w="9525">
                      <a:noFill/>
                      <a:miter lim="800000"/>
                      <a:headEnd/>
                      <a:tailEnd/>
                    </a:ln>
                  </p:spPr>
                </p:pic>
                <p:pic>
                  <p:nvPicPr>
                    <p:cNvPr id="146" name="Picture 161" descr="images_FVinCC068_009"/>
                    <p:cNvPicPr>
                      <a:picLocks noChangeAspect="1" noChangeArrowheads="1"/>
                    </p:cNvPicPr>
                    <p:nvPr/>
                  </p:nvPicPr>
                  <p:blipFill>
                    <a:blip r:embed="rId9" cstate="print"/>
                    <a:srcRect/>
                    <a:stretch>
                      <a:fillRect/>
                    </a:stretch>
                  </p:blipFill>
                  <p:spPr bwMode="auto">
                    <a:xfrm>
                      <a:off x="589" y="-823"/>
                      <a:ext cx="150" cy="150"/>
                    </a:xfrm>
                    <a:prstGeom prst="rect">
                      <a:avLst/>
                    </a:prstGeom>
                    <a:noFill/>
                    <a:ln w="9525">
                      <a:noFill/>
                      <a:miter lim="800000"/>
                      <a:headEnd/>
                      <a:tailEnd/>
                    </a:ln>
                  </p:spPr>
                </p:pic>
                <p:pic>
                  <p:nvPicPr>
                    <p:cNvPr id="147" name="Picture 162" descr="images_FVinCC068_000"/>
                    <p:cNvPicPr>
                      <a:picLocks noChangeAspect="1" noChangeArrowheads="1"/>
                    </p:cNvPicPr>
                    <p:nvPr/>
                  </p:nvPicPr>
                  <p:blipFill>
                    <a:blip r:embed="rId10" cstate="print"/>
                    <a:srcRect/>
                    <a:stretch>
                      <a:fillRect/>
                    </a:stretch>
                  </p:blipFill>
                  <p:spPr bwMode="auto">
                    <a:xfrm>
                      <a:off x="763" y="-823"/>
                      <a:ext cx="150" cy="150"/>
                    </a:xfrm>
                    <a:prstGeom prst="rect">
                      <a:avLst/>
                    </a:prstGeom>
                    <a:noFill/>
                    <a:ln w="9525">
                      <a:noFill/>
                      <a:miter lim="800000"/>
                      <a:headEnd/>
                      <a:tailEnd/>
                    </a:ln>
                  </p:spPr>
                </p:pic>
                <p:pic>
                  <p:nvPicPr>
                    <p:cNvPr id="148" name="Picture 163" descr="images_FVinCC068_001"/>
                    <p:cNvPicPr>
                      <a:picLocks noChangeAspect="1" noChangeArrowheads="1"/>
                    </p:cNvPicPr>
                    <p:nvPr/>
                  </p:nvPicPr>
                  <p:blipFill>
                    <a:blip r:embed="rId11" cstate="print"/>
                    <a:srcRect/>
                    <a:stretch>
                      <a:fillRect/>
                    </a:stretch>
                  </p:blipFill>
                  <p:spPr bwMode="auto">
                    <a:xfrm>
                      <a:off x="934" y="-823"/>
                      <a:ext cx="150" cy="150"/>
                    </a:xfrm>
                    <a:prstGeom prst="rect">
                      <a:avLst/>
                    </a:prstGeom>
                    <a:noFill/>
                    <a:ln w="9525">
                      <a:noFill/>
                      <a:miter lim="800000"/>
                      <a:headEnd/>
                      <a:tailEnd/>
                    </a:ln>
                  </p:spPr>
                </p:pic>
                <p:pic>
                  <p:nvPicPr>
                    <p:cNvPr id="149" name="Picture 164" descr="images_FVinCC068_002"/>
                    <p:cNvPicPr>
                      <a:picLocks noChangeAspect="1" noChangeArrowheads="1"/>
                    </p:cNvPicPr>
                    <p:nvPr/>
                  </p:nvPicPr>
                  <p:blipFill>
                    <a:blip r:embed="rId12" cstate="print"/>
                    <a:srcRect/>
                    <a:stretch>
                      <a:fillRect/>
                    </a:stretch>
                  </p:blipFill>
                  <p:spPr bwMode="auto">
                    <a:xfrm>
                      <a:off x="1108" y="-823"/>
                      <a:ext cx="150" cy="150"/>
                    </a:xfrm>
                    <a:prstGeom prst="rect">
                      <a:avLst/>
                    </a:prstGeom>
                    <a:noFill/>
                    <a:ln w="9525">
                      <a:noFill/>
                      <a:miter lim="800000"/>
                      <a:headEnd/>
                      <a:tailEnd/>
                    </a:ln>
                  </p:spPr>
                </p:pic>
                <p:pic>
                  <p:nvPicPr>
                    <p:cNvPr id="150" name="Picture 165" descr="images_FVinCC068_003"/>
                    <p:cNvPicPr>
                      <a:picLocks noChangeAspect="1" noChangeArrowheads="1"/>
                    </p:cNvPicPr>
                    <p:nvPr/>
                  </p:nvPicPr>
                  <p:blipFill>
                    <a:blip r:embed="rId13" cstate="print"/>
                    <a:srcRect/>
                    <a:stretch>
                      <a:fillRect/>
                    </a:stretch>
                  </p:blipFill>
                  <p:spPr bwMode="auto">
                    <a:xfrm>
                      <a:off x="1283" y="-823"/>
                      <a:ext cx="150" cy="150"/>
                    </a:xfrm>
                    <a:prstGeom prst="rect">
                      <a:avLst/>
                    </a:prstGeom>
                    <a:noFill/>
                    <a:ln w="9525">
                      <a:noFill/>
                      <a:miter lim="800000"/>
                      <a:headEnd/>
                      <a:tailEnd/>
                    </a:ln>
                  </p:spPr>
                </p:pic>
                <p:pic>
                  <p:nvPicPr>
                    <p:cNvPr id="151" name="Picture 166" descr="images_FVinCC068_004"/>
                    <p:cNvPicPr>
                      <a:picLocks noChangeAspect="1" noChangeArrowheads="1"/>
                    </p:cNvPicPr>
                    <p:nvPr/>
                  </p:nvPicPr>
                  <p:blipFill>
                    <a:blip r:embed="rId14" cstate="print"/>
                    <a:srcRect/>
                    <a:stretch>
                      <a:fillRect/>
                    </a:stretch>
                  </p:blipFill>
                  <p:spPr bwMode="auto">
                    <a:xfrm>
                      <a:off x="1460" y="-823"/>
                      <a:ext cx="150" cy="150"/>
                    </a:xfrm>
                    <a:prstGeom prst="rect">
                      <a:avLst/>
                    </a:prstGeom>
                    <a:noFill/>
                    <a:ln w="9525">
                      <a:noFill/>
                      <a:miter lim="800000"/>
                      <a:headEnd/>
                      <a:tailEnd/>
                    </a:ln>
                  </p:spPr>
                </p:pic>
              </p:grpSp>
              <p:sp>
                <p:nvSpPr>
                  <p:cNvPr id="141" name="Line 167"/>
                  <p:cNvSpPr>
                    <a:spLocks noChangeShapeType="1"/>
                  </p:cNvSpPr>
                  <p:nvPr/>
                </p:nvSpPr>
                <p:spPr bwMode="auto">
                  <a:xfrm flipH="1">
                    <a:off x="1474" y="1563"/>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4" name="Group 168"/>
                <p:cNvGrpSpPr>
                  <a:grpSpLocks/>
                </p:cNvGrpSpPr>
                <p:nvPr/>
              </p:nvGrpSpPr>
              <p:grpSpPr bwMode="auto">
                <a:xfrm>
                  <a:off x="3348" y="1335"/>
                  <a:ext cx="1021" cy="102"/>
                  <a:chOff x="1324" y="1666"/>
                  <a:chExt cx="1503" cy="150"/>
                </a:xfrm>
              </p:grpSpPr>
              <p:pic>
                <p:nvPicPr>
                  <p:cNvPr id="129" name="Picture 169" descr="images587"/>
                  <p:cNvPicPr>
                    <a:picLocks noChangeAspect="1" noChangeArrowheads="1"/>
                  </p:cNvPicPr>
                  <p:nvPr/>
                </p:nvPicPr>
                <p:blipFill>
                  <a:blip r:embed="rId15" cstate="print"/>
                  <a:srcRect/>
                  <a:stretch>
                    <a:fillRect/>
                  </a:stretch>
                </p:blipFill>
                <p:spPr bwMode="auto">
                  <a:xfrm>
                    <a:off x="1324" y="1666"/>
                    <a:ext cx="150" cy="150"/>
                  </a:xfrm>
                  <a:prstGeom prst="rect">
                    <a:avLst/>
                  </a:prstGeom>
                  <a:noFill/>
                  <a:ln w="9525">
                    <a:noFill/>
                    <a:miter lim="800000"/>
                    <a:headEnd/>
                    <a:tailEnd/>
                  </a:ln>
                </p:spPr>
              </p:pic>
              <p:grpSp>
                <p:nvGrpSpPr>
                  <p:cNvPr id="130" name="Group 170"/>
                  <p:cNvGrpSpPr>
                    <a:grpSpLocks/>
                  </p:cNvGrpSpPr>
                  <p:nvPr/>
                </p:nvGrpSpPr>
                <p:grpSpPr bwMode="auto">
                  <a:xfrm>
                    <a:off x="1633" y="1666"/>
                    <a:ext cx="1194" cy="150"/>
                    <a:chOff x="4680" y="-186"/>
                    <a:chExt cx="1194" cy="150"/>
                  </a:xfrm>
                </p:grpSpPr>
                <p:pic>
                  <p:nvPicPr>
                    <p:cNvPr id="132" name="Picture 171" descr="images_FVinCC587_003"/>
                    <p:cNvPicPr>
                      <a:picLocks noChangeAspect="1" noChangeArrowheads="1"/>
                    </p:cNvPicPr>
                    <p:nvPr/>
                  </p:nvPicPr>
                  <p:blipFill>
                    <a:blip r:embed="rId16" cstate="print"/>
                    <a:srcRect/>
                    <a:stretch>
                      <a:fillRect/>
                    </a:stretch>
                  </p:blipFill>
                  <p:spPr bwMode="auto">
                    <a:xfrm>
                      <a:off x="4680" y="-186"/>
                      <a:ext cx="150" cy="150"/>
                    </a:xfrm>
                    <a:prstGeom prst="rect">
                      <a:avLst/>
                    </a:prstGeom>
                    <a:noFill/>
                    <a:ln w="9525">
                      <a:noFill/>
                      <a:miter lim="800000"/>
                      <a:headEnd/>
                      <a:tailEnd/>
                    </a:ln>
                  </p:spPr>
                </p:pic>
                <p:pic>
                  <p:nvPicPr>
                    <p:cNvPr id="133" name="Picture 172" descr="images_FVinCC587_004"/>
                    <p:cNvPicPr>
                      <a:picLocks noChangeAspect="1" noChangeArrowheads="1"/>
                    </p:cNvPicPr>
                    <p:nvPr/>
                  </p:nvPicPr>
                  <p:blipFill>
                    <a:blip r:embed="rId17" cstate="print"/>
                    <a:srcRect/>
                    <a:stretch>
                      <a:fillRect/>
                    </a:stretch>
                  </p:blipFill>
                  <p:spPr bwMode="auto">
                    <a:xfrm>
                      <a:off x="4853" y="-186"/>
                      <a:ext cx="150" cy="150"/>
                    </a:xfrm>
                    <a:prstGeom prst="rect">
                      <a:avLst/>
                    </a:prstGeom>
                    <a:noFill/>
                    <a:ln w="9525">
                      <a:noFill/>
                      <a:miter lim="800000"/>
                      <a:headEnd/>
                      <a:tailEnd/>
                    </a:ln>
                  </p:spPr>
                </p:pic>
                <p:pic>
                  <p:nvPicPr>
                    <p:cNvPr id="134" name="Picture 173" descr="images_FVinCC587_005"/>
                    <p:cNvPicPr>
                      <a:picLocks noChangeAspect="1" noChangeArrowheads="1"/>
                    </p:cNvPicPr>
                    <p:nvPr/>
                  </p:nvPicPr>
                  <p:blipFill>
                    <a:blip r:embed="rId18" cstate="print"/>
                    <a:srcRect/>
                    <a:stretch>
                      <a:fillRect/>
                    </a:stretch>
                  </p:blipFill>
                  <p:spPr bwMode="auto">
                    <a:xfrm>
                      <a:off x="5027" y="-186"/>
                      <a:ext cx="150" cy="150"/>
                    </a:xfrm>
                    <a:prstGeom prst="rect">
                      <a:avLst/>
                    </a:prstGeom>
                    <a:noFill/>
                    <a:ln w="9525">
                      <a:noFill/>
                      <a:miter lim="800000"/>
                      <a:headEnd/>
                      <a:tailEnd/>
                    </a:ln>
                  </p:spPr>
                </p:pic>
                <p:pic>
                  <p:nvPicPr>
                    <p:cNvPr id="135" name="Picture 174" descr="images_FVinCC587_006"/>
                    <p:cNvPicPr>
                      <a:picLocks noChangeAspect="1" noChangeArrowheads="1"/>
                    </p:cNvPicPr>
                    <p:nvPr/>
                  </p:nvPicPr>
                  <p:blipFill>
                    <a:blip r:embed="rId19" cstate="print"/>
                    <a:srcRect/>
                    <a:stretch>
                      <a:fillRect/>
                    </a:stretch>
                  </p:blipFill>
                  <p:spPr bwMode="auto">
                    <a:xfrm>
                      <a:off x="5204" y="-186"/>
                      <a:ext cx="150" cy="150"/>
                    </a:xfrm>
                    <a:prstGeom prst="rect">
                      <a:avLst/>
                    </a:prstGeom>
                    <a:noFill/>
                    <a:ln w="9525">
                      <a:noFill/>
                      <a:miter lim="800000"/>
                      <a:headEnd/>
                      <a:tailEnd/>
                    </a:ln>
                  </p:spPr>
                </p:pic>
                <p:pic>
                  <p:nvPicPr>
                    <p:cNvPr id="136" name="Picture 175" descr="images_FVinCC587_000"/>
                    <p:cNvPicPr>
                      <a:picLocks noChangeAspect="1" noChangeArrowheads="1"/>
                    </p:cNvPicPr>
                    <p:nvPr/>
                  </p:nvPicPr>
                  <p:blipFill>
                    <a:blip r:embed="rId20" cstate="print"/>
                    <a:srcRect/>
                    <a:stretch>
                      <a:fillRect/>
                    </a:stretch>
                  </p:blipFill>
                  <p:spPr bwMode="auto">
                    <a:xfrm>
                      <a:off x="5378" y="-186"/>
                      <a:ext cx="150" cy="150"/>
                    </a:xfrm>
                    <a:prstGeom prst="rect">
                      <a:avLst/>
                    </a:prstGeom>
                    <a:noFill/>
                    <a:ln w="9525">
                      <a:noFill/>
                      <a:miter lim="800000"/>
                      <a:headEnd/>
                      <a:tailEnd/>
                    </a:ln>
                  </p:spPr>
                </p:pic>
                <p:pic>
                  <p:nvPicPr>
                    <p:cNvPr id="137" name="Picture 176" descr="images_FVinCC587_001"/>
                    <p:cNvPicPr>
                      <a:picLocks noChangeAspect="1" noChangeArrowheads="1"/>
                    </p:cNvPicPr>
                    <p:nvPr/>
                  </p:nvPicPr>
                  <p:blipFill>
                    <a:blip r:embed="rId21" cstate="print"/>
                    <a:srcRect/>
                    <a:stretch>
                      <a:fillRect/>
                    </a:stretch>
                  </p:blipFill>
                  <p:spPr bwMode="auto">
                    <a:xfrm>
                      <a:off x="5553" y="-186"/>
                      <a:ext cx="150" cy="150"/>
                    </a:xfrm>
                    <a:prstGeom prst="rect">
                      <a:avLst/>
                    </a:prstGeom>
                    <a:noFill/>
                    <a:ln w="9525">
                      <a:noFill/>
                      <a:miter lim="800000"/>
                      <a:headEnd/>
                      <a:tailEnd/>
                    </a:ln>
                  </p:spPr>
                </p:pic>
                <p:pic>
                  <p:nvPicPr>
                    <p:cNvPr id="138" name="Picture 177" descr="images_FVinCC587_002"/>
                    <p:cNvPicPr>
                      <a:picLocks noChangeAspect="1" noChangeArrowheads="1"/>
                    </p:cNvPicPr>
                    <p:nvPr/>
                  </p:nvPicPr>
                  <p:blipFill>
                    <a:blip r:embed="rId22" cstate="print"/>
                    <a:srcRect/>
                    <a:stretch>
                      <a:fillRect/>
                    </a:stretch>
                  </p:blipFill>
                  <p:spPr bwMode="auto">
                    <a:xfrm>
                      <a:off x="5724" y="-186"/>
                      <a:ext cx="150" cy="150"/>
                    </a:xfrm>
                    <a:prstGeom prst="rect">
                      <a:avLst/>
                    </a:prstGeom>
                    <a:noFill/>
                    <a:ln w="9525">
                      <a:noFill/>
                      <a:miter lim="800000"/>
                      <a:headEnd/>
                      <a:tailEnd/>
                    </a:ln>
                  </p:spPr>
                </p:pic>
              </p:grpSp>
              <p:sp>
                <p:nvSpPr>
                  <p:cNvPr id="131" name="Line 178"/>
                  <p:cNvSpPr>
                    <a:spLocks noChangeShapeType="1"/>
                  </p:cNvSpPr>
                  <p:nvPr/>
                </p:nvSpPr>
                <p:spPr bwMode="auto">
                  <a:xfrm flipH="1">
                    <a:off x="1474" y="1743"/>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5" name="Group 179"/>
                <p:cNvGrpSpPr>
                  <a:grpSpLocks/>
                </p:cNvGrpSpPr>
                <p:nvPr/>
              </p:nvGrpSpPr>
              <p:grpSpPr bwMode="auto">
                <a:xfrm>
                  <a:off x="3346" y="1454"/>
                  <a:ext cx="788" cy="102"/>
                  <a:chOff x="1324" y="1841"/>
                  <a:chExt cx="1157" cy="150"/>
                </a:xfrm>
              </p:grpSpPr>
              <p:pic>
                <p:nvPicPr>
                  <p:cNvPr id="121" name="Picture 180" descr="images511"/>
                  <p:cNvPicPr>
                    <a:picLocks noChangeAspect="1" noChangeArrowheads="1"/>
                  </p:cNvPicPr>
                  <p:nvPr/>
                </p:nvPicPr>
                <p:blipFill>
                  <a:blip r:embed="rId23" cstate="print"/>
                  <a:srcRect/>
                  <a:stretch>
                    <a:fillRect/>
                  </a:stretch>
                </p:blipFill>
                <p:spPr bwMode="auto">
                  <a:xfrm>
                    <a:off x="1324" y="1841"/>
                    <a:ext cx="150" cy="150"/>
                  </a:xfrm>
                  <a:prstGeom prst="rect">
                    <a:avLst/>
                  </a:prstGeom>
                  <a:noFill/>
                  <a:ln w="9525">
                    <a:noFill/>
                    <a:miter lim="800000"/>
                    <a:headEnd/>
                    <a:tailEnd/>
                  </a:ln>
                </p:spPr>
              </p:pic>
              <p:grpSp>
                <p:nvGrpSpPr>
                  <p:cNvPr id="122" name="Group 181"/>
                  <p:cNvGrpSpPr>
                    <a:grpSpLocks/>
                  </p:cNvGrpSpPr>
                  <p:nvPr/>
                </p:nvGrpSpPr>
                <p:grpSpPr bwMode="auto">
                  <a:xfrm>
                    <a:off x="1633" y="1841"/>
                    <a:ext cx="848" cy="150"/>
                    <a:chOff x="2281" y="-786"/>
                    <a:chExt cx="848" cy="150"/>
                  </a:xfrm>
                </p:grpSpPr>
                <p:pic>
                  <p:nvPicPr>
                    <p:cNvPr id="124" name="Picture 182" descr="images_FVinCC511_002"/>
                    <p:cNvPicPr>
                      <a:picLocks noChangeAspect="1" noChangeArrowheads="1"/>
                    </p:cNvPicPr>
                    <p:nvPr/>
                  </p:nvPicPr>
                  <p:blipFill>
                    <a:blip r:embed="rId24" cstate="print"/>
                    <a:srcRect/>
                    <a:stretch>
                      <a:fillRect/>
                    </a:stretch>
                  </p:blipFill>
                  <p:spPr bwMode="auto">
                    <a:xfrm>
                      <a:off x="2281" y="-786"/>
                      <a:ext cx="150" cy="150"/>
                    </a:xfrm>
                    <a:prstGeom prst="rect">
                      <a:avLst/>
                    </a:prstGeom>
                    <a:noFill/>
                    <a:ln w="9525">
                      <a:noFill/>
                      <a:miter lim="800000"/>
                      <a:headEnd/>
                      <a:tailEnd/>
                    </a:ln>
                  </p:spPr>
                </p:pic>
                <p:pic>
                  <p:nvPicPr>
                    <p:cNvPr id="125" name="Picture 183" descr="images_FVinCC511_003"/>
                    <p:cNvPicPr>
                      <a:picLocks noChangeAspect="1" noChangeArrowheads="1"/>
                    </p:cNvPicPr>
                    <p:nvPr/>
                  </p:nvPicPr>
                  <p:blipFill>
                    <a:blip r:embed="rId25" cstate="print"/>
                    <a:srcRect/>
                    <a:stretch>
                      <a:fillRect/>
                    </a:stretch>
                  </p:blipFill>
                  <p:spPr bwMode="auto">
                    <a:xfrm>
                      <a:off x="2454" y="-786"/>
                      <a:ext cx="150" cy="150"/>
                    </a:xfrm>
                    <a:prstGeom prst="rect">
                      <a:avLst/>
                    </a:prstGeom>
                    <a:noFill/>
                    <a:ln w="9525">
                      <a:noFill/>
                      <a:miter lim="800000"/>
                      <a:headEnd/>
                      <a:tailEnd/>
                    </a:ln>
                  </p:spPr>
                </p:pic>
                <p:pic>
                  <p:nvPicPr>
                    <p:cNvPr id="126" name="Picture 184" descr="images_FVinCC511_004"/>
                    <p:cNvPicPr>
                      <a:picLocks noChangeAspect="1" noChangeArrowheads="1"/>
                    </p:cNvPicPr>
                    <p:nvPr/>
                  </p:nvPicPr>
                  <p:blipFill>
                    <a:blip r:embed="rId26" cstate="print"/>
                    <a:srcRect/>
                    <a:stretch>
                      <a:fillRect/>
                    </a:stretch>
                  </p:blipFill>
                  <p:spPr bwMode="auto">
                    <a:xfrm>
                      <a:off x="2627" y="-786"/>
                      <a:ext cx="150" cy="150"/>
                    </a:xfrm>
                    <a:prstGeom prst="rect">
                      <a:avLst/>
                    </a:prstGeom>
                    <a:noFill/>
                    <a:ln w="9525">
                      <a:noFill/>
                      <a:miter lim="800000"/>
                      <a:headEnd/>
                      <a:tailEnd/>
                    </a:ln>
                  </p:spPr>
                </p:pic>
                <p:pic>
                  <p:nvPicPr>
                    <p:cNvPr id="127" name="Picture 185" descr="images_FVinCC511_000"/>
                    <p:cNvPicPr>
                      <a:picLocks noChangeAspect="1" noChangeArrowheads="1"/>
                    </p:cNvPicPr>
                    <p:nvPr/>
                  </p:nvPicPr>
                  <p:blipFill>
                    <a:blip r:embed="rId27" cstate="print"/>
                    <a:srcRect/>
                    <a:stretch>
                      <a:fillRect/>
                    </a:stretch>
                  </p:blipFill>
                  <p:spPr bwMode="auto">
                    <a:xfrm>
                      <a:off x="2803" y="-786"/>
                      <a:ext cx="150" cy="150"/>
                    </a:xfrm>
                    <a:prstGeom prst="rect">
                      <a:avLst/>
                    </a:prstGeom>
                    <a:noFill/>
                    <a:ln w="9525">
                      <a:noFill/>
                      <a:miter lim="800000"/>
                      <a:headEnd/>
                      <a:tailEnd/>
                    </a:ln>
                  </p:spPr>
                </p:pic>
                <p:pic>
                  <p:nvPicPr>
                    <p:cNvPr id="128" name="Picture 186" descr="images_FVinCC511_001"/>
                    <p:cNvPicPr>
                      <a:picLocks noChangeAspect="1" noChangeArrowheads="1"/>
                    </p:cNvPicPr>
                    <p:nvPr/>
                  </p:nvPicPr>
                  <p:blipFill>
                    <a:blip r:embed="rId28" cstate="print"/>
                    <a:srcRect/>
                    <a:stretch>
                      <a:fillRect/>
                    </a:stretch>
                  </p:blipFill>
                  <p:spPr bwMode="auto">
                    <a:xfrm>
                      <a:off x="2979" y="-786"/>
                      <a:ext cx="150" cy="150"/>
                    </a:xfrm>
                    <a:prstGeom prst="rect">
                      <a:avLst/>
                    </a:prstGeom>
                    <a:noFill/>
                    <a:ln w="9525">
                      <a:noFill/>
                      <a:miter lim="800000"/>
                      <a:headEnd/>
                      <a:tailEnd/>
                    </a:ln>
                  </p:spPr>
                </p:pic>
              </p:grpSp>
              <p:sp>
                <p:nvSpPr>
                  <p:cNvPr id="123" name="Line 187"/>
                  <p:cNvSpPr>
                    <a:spLocks noChangeShapeType="1"/>
                  </p:cNvSpPr>
                  <p:nvPr/>
                </p:nvSpPr>
                <p:spPr bwMode="auto">
                  <a:xfrm flipH="1">
                    <a:off x="1474" y="1919"/>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6" name="Group 188"/>
                <p:cNvGrpSpPr>
                  <a:grpSpLocks/>
                </p:cNvGrpSpPr>
                <p:nvPr/>
              </p:nvGrpSpPr>
              <p:grpSpPr bwMode="auto">
                <a:xfrm>
                  <a:off x="3346" y="1570"/>
                  <a:ext cx="906" cy="102"/>
                  <a:chOff x="1324" y="2011"/>
                  <a:chExt cx="1333" cy="150"/>
                </a:xfrm>
              </p:grpSpPr>
              <p:grpSp>
                <p:nvGrpSpPr>
                  <p:cNvPr id="112" name="Group 189"/>
                  <p:cNvGrpSpPr>
                    <a:grpSpLocks/>
                  </p:cNvGrpSpPr>
                  <p:nvPr/>
                </p:nvGrpSpPr>
                <p:grpSpPr bwMode="auto">
                  <a:xfrm>
                    <a:off x="1633" y="2011"/>
                    <a:ext cx="1024" cy="150"/>
                    <a:chOff x="586" y="-318"/>
                    <a:chExt cx="1024" cy="150"/>
                  </a:xfrm>
                </p:grpSpPr>
                <p:pic>
                  <p:nvPicPr>
                    <p:cNvPr id="115" name="Picture 190" descr="images_FVinCC192_003"/>
                    <p:cNvPicPr>
                      <a:picLocks noChangeAspect="1" noChangeArrowheads="1"/>
                    </p:cNvPicPr>
                    <p:nvPr/>
                  </p:nvPicPr>
                  <p:blipFill>
                    <a:blip r:embed="rId29" cstate="print"/>
                    <a:srcRect/>
                    <a:stretch>
                      <a:fillRect/>
                    </a:stretch>
                  </p:blipFill>
                  <p:spPr bwMode="auto">
                    <a:xfrm>
                      <a:off x="586" y="-318"/>
                      <a:ext cx="150" cy="150"/>
                    </a:xfrm>
                    <a:prstGeom prst="rect">
                      <a:avLst/>
                    </a:prstGeom>
                    <a:noFill/>
                    <a:ln w="9525">
                      <a:noFill/>
                      <a:miter lim="800000"/>
                      <a:headEnd/>
                      <a:tailEnd/>
                    </a:ln>
                  </p:spPr>
                </p:pic>
                <p:pic>
                  <p:nvPicPr>
                    <p:cNvPr id="116" name="Picture 191" descr="images_FVinCC192_004"/>
                    <p:cNvPicPr>
                      <a:picLocks noChangeAspect="1" noChangeArrowheads="1"/>
                    </p:cNvPicPr>
                    <p:nvPr/>
                  </p:nvPicPr>
                  <p:blipFill>
                    <a:blip r:embed="rId30" cstate="print"/>
                    <a:srcRect/>
                    <a:stretch>
                      <a:fillRect/>
                    </a:stretch>
                  </p:blipFill>
                  <p:spPr bwMode="auto">
                    <a:xfrm>
                      <a:off x="762" y="-318"/>
                      <a:ext cx="150" cy="150"/>
                    </a:xfrm>
                    <a:prstGeom prst="rect">
                      <a:avLst/>
                    </a:prstGeom>
                    <a:noFill/>
                    <a:ln w="9525">
                      <a:noFill/>
                      <a:miter lim="800000"/>
                      <a:headEnd/>
                      <a:tailEnd/>
                    </a:ln>
                  </p:spPr>
                </p:pic>
                <p:pic>
                  <p:nvPicPr>
                    <p:cNvPr id="117" name="Picture 192" descr="images_FVinCC192_005"/>
                    <p:cNvPicPr>
                      <a:picLocks noChangeAspect="1" noChangeArrowheads="1"/>
                    </p:cNvPicPr>
                    <p:nvPr/>
                  </p:nvPicPr>
                  <p:blipFill>
                    <a:blip r:embed="rId31" cstate="print"/>
                    <a:srcRect/>
                    <a:stretch>
                      <a:fillRect/>
                    </a:stretch>
                  </p:blipFill>
                  <p:spPr bwMode="auto">
                    <a:xfrm>
                      <a:off x="934" y="-318"/>
                      <a:ext cx="150" cy="150"/>
                    </a:xfrm>
                    <a:prstGeom prst="rect">
                      <a:avLst/>
                    </a:prstGeom>
                    <a:noFill/>
                    <a:ln w="9525">
                      <a:noFill/>
                      <a:miter lim="800000"/>
                      <a:headEnd/>
                      <a:tailEnd/>
                    </a:ln>
                  </p:spPr>
                </p:pic>
                <p:pic>
                  <p:nvPicPr>
                    <p:cNvPr id="118" name="Picture 193" descr="images_FVinCC192_000"/>
                    <p:cNvPicPr>
                      <a:picLocks noChangeAspect="1" noChangeArrowheads="1"/>
                    </p:cNvPicPr>
                    <p:nvPr/>
                  </p:nvPicPr>
                  <p:blipFill>
                    <a:blip r:embed="rId32" cstate="print"/>
                    <a:srcRect/>
                    <a:stretch>
                      <a:fillRect/>
                    </a:stretch>
                  </p:blipFill>
                  <p:spPr bwMode="auto">
                    <a:xfrm>
                      <a:off x="1108" y="-318"/>
                      <a:ext cx="150" cy="150"/>
                    </a:xfrm>
                    <a:prstGeom prst="rect">
                      <a:avLst/>
                    </a:prstGeom>
                    <a:noFill/>
                    <a:ln w="9525">
                      <a:noFill/>
                      <a:miter lim="800000"/>
                      <a:headEnd/>
                      <a:tailEnd/>
                    </a:ln>
                  </p:spPr>
                </p:pic>
                <p:pic>
                  <p:nvPicPr>
                    <p:cNvPr id="119" name="Picture 194" descr="images_FVinCC192_001"/>
                    <p:cNvPicPr>
                      <a:picLocks noChangeAspect="1" noChangeArrowheads="1"/>
                    </p:cNvPicPr>
                    <p:nvPr/>
                  </p:nvPicPr>
                  <p:blipFill>
                    <a:blip r:embed="rId33" cstate="print"/>
                    <a:srcRect/>
                    <a:stretch>
                      <a:fillRect/>
                    </a:stretch>
                  </p:blipFill>
                  <p:spPr bwMode="auto">
                    <a:xfrm>
                      <a:off x="1283" y="-318"/>
                      <a:ext cx="150" cy="150"/>
                    </a:xfrm>
                    <a:prstGeom prst="rect">
                      <a:avLst/>
                    </a:prstGeom>
                    <a:noFill/>
                    <a:ln w="9525">
                      <a:noFill/>
                      <a:miter lim="800000"/>
                      <a:headEnd/>
                      <a:tailEnd/>
                    </a:ln>
                  </p:spPr>
                </p:pic>
                <p:pic>
                  <p:nvPicPr>
                    <p:cNvPr id="120" name="Picture 195" descr="images_FVinCC192_002"/>
                    <p:cNvPicPr>
                      <a:picLocks noChangeAspect="1" noChangeArrowheads="1"/>
                    </p:cNvPicPr>
                    <p:nvPr/>
                  </p:nvPicPr>
                  <p:blipFill>
                    <a:blip r:embed="rId34" cstate="print"/>
                    <a:srcRect/>
                    <a:stretch>
                      <a:fillRect/>
                    </a:stretch>
                  </p:blipFill>
                  <p:spPr bwMode="auto">
                    <a:xfrm>
                      <a:off x="1460" y="-318"/>
                      <a:ext cx="150" cy="150"/>
                    </a:xfrm>
                    <a:prstGeom prst="rect">
                      <a:avLst/>
                    </a:prstGeom>
                    <a:noFill/>
                    <a:ln w="9525">
                      <a:noFill/>
                      <a:miter lim="800000"/>
                      <a:headEnd/>
                      <a:tailEnd/>
                    </a:ln>
                  </p:spPr>
                </p:pic>
              </p:grpSp>
              <p:pic>
                <p:nvPicPr>
                  <p:cNvPr id="113" name="Picture 196" descr="images192"/>
                  <p:cNvPicPr>
                    <a:picLocks noChangeAspect="1" noChangeArrowheads="1"/>
                  </p:cNvPicPr>
                  <p:nvPr/>
                </p:nvPicPr>
                <p:blipFill>
                  <a:blip r:embed="rId35" cstate="print"/>
                  <a:srcRect/>
                  <a:stretch>
                    <a:fillRect/>
                  </a:stretch>
                </p:blipFill>
                <p:spPr bwMode="auto">
                  <a:xfrm>
                    <a:off x="1324" y="2011"/>
                    <a:ext cx="150" cy="150"/>
                  </a:xfrm>
                  <a:prstGeom prst="rect">
                    <a:avLst/>
                  </a:prstGeom>
                  <a:noFill/>
                  <a:ln w="9525">
                    <a:noFill/>
                    <a:miter lim="800000"/>
                    <a:headEnd/>
                    <a:tailEnd/>
                  </a:ln>
                </p:spPr>
              </p:pic>
              <p:sp>
                <p:nvSpPr>
                  <p:cNvPr id="114" name="Line 197"/>
                  <p:cNvSpPr>
                    <a:spLocks noChangeShapeType="1"/>
                  </p:cNvSpPr>
                  <p:nvPr/>
                </p:nvSpPr>
                <p:spPr bwMode="auto">
                  <a:xfrm flipH="1">
                    <a:off x="1474" y="2092"/>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7" name="Group 198"/>
                <p:cNvGrpSpPr>
                  <a:grpSpLocks/>
                </p:cNvGrpSpPr>
                <p:nvPr/>
              </p:nvGrpSpPr>
              <p:grpSpPr bwMode="auto">
                <a:xfrm>
                  <a:off x="3350" y="1693"/>
                  <a:ext cx="430" cy="102"/>
                  <a:chOff x="1324" y="2193"/>
                  <a:chExt cx="630" cy="150"/>
                </a:xfrm>
              </p:grpSpPr>
              <p:grpSp>
                <p:nvGrpSpPr>
                  <p:cNvPr id="107" name="Group 199"/>
                  <p:cNvGrpSpPr>
                    <a:grpSpLocks/>
                  </p:cNvGrpSpPr>
                  <p:nvPr/>
                </p:nvGrpSpPr>
                <p:grpSpPr bwMode="auto">
                  <a:xfrm>
                    <a:off x="1633" y="2193"/>
                    <a:ext cx="321" cy="150"/>
                    <a:chOff x="4351" y="-324"/>
                    <a:chExt cx="321" cy="150"/>
                  </a:xfrm>
                </p:grpSpPr>
                <p:pic>
                  <p:nvPicPr>
                    <p:cNvPr id="110" name="Picture 200" descr="images_FVinCC204_000"/>
                    <p:cNvPicPr>
                      <a:picLocks noChangeAspect="1" noChangeArrowheads="1"/>
                    </p:cNvPicPr>
                    <p:nvPr/>
                  </p:nvPicPr>
                  <p:blipFill>
                    <a:blip r:embed="rId36" cstate="print"/>
                    <a:srcRect/>
                    <a:stretch>
                      <a:fillRect/>
                    </a:stretch>
                  </p:blipFill>
                  <p:spPr bwMode="auto">
                    <a:xfrm>
                      <a:off x="4351" y="-324"/>
                      <a:ext cx="150" cy="150"/>
                    </a:xfrm>
                    <a:prstGeom prst="rect">
                      <a:avLst/>
                    </a:prstGeom>
                    <a:noFill/>
                    <a:ln w="9525">
                      <a:noFill/>
                      <a:miter lim="800000"/>
                      <a:headEnd/>
                      <a:tailEnd/>
                    </a:ln>
                  </p:spPr>
                </p:pic>
                <p:pic>
                  <p:nvPicPr>
                    <p:cNvPr id="111" name="Picture 201" descr="images_FVinCC204_001"/>
                    <p:cNvPicPr>
                      <a:picLocks noChangeAspect="1" noChangeArrowheads="1"/>
                    </p:cNvPicPr>
                    <p:nvPr/>
                  </p:nvPicPr>
                  <p:blipFill>
                    <a:blip r:embed="rId37" cstate="print"/>
                    <a:srcRect/>
                    <a:stretch>
                      <a:fillRect/>
                    </a:stretch>
                  </p:blipFill>
                  <p:spPr bwMode="auto">
                    <a:xfrm>
                      <a:off x="4522" y="-324"/>
                      <a:ext cx="150" cy="150"/>
                    </a:xfrm>
                    <a:prstGeom prst="rect">
                      <a:avLst/>
                    </a:prstGeom>
                    <a:noFill/>
                    <a:ln w="9525">
                      <a:noFill/>
                      <a:miter lim="800000"/>
                      <a:headEnd/>
                      <a:tailEnd/>
                    </a:ln>
                  </p:spPr>
                </p:pic>
              </p:grpSp>
              <p:pic>
                <p:nvPicPr>
                  <p:cNvPr id="108" name="Picture 202" descr="images204"/>
                  <p:cNvPicPr>
                    <a:picLocks noChangeAspect="1" noChangeArrowheads="1"/>
                  </p:cNvPicPr>
                  <p:nvPr/>
                </p:nvPicPr>
                <p:blipFill>
                  <a:blip r:embed="rId38" cstate="print"/>
                  <a:srcRect/>
                  <a:stretch>
                    <a:fillRect/>
                  </a:stretch>
                </p:blipFill>
                <p:spPr bwMode="auto">
                  <a:xfrm>
                    <a:off x="1324" y="2193"/>
                    <a:ext cx="150" cy="150"/>
                  </a:xfrm>
                  <a:prstGeom prst="rect">
                    <a:avLst/>
                  </a:prstGeom>
                  <a:noFill/>
                  <a:ln w="9525">
                    <a:noFill/>
                    <a:miter lim="800000"/>
                    <a:headEnd/>
                    <a:tailEnd/>
                  </a:ln>
                </p:spPr>
              </p:pic>
              <p:sp>
                <p:nvSpPr>
                  <p:cNvPr id="109" name="Line 203"/>
                  <p:cNvSpPr>
                    <a:spLocks noChangeShapeType="1"/>
                  </p:cNvSpPr>
                  <p:nvPr/>
                </p:nvSpPr>
                <p:spPr bwMode="auto">
                  <a:xfrm flipH="1">
                    <a:off x="1474" y="2269"/>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8" name="Group 204"/>
                <p:cNvGrpSpPr>
                  <a:grpSpLocks/>
                </p:cNvGrpSpPr>
                <p:nvPr/>
              </p:nvGrpSpPr>
              <p:grpSpPr bwMode="auto">
                <a:xfrm>
                  <a:off x="3349" y="1810"/>
                  <a:ext cx="665" cy="102"/>
                  <a:chOff x="1324" y="2364"/>
                  <a:chExt cx="978" cy="150"/>
                </a:xfrm>
              </p:grpSpPr>
              <p:grpSp>
                <p:nvGrpSpPr>
                  <p:cNvPr id="100" name="Group 205"/>
                  <p:cNvGrpSpPr>
                    <a:grpSpLocks/>
                  </p:cNvGrpSpPr>
                  <p:nvPr/>
                </p:nvGrpSpPr>
                <p:grpSpPr bwMode="auto">
                  <a:xfrm>
                    <a:off x="1633" y="2364"/>
                    <a:ext cx="669" cy="150"/>
                    <a:chOff x="487" y="108"/>
                    <a:chExt cx="669" cy="150"/>
                  </a:xfrm>
                </p:grpSpPr>
                <p:pic>
                  <p:nvPicPr>
                    <p:cNvPr id="103" name="Picture 206" descr="images_FVinCC690_002"/>
                    <p:cNvPicPr>
                      <a:picLocks noChangeAspect="1" noChangeArrowheads="1"/>
                    </p:cNvPicPr>
                    <p:nvPr/>
                  </p:nvPicPr>
                  <p:blipFill>
                    <a:blip r:embed="rId39" cstate="print"/>
                    <a:srcRect/>
                    <a:stretch>
                      <a:fillRect/>
                    </a:stretch>
                  </p:blipFill>
                  <p:spPr bwMode="auto">
                    <a:xfrm>
                      <a:off x="487" y="108"/>
                      <a:ext cx="150" cy="150"/>
                    </a:xfrm>
                    <a:prstGeom prst="rect">
                      <a:avLst/>
                    </a:prstGeom>
                    <a:noFill/>
                    <a:ln w="9525">
                      <a:noFill/>
                      <a:miter lim="800000"/>
                      <a:headEnd/>
                      <a:tailEnd/>
                    </a:ln>
                  </p:spPr>
                </p:pic>
                <p:pic>
                  <p:nvPicPr>
                    <p:cNvPr id="104" name="Picture 207" descr="images_FVinCC690_003"/>
                    <p:cNvPicPr>
                      <a:picLocks noChangeAspect="1" noChangeArrowheads="1"/>
                    </p:cNvPicPr>
                    <p:nvPr/>
                  </p:nvPicPr>
                  <p:blipFill>
                    <a:blip r:embed="rId40" cstate="print"/>
                    <a:srcRect/>
                    <a:stretch>
                      <a:fillRect/>
                    </a:stretch>
                  </p:blipFill>
                  <p:spPr bwMode="auto">
                    <a:xfrm>
                      <a:off x="662" y="108"/>
                      <a:ext cx="150" cy="150"/>
                    </a:xfrm>
                    <a:prstGeom prst="rect">
                      <a:avLst/>
                    </a:prstGeom>
                    <a:noFill/>
                    <a:ln w="9525">
                      <a:noFill/>
                      <a:miter lim="800000"/>
                      <a:headEnd/>
                      <a:tailEnd/>
                    </a:ln>
                  </p:spPr>
                </p:pic>
                <p:pic>
                  <p:nvPicPr>
                    <p:cNvPr id="105" name="Picture 208" descr="images_FVinCC690_000"/>
                    <p:cNvPicPr>
                      <a:picLocks noChangeAspect="1" noChangeArrowheads="1"/>
                    </p:cNvPicPr>
                    <p:nvPr/>
                  </p:nvPicPr>
                  <p:blipFill>
                    <a:blip r:embed="rId41" cstate="print"/>
                    <a:srcRect/>
                    <a:stretch>
                      <a:fillRect/>
                    </a:stretch>
                  </p:blipFill>
                  <p:spPr bwMode="auto">
                    <a:xfrm>
                      <a:off x="836" y="108"/>
                      <a:ext cx="150" cy="150"/>
                    </a:xfrm>
                    <a:prstGeom prst="rect">
                      <a:avLst/>
                    </a:prstGeom>
                    <a:noFill/>
                    <a:ln w="9525">
                      <a:noFill/>
                      <a:miter lim="800000"/>
                      <a:headEnd/>
                      <a:tailEnd/>
                    </a:ln>
                  </p:spPr>
                </p:pic>
                <p:pic>
                  <p:nvPicPr>
                    <p:cNvPr id="106" name="Picture 209" descr="images_FVinCC690_001"/>
                    <p:cNvPicPr>
                      <a:picLocks noChangeAspect="1" noChangeArrowheads="1"/>
                    </p:cNvPicPr>
                    <p:nvPr/>
                  </p:nvPicPr>
                  <p:blipFill>
                    <a:blip r:embed="rId42" cstate="print"/>
                    <a:srcRect/>
                    <a:stretch>
                      <a:fillRect/>
                    </a:stretch>
                  </p:blipFill>
                  <p:spPr bwMode="auto">
                    <a:xfrm>
                      <a:off x="1006" y="108"/>
                      <a:ext cx="150" cy="150"/>
                    </a:xfrm>
                    <a:prstGeom prst="rect">
                      <a:avLst/>
                    </a:prstGeom>
                    <a:noFill/>
                    <a:ln w="9525">
                      <a:noFill/>
                      <a:miter lim="800000"/>
                      <a:headEnd/>
                      <a:tailEnd/>
                    </a:ln>
                  </p:spPr>
                </p:pic>
              </p:grpSp>
              <p:pic>
                <p:nvPicPr>
                  <p:cNvPr id="101" name="Picture 210" descr="images690"/>
                  <p:cNvPicPr>
                    <a:picLocks noChangeAspect="1" noChangeArrowheads="1"/>
                  </p:cNvPicPr>
                  <p:nvPr/>
                </p:nvPicPr>
                <p:blipFill>
                  <a:blip r:embed="rId43" cstate="print"/>
                  <a:srcRect/>
                  <a:stretch>
                    <a:fillRect/>
                  </a:stretch>
                </p:blipFill>
                <p:spPr bwMode="auto">
                  <a:xfrm>
                    <a:off x="1324" y="2364"/>
                    <a:ext cx="150" cy="150"/>
                  </a:xfrm>
                  <a:prstGeom prst="rect">
                    <a:avLst/>
                  </a:prstGeom>
                  <a:noFill/>
                  <a:ln w="9525">
                    <a:noFill/>
                    <a:miter lim="800000"/>
                    <a:headEnd/>
                    <a:tailEnd/>
                  </a:ln>
                </p:spPr>
              </p:pic>
              <p:sp>
                <p:nvSpPr>
                  <p:cNvPr id="102" name="Line 211"/>
                  <p:cNvSpPr>
                    <a:spLocks noChangeShapeType="1"/>
                  </p:cNvSpPr>
                  <p:nvPr/>
                </p:nvSpPr>
                <p:spPr bwMode="auto">
                  <a:xfrm flipH="1">
                    <a:off x="1474" y="2445"/>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9" name="Group 212"/>
                <p:cNvGrpSpPr>
                  <a:grpSpLocks/>
                </p:cNvGrpSpPr>
                <p:nvPr/>
              </p:nvGrpSpPr>
              <p:grpSpPr bwMode="auto">
                <a:xfrm>
                  <a:off x="3347" y="971"/>
                  <a:ext cx="1972" cy="102"/>
                  <a:chOff x="3347" y="971"/>
                  <a:chExt cx="1972" cy="102"/>
                </a:xfrm>
              </p:grpSpPr>
              <p:pic>
                <p:nvPicPr>
                  <p:cNvPr id="80" name="Picture 213" descr="images770"/>
                  <p:cNvPicPr>
                    <a:picLocks noChangeAspect="1" noChangeArrowheads="1"/>
                  </p:cNvPicPr>
                  <p:nvPr/>
                </p:nvPicPr>
                <p:blipFill>
                  <a:blip r:embed="rId44" cstate="print"/>
                  <a:srcRect/>
                  <a:stretch>
                    <a:fillRect/>
                  </a:stretch>
                </p:blipFill>
                <p:spPr bwMode="auto">
                  <a:xfrm>
                    <a:off x="3347" y="971"/>
                    <a:ext cx="102" cy="102"/>
                  </a:xfrm>
                  <a:prstGeom prst="rect">
                    <a:avLst/>
                  </a:prstGeom>
                  <a:noFill/>
                  <a:ln w="9525">
                    <a:noFill/>
                    <a:miter lim="800000"/>
                    <a:headEnd/>
                    <a:tailEnd/>
                  </a:ln>
                </p:spPr>
              </p:pic>
              <p:sp>
                <p:nvSpPr>
                  <p:cNvPr id="81" name="Line 214"/>
                  <p:cNvSpPr>
                    <a:spLocks noChangeShapeType="1"/>
                  </p:cNvSpPr>
                  <p:nvPr/>
                </p:nvSpPr>
                <p:spPr bwMode="auto">
                  <a:xfrm flipH="1">
                    <a:off x="3449" y="1024"/>
                    <a:ext cx="93"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nvGrpSpPr>
                  <p:cNvPr id="83" name="Group 216"/>
                  <p:cNvGrpSpPr>
                    <a:grpSpLocks/>
                  </p:cNvGrpSpPr>
                  <p:nvPr/>
                </p:nvGrpSpPr>
                <p:grpSpPr bwMode="auto">
                  <a:xfrm>
                    <a:off x="3557" y="971"/>
                    <a:ext cx="1762" cy="102"/>
                    <a:chOff x="3557" y="971"/>
                    <a:chExt cx="1762" cy="102"/>
                  </a:xfrm>
                </p:grpSpPr>
                <p:pic>
                  <p:nvPicPr>
                    <p:cNvPr id="85" name="Picture 217" descr="images_FVinCC770_042"/>
                    <p:cNvPicPr>
                      <a:picLocks noChangeAspect="1" noChangeArrowheads="1"/>
                    </p:cNvPicPr>
                    <p:nvPr/>
                  </p:nvPicPr>
                  <p:blipFill>
                    <a:blip r:embed="rId45" cstate="print"/>
                    <a:srcRect/>
                    <a:stretch>
                      <a:fillRect/>
                    </a:stretch>
                  </p:blipFill>
                  <p:spPr bwMode="auto">
                    <a:xfrm>
                      <a:off x="3557" y="971"/>
                      <a:ext cx="102" cy="102"/>
                    </a:xfrm>
                    <a:prstGeom prst="rect">
                      <a:avLst/>
                    </a:prstGeom>
                    <a:noFill/>
                    <a:ln w="9525">
                      <a:noFill/>
                      <a:miter lim="800000"/>
                      <a:headEnd/>
                      <a:tailEnd/>
                    </a:ln>
                  </p:spPr>
                </p:pic>
                <p:pic>
                  <p:nvPicPr>
                    <p:cNvPr id="86" name="Picture 218" descr="images_FVinCC770_043"/>
                    <p:cNvPicPr>
                      <a:picLocks noChangeAspect="1" noChangeArrowheads="1"/>
                    </p:cNvPicPr>
                    <p:nvPr/>
                  </p:nvPicPr>
                  <p:blipFill>
                    <a:blip r:embed="rId46" cstate="print"/>
                    <a:srcRect/>
                    <a:stretch>
                      <a:fillRect/>
                    </a:stretch>
                  </p:blipFill>
                  <p:spPr bwMode="auto">
                    <a:xfrm>
                      <a:off x="3681" y="971"/>
                      <a:ext cx="102" cy="102"/>
                    </a:xfrm>
                    <a:prstGeom prst="rect">
                      <a:avLst/>
                    </a:prstGeom>
                    <a:noFill/>
                    <a:ln w="9525">
                      <a:noFill/>
                      <a:miter lim="800000"/>
                      <a:headEnd/>
                      <a:tailEnd/>
                    </a:ln>
                  </p:spPr>
                </p:pic>
                <p:pic>
                  <p:nvPicPr>
                    <p:cNvPr id="87" name="Picture 219" descr="images_FVinCC770_044"/>
                    <p:cNvPicPr>
                      <a:picLocks noChangeAspect="1" noChangeArrowheads="1"/>
                    </p:cNvPicPr>
                    <p:nvPr/>
                  </p:nvPicPr>
                  <p:blipFill>
                    <a:blip r:embed="rId47" cstate="print"/>
                    <a:srcRect/>
                    <a:stretch>
                      <a:fillRect/>
                    </a:stretch>
                  </p:blipFill>
                  <p:spPr bwMode="auto">
                    <a:xfrm>
                      <a:off x="3800" y="971"/>
                      <a:ext cx="103" cy="102"/>
                    </a:xfrm>
                    <a:prstGeom prst="rect">
                      <a:avLst/>
                    </a:prstGeom>
                    <a:noFill/>
                    <a:ln w="9525">
                      <a:noFill/>
                      <a:miter lim="800000"/>
                      <a:headEnd/>
                      <a:tailEnd/>
                    </a:ln>
                  </p:spPr>
                </p:pic>
                <p:pic>
                  <p:nvPicPr>
                    <p:cNvPr id="88" name="Picture 220" descr="images_FVinCC770_045"/>
                    <p:cNvPicPr>
                      <a:picLocks noChangeAspect="1" noChangeArrowheads="1"/>
                    </p:cNvPicPr>
                    <p:nvPr/>
                  </p:nvPicPr>
                  <p:blipFill>
                    <a:blip r:embed="rId48" cstate="print"/>
                    <a:srcRect/>
                    <a:stretch>
                      <a:fillRect/>
                    </a:stretch>
                  </p:blipFill>
                  <p:spPr bwMode="auto">
                    <a:xfrm>
                      <a:off x="3916" y="971"/>
                      <a:ext cx="102" cy="102"/>
                    </a:xfrm>
                    <a:prstGeom prst="rect">
                      <a:avLst/>
                    </a:prstGeom>
                    <a:noFill/>
                    <a:ln w="9525">
                      <a:noFill/>
                      <a:miter lim="800000"/>
                      <a:headEnd/>
                      <a:tailEnd/>
                    </a:ln>
                  </p:spPr>
                </p:pic>
                <p:pic>
                  <p:nvPicPr>
                    <p:cNvPr id="89" name="Picture 221" descr="images_FVinCC770_046"/>
                    <p:cNvPicPr>
                      <a:picLocks noChangeAspect="1" noChangeArrowheads="1"/>
                    </p:cNvPicPr>
                    <p:nvPr/>
                  </p:nvPicPr>
                  <p:blipFill>
                    <a:blip r:embed="rId49" cstate="print"/>
                    <a:srcRect/>
                    <a:stretch>
                      <a:fillRect/>
                    </a:stretch>
                  </p:blipFill>
                  <p:spPr bwMode="auto">
                    <a:xfrm>
                      <a:off x="4035" y="971"/>
                      <a:ext cx="102" cy="102"/>
                    </a:xfrm>
                    <a:prstGeom prst="rect">
                      <a:avLst/>
                    </a:prstGeom>
                    <a:noFill/>
                    <a:ln w="9525">
                      <a:noFill/>
                      <a:miter lim="800000"/>
                      <a:headEnd/>
                      <a:tailEnd/>
                    </a:ln>
                  </p:spPr>
                </p:pic>
                <p:pic>
                  <p:nvPicPr>
                    <p:cNvPr id="90" name="Picture 222" descr="images_FVinCC770_047"/>
                    <p:cNvPicPr>
                      <a:picLocks noChangeAspect="1" noChangeArrowheads="1"/>
                    </p:cNvPicPr>
                    <p:nvPr/>
                  </p:nvPicPr>
                  <p:blipFill>
                    <a:blip r:embed="rId50" cstate="print"/>
                    <a:srcRect/>
                    <a:stretch>
                      <a:fillRect/>
                    </a:stretch>
                  </p:blipFill>
                  <p:spPr bwMode="auto">
                    <a:xfrm>
                      <a:off x="4156" y="971"/>
                      <a:ext cx="102" cy="102"/>
                    </a:xfrm>
                    <a:prstGeom prst="rect">
                      <a:avLst/>
                    </a:prstGeom>
                    <a:noFill/>
                    <a:ln w="9525">
                      <a:noFill/>
                      <a:miter lim="800000"/>
                      <a:headEnd/>
                      <a:tailEnd/>
                    </a:ln>
                  </p:spPr>
                </p:pic>
                <p:pic>
                  <p:nvPicPr>
                    <p:cNvPr id="91" name="Picture 223" descr="images_FVinCC770_048"/>
                    <p:cNvPicPr>
                      <a:picLocks noChangeAspect="1" noChangeArrowheads="1"/>
                    </p:cNvPicPr>
                    <p:nvPr/>
                  </p:nvPicPr>
                  <p:blipFill>
                    <a:blip r:embed="rId51" cstate="print"/>
                    <a:srcRect/>
                    <a:stretch>
                      <a:fillRect/>
                    </a:stretch>
                  </p:blipFill>
                  <p:spPr bwMode="auto">
                    <a:xfrm>
                      <a:off x="4270" y="971"/>
                      <a:ext cx="102" cy="102"/>
                    </a:xfrm>
                    <a:prstGeom prst="rect">
                      <a:avLst/>
                    </a:prstGeom>
                    <a:noFill/>
                    <a:ln w="9525">
                      <a:noFill/>
                      <a:miter lim="800000"/>
                      <a:headEnd/>
                      <a:tailEnd/>
                    </a:ln>
                  </p:spPr>
                </p:pic>
                <p:pic>
                  <p:nvPicPr>
                    <p:cNvPr id="92" name="Picture 224" descr="images_FVinCC770_049"/>
                    <p:cNvPicPr>
                      <a:picLocks noChangeAspect="1" noChangeArrowheads="1"/>
                    </p:cNvPicPr>
                    <p:nvPr/>
                  </p:nvPicPr>
                  <p:blipFill>
                    <a:blip r:embed="rId52" cstate="print"/>
                    <a:srcRect/>
                    <a:stretch>
                      <a:fillRect/>
                    </a:stretch>
                  </p:blipFill>
                  <p:spPr bwMode="auto">
                    <a:xfrm>
                      <a:off x="4390" y="971"/>
                      <a:ext cx="102" cy="102"/>
                    </a:xfrm>
                    <a:prstGeom prst="rect">
                      <a:avLst/>
                    </a:prstGeom>
                    <a:noFill/>
                    <a:ln w="9525">
                      <a:noFill/>
                      <a:miter lim="800000"/>
                      <a:headEnd/>
                      <a:tailEnd/>
                    </a:ln>
                  </p:spPr>
                </p:pic>
                <p:pic>
                  <p:nvPicPr>
                    <p:cNvPr id="93" name="Picture 225" descr="images_FVinCC770_050"/>
                    <p:cNvPicPr>
                      <a:picLocks noChangeAspect="1" noChangeArrowheads="1"/>
                    </p:cNvPicPr>
                    <p:nvPr/>
                  </p:nvPicPr>
                  <p:blipFill>
                    <a:blip r:embed="rId53" cstate="print"/>
                    <a:srcRect/>
                    <a:stretch>
                      <a:fillRect/>
                    </a:stretch>
                  </p:blipFill>
                  <p:spPr bwMode="auto">
                    <a:xfrm>
                      <a:off x="4509" y="971"/>
                      <a:ext cx="102" cy="102"/>
                    </a:xfrm>
                    <a:prstGeom prst="rect">
                      <a:avLst/>
                    </a:prstGeom>
                    <a:noFill/>
                    <a:ln w="9525">
                      <a:noFill/>
                      <a:miter lim="800000"/>
                      <a:headEnd/>
                      <a:tailEnd/>
                    </a:ln>
                  </p:spPr>
                </p:pic>
                <p:pic>
                  <p:nvPicPr>
                    <p:cNvPr id="94" name="Picture 226" descr="images_FVinCC770_051"/>
                    <p:cNvPicPr>
                      <a:picLocks noChangeAspect="1" noChangeArrowheads="1"/>
                    </p:cNvPicPr>
                    <p:nvPr/>
                  </p:nvPicPr>
                  <p:blipFill>
                    <a:blip r:embed="rId54" cstate="print"/>
                    <a:srcRect/>
                    <a:stretch>
                      <a:fillRect/>
                    </a:stretch>
                  </p:blipFill>
                  <p:spPr bwMode="auto">
                    <a:xfrm>
                      <a:off x="4625" y="971"/>
                      <a:ext cx="103" cy="102"/>
                    </a:xfrm>
                    <a:prstGeom prst="rect">
                      <a:avLst/>
                    </a:prstGeom>
                    <a:noFill/>
                    <a:ln w="9525">
                      <a:noFill/>
                      <a:miter lim="800000"/>
                      <a:headEnd/>
                      <a:tailEnd/>
                    </a:ln>
                  </p:spPr>
                </p:pic>
                <p:pic>
                  <p:nvPicPr>
                    <p:cNvPr id="95" name="Picture 227" descr="images_FVinCC770_052"/>
                    <p:cNvPicPr>
                      <a:picLocks noChangeAspect="1" noChangeArrowheads="1"/>
                    </p:cNvPicPr>
                    <p:nvPr/>
                  </p:nvPicPr>
                  <p:blipFill>
                    <a:blip r:embed="rId55" cstate="print"/>
                    <a:srcRect/>
                    <a:stretch>
                      <a:fillRect/>
                    </a:stretch>
                  </p:blipFill>
                  <p:spPr bwMode="auto">
                    <a:xfrm>
                      <a:off x="4746" y="971"/>
                      <a:ext cx="102" cy="102"/>
                    </a:xfrm>
                    <a:prstGeom prst="rect">
                      <a:avLst/>
                    </a:prstGeom>
                    <a:noFill/>
                    <a:ln w="9525">
                      <a:noFill/>
                      <a:miter lim="800000"/>
                      <a:headEnd/>
                      <a:tailEnd/>
                    </a:ln>
                  </p:spPr>
                </p:pic>
                <p:pic>
                  <p:nvPicPr>
                    <p:cNvPr id="96" name="Picture 228" descr="images_FVinCC770_053"/>
                    <p:cNvPicPr>
                      <a:picLocks noChangeAspect="1" noChangeArrowheads="1"/>
                    </p:cNvPicPr>
                    <p:nvPr/>
                  </p:nvPicPr>
                  <p:blipFill>
                    <a:blip r:embed="rId56" cstate="print"/>
                    <a:srcRect/>
                    <a:stretch>
                      <a:fillRect/>
                    </a:stretch>
                  </p:blipFill>
                  <p:spPr bwMode="auto">
                    <a:xfrm>
                      <a:off x="4865" y="971"/>
                      <a:ext cx="102" cy="102"/>
                    </a:xfrm>
                    <a:prstGeom prst="rect">
                      <a:avLst/>
                    </a:prstGeom>
                    <a:noFill/>
                    <a:ln w="9525">
                      <a:noFill/>
                      <a:miter lim="800000"/>
                      <a:headEnd/>
                      <a:tailEnd/>
                    </a:ln>
                  </p:spPr>
                </p:pic>
                <p:pic>
                  <p:nvPicPr>
                    <p:cNvPr id="97" name="Picture 229" descr="images_FVinCC770_054"/>
                    <p:cNvPicPr>
                      <a:picLocks noChangeAspect="1" noChangeArrowheads="1"/>
                    </p:cNvPicPr>
                    <p:nvPr/>
                  </p:nvPicPr>
                  <p:blipFill>
                    <a:blip r:embed="rId57" cstate="print"/>
                    <a:srcRect/>
                    <a:stretch>
                      <a:fillRect/>
                    </a:stretch>
                  </p:blipFill>
                  <p:spPr bwMode="auto">
                    <a:xfrm>
                      <a:off x="4981" y="971"/>
                      <a:ext cx="102" cy="102"/>
                    </a:xfrm>
                    <a:prstGeom prst="rect">
                      <a:avLst/>
                    </a:prstGeom>
                    <a:noFill/>
                    <a:ln w="9525">
                      <a:noFill/>
                      <a:miter lim="800000"/>
                      <a:headEnd/>
                      <a:tailEnd/>
                    </a:ln>
                  </p:spPr>
                </p:pic>
                <p:pic>
                  <p:nvPicPr>
                    <p:cNvPr id="98" name="Picture 230" descr="images_FVinCC770_055"/>
                    <p:cNvPicPr>
                      <a:picLocks noChangeAspect="1" noChangeArrowheads="1"/>
                    </p:cNvPicPr>
                    <p:nvPr/>
                  </p:nvPicPr>
                  <p:blipFill>
                    <a:blip r:embed="rId58" cstate="print"/>
                    <a:srcRect/>
                    <a:stretch>
                      <a:fillRect/>
                    </a:stretch>
                  </p:blipFill>
                  <p:spPr bwMode="auto">
                    <a:xfrm>
                      <a:off x="5100" y="971"/>
                      <a:ext cx="102" cy="102"/>
                    </a:xfrm>
                    <a:prstGeom prst="rect">
                      <a:avLst/>
                    </a:prstGeom>
                    <a:noFill/>
                    <a:ln w="9525">
                      <a:noFill/>
                      <a:miter lim="800000"/>
                      <a:headEnd/>
                      <a:tailEnd/>
                    </a:ln>
                  </p:spPr>
                </p:pic>
                <p:pic>
                  <p:nvPicPr>
                    <p:cNvPr id="99" name="Picture 231" descr="images_FVinCC770_056"/>
                    <p:cNvPicPr>
                      <a:picLocks noChangeAspect="1" noChangeArrowheads="1"/>
                    </p:cNvPicPr>
                    <p:nvPr/>
                  </p:nvPicPr>
                  <p:blipFill>
                    <a:blip r:embed="rId59" cstate="print"/>
                    <a:srcRect/>
                    <a:stretch>
                      <a:fillRect/>
                    </a:stretch>
                  </p:blipFill>
                  <p:spPr bwMode="auto">
                    <a:xfrm>
                      <a:off x="5217" y="971"/>
                      <a:ext cx="102" cy="102"/>
                    </a:xfrm>
                    <a:prstGeom prst="rect">
                      <a:avLst/>
                    </a:prstGeom>
                    <a:noFill/>
                    <a:ln w="9525">
                      <a:noFill/>
                      <a:miter lim="800000"/>
                      <a:headEnd/>
                      <a:tailEnd/>
                    </a:ln>
                  </p:spPr>
                </p:pic>
              </p:grpSp>
            </p:grpSp>
            <p:grpSp>
              <p:nvGrpSpPr>
                <p:cNvPr id="20" name="Group 233"/>
                <p:cNvGrpSpPr>
                  <a:grpSpLocks/>
                </p:cNvGrpSpPr>
                <p:nvPr/>
              </p:nvGrpSpPr>
              <p:grpSpPr bwMode="auto">
                <a:xfrm>
                  <a:off x="3347" y="848"/>
                  <a:ext cx="1969" cy="102"/>
                  <a:chOff x="3347" y="848"/>
                  <a:chExt cx="1969" cy="102"/>
                </a:xfrm>
              </p:grpSpPr>
              <p:pic>
                <p:nvPicPr>
                  <p:cNvPr id="60" name="Picture 234" descr="images524"/>
                  <p:cNvPicPr>
                    <a:picLocks noChangeAspect="1" noChangeArrowheads="1"/>
                  </p:cNvPicPr>
                  <p:nvPr/>
                </p:nvPicPr>
                <p:blipFill>
                  <a:blip r:embed="rId60" cstate="print"/>
                  <a:srcRect/>
                  <a:stretch>
                    <a:fillRect/>
                  </a:stretch>
                </p:blipFill>
                <p:spPr bwMode="auto">
                  <a:xfrm>
                    <a:off x="3347" y="848"/>
                    <a:ext cx="102" cy="102"/>
                  </a:xfrm>
                  <a:prstGeom prst="rect">
                    <a:avLst/>
                  </a:prstGeom>
                  <a:noFill/>
                  <a:ln w="9525">
                    <a:noFill/>
                    <a:miter lim="800000"/>
                    <a:headEnd/>
                    <a:tailEnd/>
                  </a:ln>
                </p:spPr>
              </p:pic>
              <p:sp>
                <p:nvSpPr>
                  <p:cNvPr id="61" name="Line 235"/>
                  <p:cNvSpPr>
                    <a:spLocks noChangeShapeType="1"/>
                  </p:cNvSpPr>
                  <p:nvPr/>
                </p:nvSpPr>
                <p:spPr bwMode="auto">
                  <a:xfrm flipH="1">
                    <a:off x="3449" y="901"/>
                    <a:ext cx="93"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nvGrpSpPr>
                  <p:cNvPr id="63" name="Group 237"/>
                  <p:cNvGrpSpPr>
                    <a:grpSpLocks/>
                  </p:cNvGrpSpPr>
                  <p:nvPr/>
                </p:nvGrpSpPr>
                <p:grpSpPr bwMode="auto">
                  <a:xfrm>
                    <a:off x="3557" y="848"/>
                    <a:ext cx="1759" cy="102"/>
                    <a:chOff x="3557" y="848"/>
                    <a:chExt cx="1759" cy="102"/>
                  </a:xfrm>
                </p:grpSpPr>
                <p:pic>
                  <p:nvPicPr>
                    <p:cNvPr id="65" name="Picture 238" descr="images_FVinCC524_014"/>
                    <p:cNvPicPr>
                      <a:picLocks noChangeAspect="1" noChangeArrowheads="1"/>
                    </p:cNvPicPr>
                    <p:nvPr/>
                  </p:nvPicPr>
                  <p:blipFill>
                    <a:blip r:embed="rId61" cstate="print"/>
                    <a:srcRect/>
                    <a:stretch>
                      <a:fillRect/>
                    </a:stretch>
                  </p:blipFill>
                  <p:spPr bwMode="auto">
                    <a:xfrm>
                      <a:off x="3557" y="848"/>
                      <a:ext cx="102" cy="102"/>
                    </a:xfrm>
                    <a:prstGeom prst="rect">
                      <a:avLst/>
                    </a:prstGeom>
                    <a:noFill/>
                    <a:ln w="9525">
                      <a:noFill/>
                      <a:miter lim="800000"/>
                      <a:headEnd/>
                      <a:tailEnd/>
                    </a:ln>
                  </p:spPr>
                </p:pic>
                <p:pic>
                  <p:nvPicPr>
                    <p:cNvPr id="66" name="Picture 239" descr="images_FVinCC524_015"/>
                    <p:cNvPicPr>
                      <a:picLocks noChangeAspect="1" noChangeArrowheads="1"/>
                    </p:cNvPicPr>
                    <p:nvPr/>
                  </p:nvPicPr>
                  <p:blipFill>
                    <a:blip r:embed="rId62" cstate="print"/>
                    <a:srcRect/>
                    <a:stretch>
                      <a:fillRect/>
                    </a:stretch>
                  </p:blipFill>
                  <p:spPr bwMode="auto">
                    <a:xfrm>
                      <a:off x="3673" y="848"/>
                      <a:ext cx="102" cy="102"/>
                    </a:xfrm>
                    <a:prstGeom prst="rect">
                      <a:avLst/>
                    </a:prstGeom>
                    <a:noFill/>
                    <a:ln w="9525">
                      <a:noFill/>
                      <a:miter lim="800000"/>
                      <a:headEnd/>
                      <a:tailEnd/>
                    </a:ln>
                  </p:spPr>
                </p:pic>
                <p:pic>
                  <p:nvPicPr>
                    <p:cNvPr id="67" name="Picture 240" descr="images_FVinCC524_016"/>
                    <p:cNvPicPr>
                      <a:picLocks noChangeAspect="1" noChangeArrowheads="1"/>
                    </p:cNvPicPr>
                    <p:nvPr/>
                  </p:nvPicPr>
                  <p:blipFill>
                    <a:blip r:embed="rId63" cstate="print"/>
                    <a:srcRect/>
                    <a:stretch>
                      <a:fillRect/>
                    </a:stretch>
                  </p:blipFill>
                  <p:spPr bwMode="auto">
                    <a:xfrm>
                      <a:off x="3792" y="848"/>
                      <a:ext cx="102" cy="102"/>
                    </a:xfrm>
                    <a:prstGeom prst="rect">
                      <a:avLst/>
                    </a:prstGeom>
                    <a:noFill/>
                    <a:ln w="9525">
                      <a:noFill/>
                      <a:miter lim="800000"/>
                      <a:headEnd/>
                      <a:tailEnd/>
                    </a:ln>
                  </p:spPr>
                </p:pic>
                <p:pic>
                  <p:nvPicPr>
                    <p:cNvPr id="68" name="Picture 241" descr="images_FVinCC524_017"/>
                    <p:cNvPicPr>
                      <a:picLocks noChangeAspect="1" noChangeArrowheads="1"/>
                    </p:cNvPicPr>
                    <p:nvPr/>
                  </p:nvPicPr>
                  <p:blipFill>
                    <a:blip r:embed="rId64" cstate="print"/>
                    <a:srcRect/>
                    <a:stretch>
                      <a:fillRect/>
                    </a:stretch>
                  </p:blipFill>
                  <p:spPr bwMode="auto">
                    <a:xfrm>
                      <a:off x="3913" y="848"/>
                      <a:ext cx="102" cy="102"/>
                    </a:xfrm>
                    <a:prstGeom prst="rect">
                      <a:avLst/>
                    </a:prstGeom>
                    <a:noFill/>
                    <a:ln w="9525">
                      <a:noFill/>
                      <a:miter lim="800000"/>
                      <a:headEnd/>
                      <a:tailEnd/>
                    </a:ln>
                  </p:spPr>
                </p:pic>
                <p:pic>
                  <p:nvPicPr>
                    <p:cNvPr id="69" name="Picture 242" descr="images_FVinCC524_018"/>
                    <p:cNvPicPr>
                      <a:picLocks noChangeAspect="1" noChangeArrowheads="1"/>
                    </p:cNvPicPr>
                    <p:nvPr/>
                  </p:nvPicPr>
                  <p:blipFill>
                    <a:blip r:embed="rId65" cstate="print"/>
                    <a:srcRect/>
                    <a:stretch>
                      <a:fillRect/>
                    </a:stretch>
                  </p:blipFill>
                  <p:spPr bwMode="auto">
                    <a:xfrm>
                      <a:off x="4030" y="848"/>
                      <a:ext cx="102" cy="102"/>
                    </a:xfrm>
                    <a:prstGeom prst="rect">
                      <a:avLst/>
                    </a:prstGeom>
                    <a:noFill/>
                    <a:ln w="9525">
                      <a:noFill/>
                      <a:miter lim="800000"/>
                      <a:headEnd/>
                      <a:tailEnd/>
                    </a:ln>
                  </p:spPr>
                </p:pic>
                <p:pic>
                  <p:nvPicPr>
                    <p:cNvPr id="70" name="Picture 243" descr="images_FVinCC524_019"/>
                    <p:cNvPicPr>
                      <a:picLocks noChangeAspect="1" noChangeArrowheads="1"/>
                    </p:cNvPicPr>
                    <p:nvPr/>
                  </p:nvPicPr>
                  <p:blipFill>
                    <a:blip r:embed="rId66" cstate="print"/>
                    <a:srcRect/>
                    <a:stretch>
                      <a:fillRect/>
                    </a:stretch>
                  </p:blipFill>
                  <p:spPr bwMode="auto">
                    <a:xfrm>
                      <a:off x="4150" y="848"/>
                      <a:ext cx="102" cy="102"/>
                    </a:xfrm>
                    <a:prstGeom prst="rect">
                      <a:avLst/>
                    </a:prstGeom>
                    <a:noFill/>
                    <a:ln w="9525">
                      <a:noFill/>
                      <a:miter lim="800000"/>
                      <a:headEnd/>
                      <a:tailEnd/>
                    </a:ln>
                  </p:spPr>
                </p:pic>
                <p:pic>
                  <p:nvPicPr>
                    <p:cNvPr id="71" name="Picture 244" descr="images_FVinCC524_020"/>
                    <p:cNvPicPr>
                      <a:picLocks noChangeAspect="1" noChangeArrowheads="1"/>
                    </p:cNvPicPr>
                    <p:nvPr/>
                  </p:nvPicPr>
                  <p:blipFill>
                    <a:blip r:embed="rId67" cstate="print"/>
                    <a:srcRect/>
                    <a:stretch>
                      <a:fillRect/>
                    </a:stretch>
                  </p:blipFill>
                  <p:spPr bwMode="auto">
                    <a:xfrm>
                      <a:off x="4268" y="848"/>
                      <a:ext cx="102" cy="102"/>
                    </a:xfrm>
                    <a:prstGeom prst="rect">
                      <a:avLst/>
                    </a:prstGeom>
                    <a:noFill/>
                    <a:ln w="9525">
                      <a:noFill/>
                      <a:miter lim="800000"/>
                      <a:headEnd/>
                      <a:tailEnd/>
                    </a:ln>
                  </p:spPr>
                </p:pic>
                <p:pic>
                  <p:nvPicPr>
                    <p:cNvPr id="72" name="Picture 245" descr="images_FVinCC524_021"/>
                    <p:cNvPicPr>
                      <a:picLocks noChangeAspect="1" noChangeArrowheads="1"/>
                    </p:cNvPicPr>
                    <p:nvPr/>
                  </p:nvPicPr>
                  <p:blipFill>
                    <a:blip r:embed="rId68" cstate="print"/>
                    <a:srcRect/>
                    <a:stretch>
                      <a:fillRect/>
                    </a:stretch>
                  </p:blipFill>
                  <p:spPr bwMode="auto">
                    <a:xfrm>
                      <a:off x="4386" y="848"/>
                      <a:ext cx="102" cy="102"/>
                    </a:xfrm>
                    <a:prstGeom prst="rect">
                      <a:avLst/>
                    </a:prstGeom>
                    <a:noFill/>
                    <a:ln w="9525">
                      <a:noFill/>
                      <a:miter lim="800000"/>
                      <a:headEnd/>
                      <a:tailEnd/>
                    </a:ln>
                  </p:spPr>
                </p:pic>
                <p:pic>
                  <p:nvPicPr>
                    <p:cNvPr id="73" name="Picture 246" descr="images_FVinCC524_022"/>
                    <p:cNvPicPr>
                      <a:picLocks noChangeAspect="1" noChangeArrowheads="1"/>
                    </p:cNvPicPr>
                    <p:nvPr/>
                  </p:nvPicPr>
                  <p:blipFill>
                    <a:blip r:embed="rId69" cstate="print"/>
                    <a:srcRect/>
                    <a:stretch>
                      <a:fillRect/>
                    </a:stretch>
                  </p:blipFill>
                  <p:spPr bwMode="auto">
                    <a:xfrm>
                      <a:off x="4504" y="848"/>
                      <a:ext cx="102" cy="102"/>
                    </a:xfrm>
                    <a:prstGeom prst="rect">
                      <a:avLst/>
                    </a:prstGeom>
                    <a:noFill/>
                    <a:ln w="9525">
                      <a:noFill/>
                      <a:miter lim="800000"/>
                      <a:headEnd/>
                      <a:tailEnd/>
                    </a:ln>
                  </p:spPr>
                </p:pic>
                <p:pic>
                  <p:nvPicPr>
                    <p:cNvPr id="74" name="Picture 247" descr="images_FVinCC524_023"/>
                    <p:cNvPicPr>
                      <a:picLocks noChangeAspect="1" noChangeArrowheads="1"/>
                    </p:cNvPicPr>
                    <p:nvPr/>
                  </p:nvPicPr>
                  <p:blipFill>
                    <a:blip r:embed="rId70" cstate="print"/>
                    <a:srcRect/>
                    <a:stretch>
                      <a:fillRect/>
                    </a:stretch>
                  </p:blipFill>
                  <p:spPr bwMode="auto">
                    <a:xfrm>
                      <a:off x="4623" y="848"/>
                      <a:ext cx="102" cy="102"/>
                    </a:xfrm>
                    <a:prstGeom prst="rect">
                      <a:avLst/>
                    </a:prstGeom>
                    <a:noFill/>
                    <a:ln w="9525">
                      <a:noFill/>
                      <a:miter lim="800000"/>
                      <a:headEnd/>
                      <a:tailEnd/>
                    </a:ln>
                  </p:spPr>
                </p:pic>
                <p:pic>
                  <p:nvPicPr>
                    <p:cNvPr id="75" name="Picture 248" descr="images_FVinCC524_024"/>
                    <p:cNvPicPr>
                      <a:picLocks noChangeAspect="1" noChangeArrowheads="1"/>
                    </p:cNvPicPr>
                    <p:nvPr/>
                  </p:nvPicPr>
                  <p:blipFill>
                    <a:blip r:embed="rId71" cstate="print"/>
                    <a:srcRect/>
                    <a:stretch>
                      <a:fillRect/>
                    </a:stretch>
                  </p:blipFill>
                  <p:spPr bwMode="auto">
                    <a:xfrm>
                      <a:off x="4741" y="848"/>
                      <a:ext cx="102" cy="102"/>
                    </a:xfrm>
                    <a:prstGeom prst="rect">
                      <a:avLst/>
                    </a:prstGeom>
                    <a:noFill/>
                    <a:ln w="9525">
                      <a:noFill/>
                      <a:miter lim="800000"/>
                      <a:headEnd/>
                      <a:tailEnd/>
                    </a:ln>
                  </p:spPr>
                </p:pic>
                <p:pic>
                  <p:nvPicPr>
                    <p:cNvPr id="76" name="Picture 249" descr="images_FVinCC524_025"/>
                    <p:cNvPicPr>
                      <a:picLocks noChangeAspect="1" noChangeArrowheads="1"/>
                    </p:cNvPicPr>
                    <p:nvPr/>
                  </p:nvPicPr>
                  <p:blipFill>
                    <a:blip r:embed="rId72" cstate="print"/>
                    <a:srcRect/>
                    <a:stretch>
                      <a:fillRect/>
                    </a:stretch>
                  </p:blipFill>
                  <p:spPr bwMode="auto">
                    <a:xfrm>
                      <a:off x="4860" y="848"/>
                      <a:ext cx="102" cy="102"/>
                    </a:xfrm>
                    <a:prstGeom prst="rect">
                      <a:avLst/>
                    </a:prstGeom>
                    <a:noFill/>
                    <a:ln w="9525">
                      <a:noFill/>
                      <a:miter lim="800000"/>
                      <a:headEnd/>
                      <a:tailEnd/>
                    </a:ln>
                  </p:spPr>
                </p:pic>
                <p:pic>
                  <p:nvPicPr>
                    <p:cNvPr id="77" name="Picture 250" descr="images_FVinCC524_026"/>
                    <p:cNvPicPr>
                      <a:picLocks noChangeAspect="1" noChangeArrowheads="1"/>
                    </p:cNvPicPr>
                    <p:nvPr/>
                  </p:nvPicPr>
                  <p:blipFill>
                    <a:blip r:embed="rId73" cstate="print"/>
                    <a:srcRect/>
                    <a:stretch>
                      <a:fillRect/>
                    </a:stretch>
                  </p:blipFill>
                  <p:spPr bwMode="auto">
                    <a:xfrm>
                      <a:off x="4975" y="848"/>
                      <a:ext cx="102" cy="102"/>
                    </a:xfrm>
                    <a:prstGeom prst="rect">
                      <a:avLst/>
                    </a:prstGeom>
                    <a:noFill/>
                    <a:ln w="9525">
                      <a:noFill/>
                      <a:miter lim="800000"/>
                      <a:headEnd/>
                      <a:tailEnd/>
                    </a:ln>
                  </p:spPr>
                </p:pic>
                <p:pic>
                  <p:nvPicPr>
                    <p:cNvPr id="78" name="Picture 251" descr="images_FVinCC524_027"/>
                    <p:cNvPicPr>
                      <a:picLocks noChangeAspect="1" noChangeArrowheads="1"/>
                    </p:cNvPicPr>
                    <p:nvPr/>
                  </p:nvPicPr>
                  <p:blipFill>
                    <a:blip r:embed="rId74" cstate="print"/>
                    <a:srcRect/>
                    <a:stretch>
                      <a:fillRect/>
                    </a:stretch>
                  </p:blipFill>
                  <p:spPr bwMode="auto">
                    <a:xfrm>
                      <a:off x="5094" y="848"/>
                      <a:ext cx="102" cy="102"/>
                    </a:xfrm>
                    <a:prstGeom prst="rect">
                      <a:avLst/>
                    </a:prstGeom>
                    <a:noFill/>
                    <a:ln w="9525">
                      <a:noFill/>
                      <a:miter lim="800000"/>
                      <a:headEnd/>
                      <a:tailEnd/>
                    </a:ln>
                  </p:spPr>
                </p:pic>
                <p:pic>
                  <p:nvPicPr>
                    <p:cNvPr id="79" name="Picture 252" descr="images_FVinCC524_028"/>
                    <p:cNvPicPr>
                      <a:picLocks noChangeAspect="1" noChangeArrowheads="1"/>
                    </p:cNvPicPr>
                    <p:nvPr/>
                  </p:nvPicPr>
                  <p:blipFill>
                    <a:blip r:embed="rId75" cstate="print"/>
                    <a:srcRect/>
                    <a:stretch>
                      <a:fillRect/>
                    </a:stretch>
                  </p:blipFill>
                  <p:spPr bwMode="auto">
                    <a:xfrm>
                      <a:off x="5214" y="848"/>
                      <a:ext cx="102" cy="102"/>
                    </a:xfrm>
                    <a:prstGeom prst="rect">
                      <a:avLst/>
                    </a:prstGeom>
                    <a:noFill/>
                    <a:ln w="9525">
                      <a:noFill/>
                      <a:miter lim="800000"/>
                      <a:headEnd/>
                      <a:tailEnd/>
                    </a:ln>
                  </p:spPr>
                </p:pic>
              </p:grpSp>
            </p:grpSp>
            <p:grpSp>
              <p:nvGrpSpPr>
                <p:cNvPr id="21" name="Group 254"/>
                <p:cNvGrpSpPr>
                  <a:grpSpLocks/>
                </p:cNvGrpSpPr>
                <p:nvPr/>
              </p:nvGrpSpPr>
              <p:grpSpPr bwMode="auto">
                <a:xfrm>
                  <a:off x="3347" y="738"/>
                  <a:ext cx="1971" cy="102"/>
                  <a:chOff x="3347" y="738"/>
                  <a:chExt cx="1971" cy="102"/>
                </a:xfrm>
              </p:grpSpPr>
              <p:pic>
                <p:nvPicPr>
                  <p:cNvPr id="40" name="Picture 255" descr="images800"/>
                  <p:cNvPicPr>
                    <a:picLocks noChangeAspect="1" noChangeArrowheads="1"/>
                  </p:cNvPicPr>
                  <p:nvPr/>
                </p:nvPicPr>
                <p:blipFill>
                  <a:blip r:embed="rId76" cstate="print"/>
                  <a:srcRect/>
                  <a:stretch>
                    <a:fillRect/>
                  </a:stretch>
                </p:blipFill>
                <p:spPr bwMode="auto">
                  <a:xfrm>
                    <a:off x="3347" y="738"/>
                    <a:ext cx="102" cy="102"/>
                  </a:xfrm>
                  <a:prstGeom prst="rect">
                    <a:avLst/>
                  </a:prstGeom>
                  <a:noFill/>
                  <a:ln w="9525">
                    <a:noFill/>
                    <a:miter lim="800000"/>
                    <a:headEnd/>
                    <a:tailEnd/>
                  </a:ln>
                </p:spPr>
              </p:pic>
              <p:sp>
                <p:nvSpPr>
                  <p:cNvPr id="41" name="Line 256"/>
                  <p:cNvSpPr>
                    <a:spLocks noChangeShapeType="1"/>
                  </p:cNvSpPr>
                  <p:nvPr/>
                </p:nvSpPr>
                <p:spPr bwMode="auto">
                  <a:xfrm flipH="1">
                    <a:off x="3449" y="791"/>
                    <a:ext cx="93"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nvGrpSpPr>
                  <p:cNvPr id="43" name="Group 258"/>
                  <p:cNvGrpSpPr>
                    <a:grpSpLocks/>
                  </p:cNvGrpSpPr>
                  <p:nvPr/>
                </p:nvGrpSpPr>
                <p:grpSpPr bwMode="auto">
                  <a:xfrm>
                    <a:off x="3557" y="738"/>
                    <a:ext cx="1761" cy="102"/>
                    <a:chOff x="3557" y="738"/>
                    <a:chExt cx="1761" cy="102"/>
                  </a:xfrm>
                </p:grpSpPr>
                <p:pic>
                  <p:nvPicPr>
                    <p:cNvPr id="45" name="Picture 259" descr="images_FVinCC800_019"/>
                    <p:cNvPicPr>
                      <a:picLocks noChangeAspect="1" noChangeArrowheads="1"/>
                    </p:cNvPicPr>
                    <p:nvPr/>
                  </p:nvPicPr>
                  <p:blipFill>
                    <a:blip r:embed="rId77" cstate="print"/>
                    <a:srcRect/>
                    <a:stretch>
                      <a:fillRect/>
                    </a:stretch>
                  </p:blipFill>
                  <p:spPr bwMode="auto">
                    <a:xfrm>
                      <a:off x="3557" y="738"/>
                      <a:ext cx="102" cy="102"/>
                    </a:xfrm>
                    <a:prstGeom prst="rect">
                      <a:avLst/>
                    </a:prstGeom>
                    <a:noFill/>
                    <a:ln w="9525">
                      <a:noFill/>
                      <a:miter lim="800000"/>
                      <a:headEnd/>
                      <a:tailEnd/>
                    </a:ln>
                  </p:spPr>
                </p:pic>
                <p:pic>
                  <p:nvPicPr>
                    <p:cNvPr id="46" name="Picture 260" descr="images_FVinCC800_020"/>
                    <p:cNvPicPr>
                      <a:picLocks noChangeAspect="1" noChangeArrowheads="1"/>
                    </p:cNvPicPr>
                    <p:nvPr/>
                  </p:nvPicPr>
                  <p:blipFill>
                    <a:blip r:embed="rId78" cstate="print"/>
                    <a:srcRect/>
                    <a:stretch>
                      <a:fillRect/>
                    </a:stretch>
                  </p:blipFill>
                  <p:spPr bwMode="auto">
                    <a:xfrm>
                      <a:off x="3677" y="738"/>
                      <a:ext cx="102" cy="102"/>
                    </a:xfrm>
                    <a:prstGeom prst="rect">
                      <a:avLst/>
                    </a:prstGeom>
                    <a:noFill/>
                    <a:ln w="9525">
                      <a:noFill/>
                      <a:miter lim="800000"/>
                      <a:headEnd/>
                      <a:tailEnd/>
                    </a:ln>
                  </p:spPr>
                </p:pic>
                <p:pic>
                  <p:nvPicPr>
                    <p:cNvPr id="47" name="Picture 261" descr="images_FVinCC800_021"/>
                    <p:cNvPicPr>
                      <a:picLocks noChangeAspect="1" noChangeArrowheads="1"/>
                    </p:cNvPicPr>
                    <p:nvPr/>
                  </p:nvPicPr>
                  <p:blipFill>
                    <a:blip r:embed="rId79" cstate="print"/>
                    <a:srcRect/>
                    <a:stretch>
                      <a:fillRect/>
                    </a:stretch>
                  </p:blipFill>
                  <p:spPr bwMode="auto">
                    <a:xfrm>
                      <a:off x="3793" y="738"/>
                      <a:ext cx="102" cy="102"/>
                    </a:xfrm>
                    <a:prstGeom prst="rect">
                      <a:avLst/>
                    </a:prstGeom>
                    <a:noFill/>
                    <a:ln w="9525">
                      <a:noFill/>
                      <a:miter lim="800000"/>
                      <a:headEnd/>
                      <a:tailEnd/>
                    </a:ln>
                  </p:spPr>
                </p:pic>
                <p:pic>
                  <p:nvPicPr>
                    <p:cNvPr id="48" name="Picture 262" descr="images_FVinCC800_000"/>
                    <p:cNvPicPr>
                      <a:picLocks noChangeAspect="1" noChangeArrowheads="1"/>
                    </p:cNvPicPr>
                    <p:nvPr/>
                  </p:nvPicPr>
                  <p:blipFill>
                    <a:blip r:embed="rId80" cstate="print"/>
                    <a:srcRect/>
                    <a:stretch>
                      <a:fillRect/>
                    </a:stretch>
                  </p:blipFill>
                  <p:spPr bwMode="auto">
                    <a:xfrm>
                      <a:off x="3913" y="738"/>
                      <a:ext cx="102" cy="102"/>
                    </a:xfrm>
                    <a:prstGeom prst="rect">
                      <a:avLst/>
                    </a:prstGeom>
                    <a:noFill/>
                    <a:ln w="9525">
                      <a:noFill/>
                      <a:miter lim="800000"/>
                      <a:headEnd/>
                      <a:tailEnd/>
                    </a:ln>
                  </p:spPr>
                </p:pic>
                <p:pic>
                  <p:nvPicPr>
                    <p:cNvPr id="49" name="Picture 263" descr="images_FVinCC800_001"/>
                    <p:cNvPicPr>
                      <a:picLocks noChangeAspect="1" noChangeArrowheads="1"/>
                    </p:cNvPicPr>
                    <p:nvPr/>
                  </p:nvPicPr>
                  <p:blipFill>
                    <a:blip r:embed="rId81" cstate="print"/>
                    <a:srcRect/>
                    <a:stretch>
                      <a:fillRect/>
                    </a:stretch>
                  </p:blipFill>
                  <p:spPr bwMode="auto">
                    <a:xfrm>
                      <a:off x="4032" y="738"/>
                      <a:ext cx="102" cy="102"/>
                    </a:xfrm>
                    <a:prstGeom prst="rect">
                      <a:avLst/>
                    </a:prstGeom>
                    <a:noFill/>
                    <a:ln w="9525">
                      <a:noFill/>
                      <a:miter lim="800000"/>
                      <a:headEnd/>
                      <a:tailEnd/>
                    </a:ln>
                  </p:spPr>
                </p:pic>
                <p:pic>
                  <p:nvPicPr>
                    <p:cNvPr id="50" name="Picture 264" descr="images_FVinCC800_002"/>
                    <p:cNvPicPr>
                      <a:picLocks noChangeAspect="1" noChangeArrowheads="1"/>
                    </p:cNvPicPr>
                    <p:nvPr/>
                  </p:nvPicPr>
                  <p:blipFill>
                    <a:blip r:embed="rId82" cstate="print"/>
                    <a:srcRect/>
                    <a:stretch>
                      <a:fillRect/>
                    </a:stretch>
                  </p:blipFill>
                  <p:spPr bwMode="auto">
                    <a:xfrm>
                      <a:off x="4148" y="738"/>
                      <a:ext cx="102" cy="102"/>
                    </a:xfrm>
                    <a:prstGeom prst="rect">
                      <a:avLst/>
                    </a:prstGeom>
                    <a:noFill/>
                    <a:ln w="9525">
                      <a:noFill/>
                      <a:miter lim="800000"/>
                      <a:headEnd/>
                      <a:tailEnd/>
                    </a:ln>
                  </p:spPr>
                </p:pic>
                <p:pic>
                  <p:nvPicPr>
                    <p:cNvPr id="51" name="Picture 265" descr="images_FVinCC800_003"/>
                    <p:cNvPicPr>
                      <a:picLocks noChangeAspect="1" noChangeArrowheads="1"/>
                    </p:cNvPicPr>
                    <p:nvPr/>
                  </p:nvPicPr>
                  <p:blipFill>
                    <a:blip r:embed="rId83" cstate="print"/>
                    <a:srcRect/>
                    <a:stretch>
                      <a:fillRect/>
                    </a:stretch>
                  </p:blipFill>
                  <p:spPr bwMode="auto">
                    <a:xfrm>
                      <a:off x="4267" y="738"/>
                      <a:ext cx="102" cy="102"/>
                    </a:xfrm>
                    <a:prstGeom prst="rect">
                      <a:avLst/>
                    </a:prstGeom>
                    <a:noFill/>
                    <a:ln w="9525">
                      <a:noFill/>
                      <a:miter lim="800000"/>
                      <a:headEnd/>
                      <a:tailEnd/>
                    </a:ln>
                  </p:spPr>
                </p:pic>
                <p:pic>
                  <p:nvPicPr>
                    <p:cNvPr id="52" name="Picture 266" descr="images_FVinCC800_004"/>
                    <p:cNvPicPr>
                      <a:picLocks noChangeAspect="1" noChangeArrowheads="1"/>
                    </p:cNvPicPr>
                    <p:nvPr/>
                  </p:nvPicPr>
                  <p:blipFill>
                    <a:blip r:embed="rId84" cstate="print"/>
                    <a:srcRect/>
                    <a:stretch>
                      <a:fillRect/>
                    </a:stretch>
                  </p:blipFill>
                  <p:spPr bwMode="auto">
                    <a:xfrm>
                      <a:off x="4385" y="738"/>
                      <a:ext cx="102" cy="102"/>
                    </a:xfrm>
                    <a:prstGeom prst="rect">
                      <a:avLst/>
                    </a:prstGeom>
                    <a:noFill/>
                    <a:ln w="9525">
                      <a:noFill/>
                      <a:miter lim="800000"/>
                      <a:headEnd/>
                      <a:tailEnd/>
                    </a:ln>
                  </p:spPr>
                </p:pic>
                <p:pic>
                  <p:nvPicPr>
                    <p:cNvPr id="53" name="Picture 267" descr="images_FVinCC800_005"/>
                    <p:cNvPicPr>
                      <a:picLocks noChangeAspect="1" noChangeArrowheads="1"/>
                    </p:cNvPicPr>
                    <p:nvPr/>
                  </p:nvPicPr>
                  <p:blipFill>
                    <a:blip r:embed="rId85" cstate="print"/>
                    <a:srcRect/>
                    <a:stretch>
                      <a:fillRect/>
                    </a:stretch>
                  </p:blipFill>
                  <p:spPr bwMode="auto">
                    <a:xfrm>
                      <a:off x="4502" y="738"/>
                      <a:ext cx="102" cy="102"/>
                    </a:xfrm>
                    <a:prstGeom prst="rect">
                      <a:avLst/>
                    </a:prstGeom>
                    <a:noFill/>
                    <a:ln w="9525">
                      <a:noFill/>
                      <a:miter lim="800000"/>
                      <a:headEnd/>
                      <a:tailEnd/>
                    </a:ln>
                  </p:spPr>
                </p:pic>
                <p:pic>
                  <p:nvPicPr>
                    <p:cNvPr id="54" name="Picture 268" descr="images_FVinCC800_006"/>
                    <p:cNvPicPr>
                      <a:picLocks noChangeAspect="1" noChangeArrowheads="1"/>
                    </p:cNvPicPr>
                    <p:nvPr/>
                  </p:nvPicPr>
                  <p:blipFill>
                    <a:blip r:embed="rId86" cstate="print"/>
                    <a:srcRect/>
                    <a:stretch>
                      <a:fillRect/>
                    </a:stretch>
                  </p:blipFill>
                  <p:spPr bwMode="auto">
                    <a:xfrm>
                      <a:off x="4622" y="738"/>
                      <a:ext cx="102" cy="102"/>
                    </a:xfrm>
                    <a:prstGeom prst="rect">
                      <a:avLst/>
                    </a:prstGeom>
                    <a:noFill/>
                    <a:ln w="9525">
                      <a:noFill/>
                      <a:miter lim="800000"/>
                      <a:headEnd/>
                      <a:tailEnd/>
                    </a:ln>
                  </p:spPr>
                </p:pic>
                <p:pic>
                  <p:nvPicPr>
                    <p:cNvPr id="55" name="Picture 269" descr="images_FVinCC800_007"/>
                    <p:cNvPicPr>
                      <a:picLocks noChangeAspect="1" noChangeArrowheads="1"/>
                    </p:cNvPicPr>
                    <p:nvPr/>
                  </p:nvPicPr>
                  <p:blipFill>
                    <a:blip r:embed="rId87" cstate="print"/>
                    <a:srcRect/>
                    <a:stretch>
                      <a:fillRect/>
                    </a:stretch>
                  </p:blipFill>
                  <p:spPr bwMode="auto">
                    <a:xfrm>
                      <a:off x="4741" y="738"/>
                      <a:ext cx="102" cy="102"/>
                    </a:xfrm>
                    <a:prstGeom prst="rect">
                      <a:avLst/>
                    </a:prstGeom>
                    <a:noFill/>
                    <a:ln w="9525">
                      <a:noFill/>
                      <a:miter lim="800000"/>
                      <a:headEnd/>
                      <a:tailEnd/>
                    </a:ln>
                  </p:spPr>
                </p:pic>
                <p:pic>
                  <p:nvPicPr>
                    <p:cNvPr id="56" name="Picture 270" descr="images_FVinCC800_008"/>
                    <p:cNvPicPr>
                      <a:picLocks noChangeAspect="1" noChangeArrowheads="1"/>
                    </p:cNvPicPr>
                    <p:nvPr/>
                  </p:nvPicPr>
                  <p:blipFill>
                    <a:blip r:embed="rId88" cstate="print"/>
                    <a:srcRect/>
                    <a:stretch>
                      <a:fillRect/>
                    </a:stretch>
                  </p:blipFill>
                  <p:spPr bwMode="auto">
                    <a:xfrm>
                      <a:off x="4857" y="738"/>
                      <a:ext cx="102" cy="102"/>
                    </a:xfrm>
                    <a:prstGeom prst="rect">
                      <a:avLst/>
                    </a:prstGeom>
                    <a:noFill/>
                    <a:ln w="9525">
                      <a:noFill/>
                      <a:miter lim="800000"/>
                      <a:headEnd/>
                      <a:tailEnd/>
                    </a:ln>
                  </p:spPr>
                </p:pic>
                <p:pic>
                  <p:nvPicPr>
                    <p:cNvPr id="57" name="Picture 271" descr="images_FVinCC800_009"/>
                    <p:cNvPicPr>
                      <a:picLocks noChangeAspect="1" noChangeArrowheads="1"/>
                    </p:cNvPicPr>
                    <p:nvPr/>
                  </p:nvPicPr>
                  <p:blipFill>
                    <a:blip r:embed="rId89" cstate="print"/>
                    <a:srcRect/>
                    <a:stretch>
                      <a:fillRect/>
                    </a:stretch>
                  </p:blipFill>
                  <p:spPr bwMode="auto">
                    <a:xfrm>
                      <a:off x="4976" y="738"/>
                      <a:ext cx="102" cy="102"/>
                    </a:xfrm>
                    <a:prstGeom prst="rect">
                      <a:avLst/>
                    </a:prstGeom>
                    <a:noFill/>
                    <a:ln w="9525">
                      <a:noFill/>
                      <a:miter lim="800000"/>
                      <a:headEnd/>
                      <a:tailEnd/>
                    </a:ln>
                  </p:spPr>
                </p:pic>
                <p:pic>
                  <p:nvPicPr>
                    <p:cNvPr id="58" name="Picture 272" descr="images_FVinCC800_010"/>
                    <p:cNvPicPr>
                      <a:picLocks noChangeAspect="1" noChangeArrowheads="1"/>
                    </p:cNvPicPr>
                    <p:nvPr/>
                  </p:nvPicPr>
                  <p:blipFill>
                    <a:blip r:embed="rId90" cstate="print"/>
                    <a:srcRect/>
                    <a:stretch>
                      <a:fillRect/>
                    </a:stretch>
                  </p:blipFill>
                  <p:spPr bwMode="auto">
                    <a:xfrm>
                      <a:off x="5097" y="738"/>
                      <a:ext cx="102" cy="102"/>
                    </a:xfrm>
                    <a:prstGeom prst="rect">
                      <a:avLst/>
                    </a:prstGeom>
                    <a:noFill/>
                    <a:ln w="9525">
                      <a:noFill/>
                      <a:miter lim="800000"/>
                      <a:headEnd/>
                      <a:tailEnd/>
                    </a:ln>
                  </p:spPr>
                </p:pic>
                <p:pic>
                  <p:nvPicPr>
                    <p:cNvPr id="59" name="Picture 273" descr="images_FVinCC800_011"/>
                    <p:cNvPicPr>
                      <a:picLocks noChangeAspect="1" noChangeArrowheads="1"/>
                    </p:cNvPicPr>
                    <p:nvPr/>
                  </p:nvPicPr>
                  <p:blipFill>
                    <a:blip r:embed="rId91" cstate="print"/>
                    <a:srcRect/>
                    <a:stretch>
                      <a:fillRect/>
                    </a:stretch>
                  </p:blipFill>
                  <p:spPr bwMode="auto">
                    <a:xfrm>
                      <a:off x="5215" y="738"/>
                      <a:ext cx="103" cy="102"/>
                    </a:xfrm>
                    <a:prstGeom prst="rect">
                      <a:avLst/>
                    </a:prstGeom>
                    <a:noFill/>
                    <a:ln w="9525">
                      <a:noFill/>
                      <a:miter lim="800000"/>
                      <a:headEnd/>
                      <a:tailEnd/>
                    </a:ln>
                  </p:spPr>
                </p:pic>
              </p:grpSp>
            </p:grpSp>
            <p:grpSp>
              <p:nvGrpSpPr>
                <p:cNvPr id="23" name="Group 276"/>
                <p:cNvGrpSpPr>
                  <a:grpSpLocks/>
                </p:cNvGrpSpPr>
                <p:nvPr/>
              </p:nvGrpSpPr>
              <p:grpSpPr bwMode="auto">
                <a:xfrm>
                  <a:off x="3557" y="1088"/>
                  <a:ext cx="1762" cy="102"/>
                  <a:chOff x="3557" y="1088"/>
                  <a:chExt cx="1762" cy="102"/>
                </a:xfrm>
              </p:grpSpPr>
              <p:pic>
                <p:nvPicPr>
                  <p:cNvPr id="25" name="Picture 277" descr="images_FVinCC780_003"/>
                  <p:cNvPicPr>
                    <a:picLocks noChangeAspect="1" noChangeArrowheads="1"/>
                  </p:cNvPicPr>
                  <p:nvPr/>
                </p:nvPicPr>
                <p:blipFill>
                  <a:blip r:embed="rId92" cstate="print"/>
                  <a:srcRect/>
                  <a:stretch>
                    <a:fillRect/>
                  </a:stretch>
                </p:blipFill>
                <p:spPr bwMode="auto">
                  <a:xfrm>
                    <a:off x="3557" y="1088"/>
                    <a:ext cx="102" cy="102"/>
                  </a:xfrm>
                  <a:prstGeom prst="rect">
                    <a:avLst/>
                  </a:prstGeom>
                  <a:noFill/>
                  <a:ln w="9525">
                    <a:noFill/>
                    <a:miter lim="800000"/>
                    <a:headEnd/>
                    <a:tailEnd/>
                  </a:ln>
                </p:spPr>
              </p:pic>
              <p:pic>
                <p:nvPicPr>
                  <p:cNvPr id="26" name="Picture 278" descr="images_FVinCC780_004"/>
                  <p:cNvPicPr>
                    <a:picLocks noChangeAspect="1" noChangeArrowheads="1"/>
                  </p:cNvPicPr>
                  <p:nvPr/>
                </p:nvPicPr>
                <p:blipFill>
                  <a:blip r:embed="rId93" cstate="print"/>
                  <a:srcRect/>
                  <a:stretch>
                    <a:fillRect/>
                  </a:stretch>
                </p:blipFill>
                <p:spPr bwMode="auto">
                  <a:xfrm>
                    <a:off x="3677" y="1088"/>
                    <a:ext cx="102" cy="102"/>
                  </a:xfrm>
                  <a:prstGeom prst="rect">
                    <a:avLst/>
                  </a:prstGeom>
                  <a:noFill/>
                  <a:ln w="9525">
                    <a:noFill/>
                    <a:miter lim="800000"/>
                    <a:headEnd/>
                    <a:tailEnd/>
                  </a:ln>
                </p:spPr>
              </p:pic>
              <p:pic>
                <p:nvPicPr>
                  <p:cNvPr id="27" name="Picture 279" descr="images_FVinCC780_005"/>
                  <p:cNvPicPr>
                    <a:picLocks noChangeAspect="1" noChangeArrowheads="1"/>
                  </p:cNvPicPr>
                  <p:nvPr/>
                </p:nvPicPr>
                <p:blipFill>
                  <a:blip r:embed="rId94" cstate="print"/>
                  <a:srcRect/>
                  <a:stretch>
                    <a:fillRect/>
                  </a:stretch>
                </p:blipFill>
                <p:spPr bwMode="auto">
                  <a:xfrm>
                    <a:off x="3792" y="1088"/>
                    <a:ext cx="102" cy="102"/>
                  </a:xfrm>
                  <a:prstGeom prst="rect">
                    <a:avLst/>
                  </a:prstGeom>
                  <a:noFill/>
                  <a:ln w="9525">
                    <a:noFill/>
                    <a:miter lim="800000"/>
                    <a:headEnd/>
                    <a:tailEnd/>
                  </a:ln>
                </p:spPr>
              </p:pic>
              <p:pic>
                <p:nvPicPr>
                  <p:cNvPr id="28" name="Picture 280" descr="images_FVinCC780_006"/>
                  <p:cNvPicPr>
                    <a:picLocks noChangeAspect="1" noChangeArrowheads="1"/>
                  </p:cNvPicPr>
                  <p:nvPr/>
                </p:nvPicPr>
                <p:blipFill>
                  <a:blip r:embed="rId95" cstate="print"/>
                  <a:srcRect/>
                  <a:stretch>
                    <a:fillRect/>
                  </a:stretch>
                </p:blipFill>
                <p:spPr bwMode="auto">
                  <a:xfrm>
                    <a:off x="3911" y="1088"/>
                    <a:ext cx="102" cy="102"/>
                  </a:xfrm>
                  <a:prstGeom prst="rect">
                    <a:avLst/>
                  </a:prstGeom>
                  <a:noFill/>
                  <a:ln w="9525">
                    <a:noFill/>
                    <a:miter lim="800000"/>
                    <a:headEnd/>
                    <a:tailEnd/>
                  </a:ln>
                </p:spPr>
              </p:pic>
              <p:pic>
                <p:nvPicPr>
                  <p:cNvPr id="29" name="Picture 281" descr="images_FVinCC780_007"/>
                  <p:cNvPicPr>
                    <a:picLocks noChangeAspect="1" noChangeArrowheads="1"/>
                  </p:cNvPicPr>
                  <p:nvPr/>
                </p:nvPicPr>
                <p:blipFill>
                  <a:blip r:embed="rId96" cstate="print"/>
                  <a:srcRect/>
                  <a:stretch>
                    <a:fillRect/>
                  </a:stretch>
                </p:blipFill>
                <p:spPr bwMode="auto">
                  <a:xfrm>
                    <a:off x="4027" y="1088"/>
                    <a:ext cx="102" cy="102"/>
                  </a:xfrm>
                  <a:prstGeom prst="rect">
                    <a:avLst/>
                  </a:prstGeom>
                  <a:noFill/>
                  <a:ln w="9525">
                    <a:noFill/>
                    <a:miter lim="800000"/>
                    <a:headEnd/>
                    <a:tailEnd/>
                  </a:ln>
                </p:spPr>
              </p:pic>
              <p:pic>
                <p:nvPicPr>
                  <p:cNvPr id="30" name="Picture 282" descr="images_FVinCC780_008"/>
                  <p:cNvPicPr>
                    <a:picLocks noChangeAspect="1" noChangeArrowheads="1"/>
                  </p:cNvPicPr>
                  <p:nvPr/>
                </p:nvPicPr>
                <p:blipFill>
                  <a:blip r:embed="rId97" cstate="print"/>
                  <a:srcRect/>
                  <a:stretch>
                    <a:fillRect/>
                  </a:stretch>
                </p:blipFill>
                <p:spPr bwMode="auto">
                  <a:xfrm>
                    <a:off x="4147" y="1088"/>
                    <a:ext cx="102" cy="102"/>
                  </a:xfrm>
                  <a:prstGeom prst="rect">
                    <a:avLst/>
                  </a:prstGeom>
                  <a:noFill/>
                  <a:ln w="9525">
                    <a:noFill/>
                    <a:miter lim="800000"/>
                    <a:headEnd/>
                    <a:tailEnd/>
                  </a:ln>
                </p:spPr>
              </p:pic>
              <p:pic>
                <p:nvPicPr>
                  <p:cNvPr id="31" name="Picture 283" descr="images_FVinCC780_009"/>
                  <p:cNvPicPr>
                    <a:picLocks noChangeAspect="1" noChangeArrowheads="1"/>
                  </p:cNvPicPr>
                  <p:nvPr/>
                </p:nvPicPr>
                <p:blipFill>
                  <a:blip r:embed="rId98" cstate="print"/>
                  <a:srcRect/>
                  <a:stretch>
                    <a:fillRect/>
                  </a:stretch>
                </p:blipFill>
                <p:spPr bwMode="auto">
                  <a:xfrm>
                    <a:off x="4266" y="1088"/>
                    <a:ext cx="102" cy="102"/>
                  </a:xfrm>
                  <a:prstGeom prst="rect">
                    <a:avLst/>
                  </a:prstGeom>
                  <a:noFill/>
                  <a:ln w="9525">
                    <a:noFill/>
                    <a:miter lim="800000"/>
                    <a:headEnd/>
                    <a:tailEnd/>
                  </a:ln>
                </p:spPr>
              </p:pic>
              <p:pic>
                <p:nvPicPr>
                  <p:cNvPr id="32" name="Picture 284" descr="images_FVinCC780_010"/>
                  <p:cNvPicPr>
                    <a:picLocks noChangeAspect="1" noChangeArrowheads="1"/>
                  </p:cNvPicPr>
                  <p:nvPr/>
                </p:nvPicPr>
                <p:blipFill>
                  <a:blip r:embed="rId99" cstate="print"/>
                  <a:srcRect/>
                  <a:stretch>
                    <a:fillRect/>
                  </a:stretch>
                </p:blipFill>
                <p:spPr bwMode="auto">
                  <a:xfrm>
                    <a:off x="4385" y="1088"/>
                    <a:ext cx="102" cy="102"/>
                  </a:xfrm>
                  <a:prstGeom prst="rect">
                    <a:avLst/>
                  </a:prstGeom>
                  <a:noFill/>
                  <a:ln w="9525">
                    <a:noFill/>
                    <a:miter lim="800000"/>
                    <a:headEnd/>
                    <a:tailEnd/>
                  </a:ln>
                </p:spPr>
              </p:pic>
              <p:pic>
                <p:nvPicPr>
                  <p:cNvPr id="33" name="Picture 285" descr="images_FVinCC780_011"/>
                  <p:cNvPicPr>
                    <a:picLocks noChangeAspect="1" noChangeArrowheads="1"/>
                  </p:cNvPicPr>
                  <p:nvPr/>
                </p:nvPicPr>
                <p:blipFill>
                  <a:blip r:embed="rId100" cstate="print"/>
                  <a:srcRect/>
                  <a:stretch>
                    <a:fillRect/>
                  </a:stretch>
                </p:blipFill>
                <p:spPr bwMode="auto">
                  <a:xfrm>
                    <a:off x="4502" y="1088"/>
                    <a:ext cx="102" cy="102"/>
                  </a:xfrm>
                  <a:prstGeom prst="rect">
                    <a:avLst/>
                  </a:prstGeom>
                  <a:noFill/>
                  <a:ln w="9525">
                    <a:noFill/>
                    <a:miter lim="800000"/>
                    <a:headEnd/>
                    <a:tailEnd/>
                  </a:ln>
                </p:spPr>
              </p:pic>
              <p:pic>
                <p:nvPicPr>
                  <p:cNvPr id="34" name="Picture 286" descr="images_FVinCC780_012"/>
                  <p:cNvPicPr>
                    <a:picLocks noChangeAspect="1" noChangeArrowheads="1"/>
                  </p:cNvPicPr>
                  <p:nvPr/>
                </p:nvPicPr>
                <p:blipFill>
                  <a:blip r:embed="rId101" cstate="print"/>
                  <a:srcRect/>
                  <a:stretch>
                    <a:fillRect/>
                  </a:stretch>
                </p:blipFill>
                <p:spPr bwMode="auto">
                  <a:xfrm>
                    <a:off x="4621" y="1088"/>
                    <a:ext cx="102" cy="102"/>
                  </a:xfrm>
                  <a:prstGeom prst="rect">
                    <a:avLst/>
                  </a:prstGeom>
                  <a:noFill/>
                  <a:ln w="9525">
                    <a:noFill/>
                    <a:miter lim="800000"/>
                    <a:headEnd/>
                    <a:tailEnd/>
                  </a:ln>
                </p:spPr>
              </p:pic>
              <p:pic>
                <p:nvPicPr>
                  <p:cNvPr id="35" name="Picture 287" descr="images_FVinCC780_013"/>
                  <p:cNvPicPr>
                    <a:picLocks noChangeAspect="1" noChangeArrowheads="1"/>
                  </p:cNvPicPr>
                  <p:nvPr/>
                </p:nvPicPr>
                <p:blipFill>
                  <a:blip r:embed="rId102" cstate="print"/>
                  <a:srcRect/>
                  <a:stretch>
                    <a:fillRect/>
                  </a:stretch>
                </p:blipFill>
                <p:spPr bwMode="auto">
                  <a:xfrm>
                    <a:off x="4740" y="1088"/>
                    <a:ext cx="102" cy="102"/>
                  </a:xfrm>
                  <a:prstGeom prst="rect">
                    <a:avLst/>
                  </a:prstGeom>
                  <a:noFill/>
                  <a:ln w="9525">
                    <a:noFill/>
                    <a:miter lim="800000"/>
                    <a:headEnd/>
                    <a:tailEnd/>
                  </a:ln>
                </p:spPr>
              </p:pic>
              <p:pic>
                <p:nvPicPr>
                  <p:cNvPr id="36" name="Picture 288" descr="images_FVinCC780_014"/>
                  <p:cNvPicPr>
                    <a:picLocks noChangeAspect="1" noChangeArrowheads="1"/>
                  </p:cNvPicPr>
                  <p:nvPr/>
                </p:nvPicPr>
                <p:blipFill>
                  <a:blip r:embed="rId103" cstate="print"/>
                  <a:srcRect/>
                  <a:stretch>
                    <a:fillRect/>
                  </a:stretch>
                </p:blipFill>
                <p:spPr bwMode="auto">
                  <a:xfrm>
                    <a:off x="4857" y="1088"/>
                    <a:ext cx="102" cy="102"/>
                  </a:xfrm>
                  <a:prstGeom prst="rect">
                    <a:avLst/>
                  </a:prstGeom>
                  <a:noFill/>
                  <a:ln w="9525">
                    <a:noFill/>
                    <a:miter lim="800000"/>
                    <a:headEnd/>
                    <a:tailEnd/>
                  </a:ln>
                </p:spPr>
              </p:pic>
              <p:pic>
                <p:nvPicPr>
                  <p:cNvPr id="37" name="Picture 289" descr="images_FVinCC780_000"/>
                  <p:cNvPicPr>
                    <a:picLocks noChangeAspect="1" noChangeArrowheads="1"/>
                  </p:cNvPicPr>
                  <p:nvPr/>
                </p:nvPicPr>
                <p:blipFill>
                  <a:blip r:embed="rId104" cstate="print"/>
                  <a:srcRect/>
                  <a:stretch>
                    <a:fillRect/>
                  </a:stretch>
                </p:blipFill>
                <p:spPr bwMode="auto">
                  <a:xfrm>
                    <a:off x="4981" y="1088"/>
                    <a:ext cx="102" cy="102"/>
                  </a:xfrm>
                  <a:prstGeom prst="rect">
                    <a:avLst/>
                  </a:prstGeom>
                  <a:noFill/>
                  <a:ln w="9525">
                    <a:noFill/>
                    <a:miter lim="800000"/>
                    <a:headEnd/>
                    <a:tailEnd/>
                  </a:ln>
                </p:spPr>
              </p:pic>
              <p:pic>
                <p:nvPicPr>
                  <p:cNvPr id="38" name="Picture 290" descr="images_FVinCC780_001"/>
                  <p:cNvPicPr>
                    <a:picLocks noChangeAspect="1" noChangeArrowheads="1"/>
                  </p:cNvPicPr>
                  <p:nvPr/>
                </p:nvPicPr>
                <p:blipFill>
                  <a:blip r:embed="rId105" cstate="print"/>
                  <a:srcRect/>
                  <a:stretch>
                    <a:fillRect/>
                  </a:stretch>
                </p:blipFill>
                <p:spPr bwMode="auto">
                  <a:xfrm>
                    <a:off x="5100" y="1088"/>
                    <a:ext cx="102" cy="102"/>
                  </a:xfrm>
                  <a:prstGeom prst="rect">
                    <a:avLst/>
                  </a:prstGeom>
                  <a:noFill/>
                  <a:ln w="9525">
                    <a:noFill/>
                    <a:miter lim="800000"/>
                    <a:headEnd/>
                    <a:tailEnd/>
                  </a:ln>
                </p:spPr>
              </p:pic>
              <p:pic>
                <p:nvPicPr>
                  <p:cNvPr id="39" name="Picture 291" descr="images_FVinCC780_002"/>
                  <p:cNvPicPr>
                    <a:picLocks noChangeAspect="1" noChangeArrowheads="1"/>
                  </p:cNvPicPr>
                  <p:nvPr/>
                </p:nvPicPr>
                <p:blipFill>
                  <a:blip r:embed="rId106" cstate="print"/>
                  <a:srcRect/>
                  <a:stretch>
                    <a:fillRect/>
                  </a:stretch>
                </p:blipFill>
                <p:spPr bwMode="auto">
                  <a:xfrm>
                    <a:off x="5217" y="1088"/>
                    <a:ext cx="102" cy="102"/>
                  </a:xfrm>
                  <a:prstGeom prst="rect">
                    <a:avLst/>
                  </a:prstGeom>
                  <a:noFill/>
                  <a:ln w="9525">
                    <a:noFill/>
                    <a:miter lim="800000"/>
                    <a:headEnd/>
                    <a:tailEnd/>
                  </a:ln>
                </p:spPr>
              </p:pic>
            </p:grpSp>
          </p:grpSp>
        </p:grpSp>
      </p:grpSp>
      <p:grpSp>
        <p:nvGrpSpPr>
          <p:cNvPr id="154" name="Group 476"/>
          <p:cNvGrpSpPr>
            <a:grpSpLocks/>
          </p:cNvGrpSpPr>
          <p:nvPr/>
        </p:nvGrpSpPr>
        <p:grpSpPr bwMode="auto">
          <a:xfrm>
            <a:off x="303840" y="2287588"/>
            <a:ext cx="3506160" cy="2817812"/>
            <a:chOff x="1723" y="-176"/>
            <a:chExt cx="1034" cy="831"/>
          </a:xfrm>
        </p:grpSpPr>
        <p:pic>
          <p:nvPicPr>
            <p:cNvPr id="155" name="Picture 467" descr="IFWN-sequence-035"/>
            <p:cNvPicPr>
              <a:picLocks noChangeAspect="1" noChangeArrowheads="1"/>
            </p:cNvPicPr>
            <p:nvPr/>
          </p:nvPicPr>
          <p:blipFill>
            <a:blip r:embed="rId107" cstate="print"/>
            <a:srcRect/>
            <a:stretch>
              <a:fillRect/>
            </a:stretch>
          </p:blipFill>
          <p:spPr bwMode="auto">
            <a:xfrm>
              <a:off x="1723" y="-176"/>
              <a:ext cx="1034" cy="831"/>
            </a:xfrm>
            <a:prstGeom prst="rect">
              <a:avLst/>
            </a:prstGeom>
            <a:noFill/>
            <a:ln w="9525">
              <a:noFill/>
              <a:miter lim="800000"/>
              <a:headEnd/>
              <a:tailEnd/>
            </a:ln>
          </p:spPr>
        </p:pic>
        <p:sp>
          <p:nvSpPr>
            <p:cNvPr id="156" name="Oval 468"/>
            <p:cNvSpPr>
              <a:spLocks noChangeArrowheads="1"/>
            </p:cNvSpPr>
            <p:nvPr/>
          </p:nvSpPr>
          <p:spPr bwMode="auto">
            <a:xfrm>
              <a:off x="2321" y="333"/>
              <a:ext cx="159" cy="159"/>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57" name="Oval 469"/>
            <p:cNvSpPr>
              <a:spLocks noChangeArrowheads="1"/>
            </p:cNvSpPr>
            <p:nvPr/>
          </p:nvSpPr>
          <p:spPr bwMode="auto">
            <a:xfrm>
              <a:off x="2276" y="-30"/>
              <a:ext cx="113" cy="113"/>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58" name="Oval 470"/>
            <p:cNvSpPr>
              <a:spLocks noChangeArrowheads="1"/>
            </p:cNvSpPr>
            <p:nvPr/>
          </p:nvSpPr>
          <p:spPr bwMode="auto">
            <a:xfrm>
              <a:off x="2367" y="424"/>
              <a:ext cx="91" cy="91"/>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59" name="Oval 471"/>
            <p:cNvSpPr>
              <a:spLocks noChangeArrowheads="1"/>
            </p:cNvSpPr>
            <p:nvPr/>
          </p:nvSpPr>
          <p:spPr bwMode="auto">
            <a:xfrm>
              <a:off x="2208" y="197"/>
              <a:ext cx="204" cy="204"/>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60" name="Oval 472"/>
            <p:cNvSpPr>
              <a:spLocks noChangeArrowheads="1"/>
            </p:cNvSpPr>
            <p:nvPr/>
          </p:nvSpPr>
          <p:spPr bwMode="auto">
            <a:xfrm>
              <a:off x="2231" y="61"/>
              <a:ext cx="159" cy="159"/>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61" name="Oval 473"/>
            <p:cNvSpPr>
              <a:spLocks noChangeArrowheads="1"/>
            </p:cNvSpPr>
            <p:nvPr/>
          </p:nvSpPr>
          <p:spPr bwMode="auto">
            <a:xfrm>
              <a:off x="2114" y="383"/>
              <a:ext cx="136" cy="136"/>
            </a:xfrm>
            <a:prstGeom prst="ellipse">
              <a:avLst/>
            </a:prstGeom>
            <a:noFill/>
            <a:ln w="15875" cap="sq">
              <a:solidFill>
                <a:schemeClr val="tx2"/>
              </a:solidFill>
              <a:round/>
              <a:headEnd type="none" w="sm" len="sm"/>
              <a:tailEnd type="none" w="sm" len="sm"/>
            </a:ln>
          </p:spPr>
          <p:txBody>
            <a:bodyPr lIns="90000" tIns="46800" rIns="90000" bIns="46800" anchor="ctr">
              <a:spAutoFit/>
            </a:bodyPr>
            <a:lstStyle/>
            <a:p>
              <a:endParaRPr lang="de-CH"/>
            </a:p>
          </p:txBody>
        </p:sp>
        <p:sp>
          <p:nvSpPr>
            <p:cNvPr id="162" name="Oval 474"/>
            <p:cNvSpPr>
              <a:spLocks noChangeArrowheads="1"/>
            </p:cNvSpPr>
            <p:nvPr/>
          </p:nvSpPr>
          <p:spPr bwMode="auto">
            <a:xfrm>
              <a:off x="2344" y="197"/>
              <a:ext cx="91" cy="91"/>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grpSp>
    </p:spTree>
    <p:extLst>
      <p:ext uri="{BB962C8B-B14F-4D97-AF65-F5344CB8AC3E}">
        <p14:creationId xmlns:p14="http://schemas.microsoft.com/office/powerpoint/2010/main" val="2700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Limitări</a:t>
            </a:r>
            <a:r>
              <a:rPr lang="en-US" dirty="0"/>
              <a:t> ale </a:t>
            </a:r>
            <a:r>
              <a:rPr lang="en-US" dirty="0" err="1"/>
              <a:t>modelului</a:t>
            </a:r>
            <a:r>
              <a:rPr lang="en-US" dirty="0"/>
              <a:t> bag of visual words</a:t>
            </a:r>
          </a:p>
        </p:txBody>
      </p:sp>
      <p:pic>
        <p:nvPicPr>
          <p:cNvPr id="4" name="Picture 3" descr="Screen shot 2014-11-25 at 12.35.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9639" y="1528876"/>
            <a:ext cx="2258442" cy="2403835"/>
          </a:xfrm>
          <a:prstGeom prst="rect">
            <a:avLst/>
          </a:prstGeom>
        </p:spPr>
      </p:pic>
      <p:pic>
        <p:nvPicPr>
          <p:cNvPr id="5" name="Picture 4" descr="Screen shot 2014-11-25 at 12.35.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081" y="1528876"/>
            <a:ext cx="2171206" cy="2442607"/>
          </a:xfrm>
          <a:prstGeom prst="rect">
            <a:avLst/>
          </a:prstGeom>
        </p:spPr>
      </p:pic>
      <p:pic>
        <p:nvPicPr>
          <p:cNvPr id="6" name="Picture 5" descr="Screen shot 2014-11-25 at 12.36.0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7489" y="4249178"/>
            <a:ext cx="2190592" cy="2384450"/>
          </a:xfrm>
          <a:prstGeom prst="rect">
            <a:avLst/>
          </a:prstGeom>
        </p:spPr>
      </p:pic>
      <p:pic>
        <p:nvPicPr>
          <p:cNvPr id="7" name="Picture 6" descr="Screen shot 2014-11-25 at 12.36.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6852" y="4306987"/>
            <a:ext cx="2132435" cy="2394143"/>
          </a:xfrm>
          <a:prstGeom prst="rect">
            <a:avLst/>
          </a:prstGeom>
        </p:spPr>
      </p:pic>
      <p:sp>
        <p:nvSpPr>
          <p:cNvPr id="8" name="TextBox 7"/>
          <p:cNvSpPr txBox="1"/>
          <p:nvPr/>
        </p:nvSpPr>
        <p:spPr>
          <a:xfrm>
            <a:off x="241958" y="2076844"/>
            <a:ext cx="4305531" cy="3293209"/>
          </a:xfrm>
          <a:prstGeom prst="rect">
            <a:avLst/>
          </a:prstGeom>
          <a:noFill/>
        </p:spPr>
        <p:txBody>
          <a:bodyPr wrap="square" rtlCol="0">
            <a:spAutoFit/>
          </a:bodyPr>
          <a:lstStyle/>
          <a:p>
            <a:pPr marL="457200" indent="-457200">
              <a:buFont typeface="Arial"/>
              <a:buChar char="•"/>
            </a:pPr>
            <a:r>
              <a:rPr lang="en-US" sz="2600" dirty="0" err="1"/>
              <a:t>Reprezentare</a:t>
            </a:r>
            <a:r>
              <a:rPr lang="en-US" sz="2600" dirty="0"/>
              <a:t> care nu </a:t>
            </a:r>
            <a:r>
              <a:rPr lang="en-US" sz="2600" dirty="0" err="1"/>
              <a:t>ține</a:t>
            </a:r>
            <a:r>
              <a:rPr lang="en-US" sz="2600" dirty="0"/>
              <a:t> </a:t>
            </a:r>
            <a:r>
              <a:rPr lang="en-US" sz="2600" dirty="0" err="1"/>
              <a:t>cont</a:t>
            </a:r>
            <a:r>
              <a:rPr lang="en-US" sz="2600" dirty="0"/>
              <a:t> de </a:t>
            </a:r>
            <a:r>
              <a:rPr lang="en-US" sz="2600" dirty="0" err="1"/>
              <a:t>poziția</a:t>
            </a:r>
            <a:r>
              <a:rPr lang="en-US" sz="2600" dirty="0"/>
              <a:t> </a:t>
            </a:r>
            <a:r>
              <a:rPr lang="en-US" sz="2600" dirty="0" err="1"/>
              <a:t>în</a:t>
            </a:r>
            <a:r>
              <a:rPr lang="en-US" sz="2600" dirty="0"/>
              <a:t> imagine a </a:t>
            </a:r>
            <a:r>
              <a:rPr lang="en-US" sz="2600" dirty="0" err="1"/>
              <a:t>cuvintelor</a:t>
            </a:r>
            <a:r>
              <a:rPr lang="en-US" sz="2600" dirty="0"/>
              <a:t> </a:t>
            </a:r>
            <a:r>
              <a:rPr lang="en-US" sz="2600" dirty="0" err="1"/>
              <a:t>vizuale</a:t>
            </a:r>
            <a:endParaRPr lang="en-US" sz="2600" dirty="0"/>
          </a:p>
          <a:p>
            <a:pPr marL="457200" indent="-457200">
              <a:buFont typeface="Arial"/>
              <a:buChar char="•"/>
            </a:pPr>
            <a:endParaRPr lang="en-US" sz="2600" dirty="0"/>
          </a:p>
          <a:p>
            <a:pPr marL="457200" indent="-457200">
              <a:buFont typeface="Arial"/>
              <a:buChar char="•"/>
            </a:pPr>
            <a:r>
              <a:rPr lang="en-US" sz="2600" dirty="0" err="1"/>
              <a:t>Avantaje</a:t>
            </a:r>
            <a:r>
              <a:rPr lang="en-US" sz="2600" dirty="0"/>
              <a:t>?</a:t>
            </a:r>
          </a:p>
          <a:p>
            <a:pPr marL="457200" indent="-457200">
              <a:buFont typeface="Arial"/>
              <a:buChar char="•"/>
            </a:pPr>
            <a:endParaRPr lang="en-US" sz="2600" dirty="0"/>
          </a:p>
          <a:p>
            <a:pPr marL="457200" indent="-457200">
              <a:buFont typeface="Arial"/>
              <a:buChar char="•"/>
            </a:pPr>
            <a:r>
              <a:rPr lang="en-US" sz="2600" dirty="0" err="1"/>
              <a:t>Dezavantaje</a:t>
            </a:r>
            <a:r>
              <a:rPr lang="en-US" sz="2600" dirty="0"/>
              <a:t>?</a:t>
            </a:r>
          </a:p>
          <a:p>
            <a:endParaRPr lang="en-US" sz="2600" dirty="0"/>
          </a:p>
        </p:txBody>
      </p:sp>
      <p:sp>
        <p:nvSpPr>
          <p:cNvPr id="9" name="TextBox 8"/>
          <p:cNvSpPr txBox="1"/>
          <p:nvPr/>
        </p:nvSpPr>
        <p:spPr>
          <a:xfrm>
            <a:off x="7201948" y="6573131"/>
            <a:ext cx="2141343"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V. Ferrari</a:t>
            </a:r>
          </a:p>
        </p:txBody>
      </p:sp>
    </p:spTree>
    <p:extLst>
      <p:ext uri="{BB962C8B-B14F-4D97-AF65-F5344CB8AC3E}">
        <p14:creationId xmlns:p14="http://schemas.microsoft.com/office/powerpoint/2010/main" val="86062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3" descr="C:\Documents and Settings\Derek Hoiem\My Documents\Classes\Spring10 - Computer Vision\figs\child_in_field_shuffled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 y="3352800"/>
            <a:ext cx="3051175" cy="2011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0" name="Title 1"/>
          <p:cNvSpPr>
            <a:spLocks noGrp="1"/>
          </p:cNvSpPr>
          <p:nvPr>
            <p:ph type="title"/>
          </p:nvPr>
        </p:nvSpPr>
        <p:spPr>
          <a:xfrm>
            <a:off x="457200" y="98228"/>
            <a:ext cx="8229600" cy="1143000"/>
          </a:xfrm>
        </p:spPr>
        <p:txBody>
          <a:bodyPr>
            <a:normAutofit/>
          </a:bodyPr>
          <a:lstStyle/>
          <a:p>
            <a:r>
              <a:rPr lang="en-US" dirty="0" err="1">
                <a:latin typeface="Calibri" charset="0"/>
              </a:rPr>
              <a:t>Poziția</a:t>
            </a:r>
            <a:r>
              <a:rPr lang="en-US" dirty="0">
                <a:latin typeface="Calibri" charset="0"/>
              </a:rPr>
              <a:t> </a:t>
            </a:r>
            <a:r>
              <a:rPr lang="en-US" dirty="0" err="1">
                <a:latin typeface="Calibri" charset="0"/>
              </a:rPr>
              <a:t>în</a:t>
            </a:r>
            <a:r>
              <a:rPr lang="en-US" dirty="0">
                <a:latin typeface="Calibri" charset="0"/>
              </a:rPr>
              <a:t> imagine a </a:t>
            </a:r>
            <a:r>
              <a:rPr lang="en-US" dirty="0" err="1">
                <a:latin typeface="Calibri" charset="0"/>
              </a:rPr>
              <a:t>caracteristicilor</a:t>
            </a:r>
            <a:endParaRPr lang="en-US" dirty="0">
              <a:latin typeface="Calibri" charset="0"/>
            </a:endParaRPr>
          </a:p>
        </p:txBody>
      </p:sp>
      <p:pic>
        <p:nvPicPr>
          <p:cNvPr id="83971" name="Picture 2" descr="C:\Documents and Settings\Derek Hoiem\My Documents\Classes\Spring10 - Computer Vision\figs\child_in_fiel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6413" y="1219200"/>
            <a:ext cx="3049587" cy="2011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3972" name="Picture 4" descr="C:\Documents and Settings\Derek Hoiem\My Documents\Classes\Spring10 - Computer Vision\figs\child_in_field_shuffled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3322638"/>
            <a:ext cx="3051175" cy="2011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39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3352800"/>
            <a:ext cx="2590800" cy="2089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4" name="TextBox 8"/>
          <p:cNvSpPr txBox="1">
            <a:spLocks noChangeArrowheads="1"/>
          </p:cNvSpPr>
          <p:nvPr/>
        </p:nvSpPr>
        <p:spPr bwMode="auto">
          <a:xfrm>
            <a:off x="1073158" y="6088159"/>
            <a:ext cx="690781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err="1"/>
              <a:t>Cele</a:t>
            </a:r>
            <a:r>
              <a:rPr lang="en-US" dirty="0"/>
              <a:t> </a:t>
            </a:r>
            <a:r>
              <a:rPr lang="en-US" dirty="0" err="1"/>
              <a:t>trei</a:t>
            </a:r>
            <a:r>
              <a:rPr lang="en-US" dirty="0"/>
              <a:t> </a:t>
            </a:r>
            <a:r>
              <a:rPr lang="en-US" dirty="0" err="1"/>
              <a:t>imagini</a:t>
            </a:r>
            <a:r>
              <a:rPr lang="en-US" dirty="0"/>
              <a:t> au </a:t>
            </a:r>
            <a:r>
              <a:rPr lang="en-US" dirty="0" err="1"/>
              <a:t>aceeaşi</a:t>
            </a:r>
            <a:r>
              <a:rPr lang="en-US" dirty="0"/>
              <a:t> </a:t>
            </a:r>
            <a:r>
              <a:rPr lang="en-US" dirty="0" err="1"/>
              <a:t>histogramă</a:t>
            </a:r>
            <a:r>
              <a:rPr lang="en-US" dirty="0"/>
              <a:t> de </a:t>
            </a:r>
            <a:r>
              <a:rPr lang="en-US" dirty="0" err="1"/>
              <a:t>culori</a:t>
            </a:r>
            <a:r>
              <a:rPr lang="en-US" dirty="0"/>
              <a:t>.</a:t>
            </a:r>
          </a:p>
        </p:txBody>
      </p:sp>
    </p:spTree>
    <p:extLst>
      <p:ext uri="{BB962C8B-B14F-4D97-AF65-F5344CB8AC3E}">
        <p14:creationId xmlns:p14="http://schemas.microsoft.com/office/powerpoint/2010/main" val="257558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4"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457200" y="98228"/>
            <a:ext cx="8229600" cy="1143000"/>
          </a:xfrm>
        </p:spPr>
        <p:txBody>
          <a:bodyPr/>
          <a:lstStyle/>
          <a:p>
            <a:r>
              <a:rPr lang="en-US" dirty="0" err="1">
                <a:latin typeface="Calibri" charset="0"/>
              </a:rPr>
              <a:t>Piramidă</a:t>
            </a:r>
            <a:r>
              <a:rPr lang="en-US" dirty="0">
                <a:latin typeface="Calibri" charset="0"/>
              </a:rPr>
              <a:t> </a:t>
            </a:r>
            <a:r>
              <a:rPr lang="en-US" dirty="0" err="1">
                <a:latin typeface="Calibri" charset="0"/>
              </a:rPr>
              <a:t>spațială</a:t>
            </a:r>
            <a:endParaRPr lang="en-US" dirty="0">
              <a:latin typeface="Calibri" charset="0"/>
            </a:endParaRPr>
          </a:p>
        </p:txBody>
      </p:sp>
      <p:pic>
        <p:nvPicPr>
          <p:cNvPr id="860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447800"/>
            <a:ext cx="6477000" cy="4262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Straight Connector 6"/>
          <p:cNvCxnSpPr/>
          <p:nvPr/>
        </p:nvCxnSpPr>
        <p:spPr bwMode="auto">
          <a:xfrm rot="16200000" flipH="1">
            <a:off x="2327276" y="3578225"/>
            <a:ext cx="4260850" cy="31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10800000" flipH="1">
            <a:off x="1219200" y="3578225"/>
            <a:ext cx="6477000" cy="158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auto">
          <a:xfrm rot="16200000" flipH="1">
            <a:off x="612775" y="3578225"/>
            <a:ext cx="4262438" cy="1588"/>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auto">
          <a:xfrm rot="10800000" flipH="1">
            <a:off x="1219200" y="4648200"/>
            <a:ext cx="6477000" cy="1588"/>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auto">
          <a:xfrm rot="10800000" flipH="1">
            <a:off x="1219200" y="2590800"/>
            <a:ext cx="6477000" cy="1588"/>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auto">
          <a:xfrm rot="16200000" flipH="1">
            <a:off x="3889375" y="3578225"/>
            <a:ext cx="4262438" cy="1588"/>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6019" name="TextBox 45"/>
          <p:cNvSpPr txBox="1">
            <a:spLocks noChangeArrowheads="1"/>
          </p:cNvSpPr>
          <p:nvPr/>
        </p:nvSpPr>
        <p:spPr bwMode="auto">
          <a:xfrm>
            <a:off x="954600" y="5943600"/>
            <a:ext cx="818823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err="1"/>
              <a:t>Calculează</a:t>
            </a:r>
            <a:r>
              <a:rPr lang="en-US" sz="2800" dirty="0"/>
              <a:t> </a:t>
            </a:r>
            <a:r>
              <a:rPr lang="en-US" sz="2800" dirty="0" err="1"/>
              <a:t>histograma</a:t>
            </a:r>
            <a:r>
              <a:rPr lang="en-US" sz="2800" dirty="0"/>
              <a:t> </a:t>
            </a:r>
            <a:r>
              <a:rPr lang="en-US" sz="2800" dirty="0" err="1"/>
              <a:t>pentru</a:t>
            </a:r>
            <a:r>
              <a:rPr lang="en-US" sz="2800" dirty="0"/>
              <a:t> </a:t>
            </a:r>
            <a:r>
              <a:rPr lang="en-US" sz="2800" dirty="0" err="1"/>
              <a:t>fiecare</a:t>
            </a:r>
            <a:r>
              <a:rPr lang="en-US" sz="2800" dirty="0"/>
              <a:t> sub-imagine</a:t>
            </a:r>
          </a:p>
        </p:txBody>
      </p:sp>
      <p:sp>
        <p:nvSpPr>
          <p:cNvPr id="86020" name="TextBox 9"/>
          <p:cNvSpPr txBox="1">
            <a:spLocks noChangeArrowheads="1"/>
          </p:cNvSpPr>
          <p:nvPr/>
        </p:nvSpPr>
        <p:spPr bwMode="auto">
          <a:xfrm>
            <a:off x="8164513" y="5881688"/>
            <a:ext cx="18573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Tree>
    <p:extLst>
      <p:ext uri="{BB962C8B-B14F-4D97-AF65-F5344CB8AC3E}">
        <p14:creationId xmlns:p14="http://schemas.microsoft.com/office/powerpoint/2010/main" val="360813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60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5"/>
          <p:cNvPicPr>
            <a:picLocks noChangeAspect="1"/>
          </p:cNvPicPr>
          <p:nvPr/>
        </p:nvPicPr>
        <p:blipFill>
          <a:blip r:embed="rId3">
            <a:extLst>
              <a:ext uri="{28A0092B-C50C-407E-A947-70E740481C1C}">
                <a14:useLocalDpi xmlns:a14="http://schemas.microsoft.com/office/drawing/2010/main" val="0"/>
              </a:ext>
            </a:extLst>
          </a:blip>
          <a:srcRect b="7423"/>
          <a:stretch>
            <a:fillRect/>
          </a:stretch>
        </p:blipFill>
        <p:spPr bwMode="auto">
          <a:xfrm>
            <a:off x="76200" y="990600"/>
            <a:ext cx="8991600" cy="459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1"/>
          <p:cNvSpPr>
            <a:spLocks noGrp="1"/>
          </p:cNvSpPr>
          <p:nvPr>
            <p:ph type="title"/>
          </p:nvPr>
        </p:nvSpPr>
        <p:spPr>
          <a:xfrm>
            <a:off x="457200" y="98228"/>
            <a:ext cx="8229600" cy="1143000"/>
          </a:xfrm>
        </p:spPr>
        <p:txBody>
          <a:bodyPr/>
          <a:lstStyle/>
          <a:p>
            <a:r>
              <a:rPr lang="en-US" dirty="0" err="1">
                <a:latin typeface="Calibri" charset="0"/>
              </a:rPr>
              <a:t>Piramidă</a:t>
            </a:r>
            <a:r>
              <a:rPr lang="en-US" dirty="0">
                <a:latin typeface="Calibri" charset="0"/>
              </a:rPr>
              <a:t> </a:t>
            </a:r>
            <a:r>
              <a:rPr lang="en-US" dirty="0" err="1">
                <a:latin typeface="Calibri" charset="0"/>
              </a:rPr>
              <a:t>spațială</a:t>
            </a:r>
            <a:endParaRPr lang="en-US" dirty="0">
              <a:latin typeface="Calibri" charset="0"/>
            </a:endParaRPr>
          </a:p>
        </p:txBody>
      </p:sp>
      <p:sp>
        <p:nvSpPr>
          <p:cNvPr id="3" name="TextBox 2"/>
          <p:cNvSpPr txBox="1"/>
          <p:nvPr/>
        </p:nvSpPr>
        <p:spPr>
          <a:xfrm>
            <a:off x="1146588" y="1008241"/>
            <a:ext cx="1181863" cy="369332"/>
          </a:xfrm>
          <a:prstGeom prst="rect">
            <a:avLst/>
          </a:prstGeom>
          <a:solidFill>
            <a:schemeClr val="bg1"/>
          </a:solidFill>
        </p:spPr>
        <p:txBody>
          <a:bodyPr wrap="square" rtlCol="0">
            <a:spAutoFit/>
          </a:bodyPr>
          <a:lstStyle/>
          <a:p>
            <a:r>
              <a:rPr lang="en-US" b="1" dirty="0" err="1"/>
              <a:t>nivelul</a:t>
            </a:r>
            <a:r>
              <a:rPr lang="en-US" b="1" dirty="0"/>
              <a:t> 0</a:t>
            </a:r>
          </a:p>
        </p:txBody>
      </p:sp>
      <p:sp>
        <p:nvSpPr>
          <p:cNvPr id="8" name="TextBox 7"/>
          <p:cNvSpPr txBox="1"/>
          <p:nvPr/>
        </p:nvSpPr>
        <p:spPr>
          <a:xfrm>
            <a:off x="4068428" y="1038921"/>
            <a:ext cx="1181863" cy="369332"/>
          </a:xfrm>
          <a:prstGeom prst="rect">
            <a:avLst/>
          </a:prstGeom>
          <a:solidFill>
            <a:schemeClr val="bg1"/>
          </a:solidFill>
        </p:spPr>
        <p:txBody>
          <a:bodyPr wrap="square" rtlCol="0">
            <a:spAutoFit/>
          </a:bodyPr>
          <a:lstStyle/>
          <a:p>
            <a:r>
              <a:rPr lang="en-US" b="1" dirty="0" err="1"/>
              <a:t>nivelul</a:t>
            </a:r>
            <a:r>
              <a:rPr lang="en-US" b="1" dirty="0"/>
              <a:t> 1</a:t>
            </a:r>
          </a:p>
        </p:txBody>
      </p:sp>
      <p:sp>
        <p:nvSpPr>
          <p:cNvPr id="9" name="TextBox 8"/>
          <p:cNvSpPr txBox="1"/>
          <p:nvPr/>
        </p:nvSpPr>
        <p:spPr>
          <a:xfrm>
            <a:off x="6937349" y="1040483"/>
            <a:ext cx="1181863" cy="369332"/>
          </a:xfrm>
          <a:prstGeom prst="rect">
            <a:avLst/>
          </a:prstGeom>
          <a:solidFill>
            <a:schemeClr val="bg1"/>
          </a:solidFill>
        </p:spPr>
        <p:txBody>
          <a:bodyPr wrap="square" rtlCol="0">
            <a:spAutoFit/>
          </a:bodyPr>
          <a:lstStyle/>
          <a:p>
            <a:r>
              <a:rPr lang="en-US" b="1" dirty="0" err="1"/>
              <a:t>nivelul</a:t>
            </a:r>
            <a:r>
              <a:rPr lang="en-US" b="1" dirty="0"/>
              <a:t> 2</a:t>
            </a:r>
          </a:p>
        </p:txBody>
      </p:sp>
      <p:sp>
        <p:nvSpPr>
          <p:cNvPr id="4" name="TextBox 3"/>
          <p:cNvSpPr txBox="1"/>
          <p:nvPr/>
        </p:nvSpPr>
        <p:spPr>
          <a:xfrm>
            <a:off x="3139874" y="1111047"/>
            <a:ext cx="3016395" cy="4801315"/>
          </a:xfrm>
          <a:prstGeom prst="rect">
            <a:avLst/>
          </a:prstGeom>
          <a:solidFill>
            <a:srgbClr val="FFFFFF"/>
          </a:solid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TextBox 10"/>
          <p:cNvSpPr txBox="1"/>
          <p:nvPr/>
        </p:nvSpPr>
        <p:spPr>
          <a:xfrm>
            <a:off x="6252520" y="1040483"/>
            <a:ext cx="3016395" cy="4801315"/>
          </a:xfrm>
          <a:prstGeom prst="rect">
            <a:avLst/>
          </a:prstGeom>
          <a:solidFill>
            <a:srgbClr val="FFFFFF"/>
          </a:solid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8058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33400" y="4316551"/>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sp>
        <p:nvSpPr>
          <p:cNvPr id="12" name="Title 1"/>
          <p:cNvSpPr>
            <a:spLocks noGrp="1"/>
          </p:cNvSpPr>
          <p:nvPr>
            <p:ph type="title"/>
          </p:nvPr>
        </p:nvSpPr>
        <p:spPr>
          <a:xfrm>
            <a:off x="457200" y="98228"/>
            <a:ext cx="8229600" cy="1143000"/>
          </a:xfrm>
        </p:spPr>
        <p:txBody>
          <a:bodyPr/>
          <a:lstStyle/>
          <a:p>
            <a:r>
              <a:rPr lang="en-US" dirty="0" err="1">
                <a:latin typeface="Calibri" charset="0"/>
              </a:rPr>
              <a:t>Piramidă</a:t>
            </a:r>
            <a:r>
              <a:rPr lang="en-US" dirty="0">
                <a:latin typeface="Calibri" charset="0"/>
              </a:rPr>
              <a:t> </a:t>
            </a:r>
            <a:r>
              <a:rPr lang="en-US" dirty="0" err="1">
                <a:latin typeface="Calibri" charset="0"/>
              </a:rPr>
              <a:t>spațială</a:t>
            </a:r>
            <a:endParaRPr lang="en-US" dirty="0">
              <a:latin typeface="Calibri" charset="0"/>
            </a:endParaRPr>
          </a:p>
        </p:txBody>
      </p:sp>
      <p:sp>
        <p:nvSpPr>
          <p:cNvPr id="3" name="Content Placeholder 2"/>
          <p:cNvSpPr>
            <a:spLocks noGrp="1"/>
          </p:cNvSpPr>
          <p:nvPr>
            <p:ph idx="1"/>
          </p:nvPr>
        </p:nvSpPr>
        <p:spPr/>
        <p:txBody>
          <a:bodyPr/>
          <a:lstStyle/>
          <a:p>
            <a:endParaRPr lang="en-US"/>
          </a:p>
        </p:txBody>
      </p:sp>
      <p:pic>
        <p:nvPicPr>
          <p:cNvPr id="15364" name="Picture 4" descr="burma_bagan"/>
          <p:cNvPicPr>
            <a:picLocks noChangeArrowheads="1"/>
          </p:cNvPicPr>
          <p:nvPr/>
        </p:nvPicPr>
        <p:blipFill>
          <a:blip r:embed="rId3" cstate="print"/>
          <a:srcRect/>
          <a:stretch>
            <a:fillRect/>
          </a:stretch>
        </p:blipFill>
        <p:spPr bwMode="auto">
          <a:xfrm>
            <a:off x="3046413" y="1600200"/>
            <a:ext cx="3114675" cy="2274888"/>
          </a:xfrm>
          <a:prstGeom prst="rect">
            <a:avLst/>
          </a:prstGeom>
          <a:noFill/>
          <a:ln w="12700">
            <a:solidFill>
              <a:schemeClr val="bg1"/>
            </a:solidFill>
            <a:miter lim="800000"/>
            <a:headEnd/>
            <a:tailEnd/>
          </a:ln>
        </p:spPr>
      </p:pic>
      <p:grpSp>
        <p:nvGrpSpPr>
          <p:cNvPr id="2" name="Group 5"/>
          <p:cNvGrpSpPr>
            <a:grpSpLocks/>
          </p:cNvGrpSpPr>
          <p:nvPr/>
        </p:nvGrpSpPr>
        <p:grpSpPr bwMode="auto">
          <a:xfrm>
            <a:off x="685800" y="3932238"/>
            <a:ext cx="2316163" cy="2363787"/>
            <a:chOff x="240" y="2477"/>
            <a:chExt cx="1459" cy="1489"/>
          </a:xfrm>
        </p:grpSpPr>
        <p:pic>
          <p:nvPicPr>
            <p:cNvPr id="15367" name="Picture 6" descr="texton_ind_0"/>
            <p:cNvPicPr>
              <a:picLocks noChangeAspect="1" noChangeArrowheads="1"/>
            </p:cNvPicPr>
            <p:nvPr/>
          </p:nvPicPr>
          <p:blipFill>
            <a:blip r:embed="rId4" cstate="print"/>
            <a:srcRect/>
            <a:stretch>
              <a:fillRect/>
            </a:stretch>
          </p:blipFill>
          <p:spPr bwMode="auto">
            <a:xfrm>
              <a:off x="240" y="2748"/>
              <a:ext cx="1258" cy="1016"/>
            </a:xfrm>
            <a:prstGeom prst="rect">
              <a:avLst/>
            </a:prstGeom>
            <a:noFill/>
            <a:ln w="9525">
              <a:noFill/>
              <a:miter lim="800000"/>
              <a:headEnd/>
              <a:tailEnd/>
            </a:ln>
          </p:spPr>
        </p:pic>
        <p:sp>
          <p:nvSpPr>
            <p:cNvPr id="15368" name="AutoShape 7"/>
            <p:cNvSpPr>
              <a:spLocks noChangeArrowheads="1"/>
            </p:cNvSpPr>
            <p:nvPr/>
          </p:nvSpPr>
          <p:spPr bwMode="auto">
            <a:xfrm rot="2426846">
              <a:off x="1482" y="2477"/>
              <a:ext cx="217" cy="195"/>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5369" name="Text Box 8"/>
            <p:cNvSpPr txBox="1">
              <a:spLocks noChangeArrowheads="1"/>
            </p:cNvSpPr>
            <p:nvPr/>
          </p:nvSpPr>
          <p:spPr bwMode="auto">
            <a:xfrm>
              <a:off x="642" y="3772"/>
              <a:ext cx="418" cy="194"/>
            </a:xfrm>
            <a:prstGeom prst="rect">
              <a:avLst/>
            </a:prstGeom>
            <a:noFill/>
            <a:ln w="9525">
              <a:noFill/>
              <a:miter lim="800000"/>
              <a:headEnd/>
              <a:tailEnd/>
            </a:ln>
          </p:spPr>
          <p:txBody>
            <a:bodyPr wrap="none">
              <a:spAutoFit/>
            </a:bodyPr>
            <a:lstStyle/>
            <a:p>
              <a:pPr eaLnBrk="1" hangingPunct="1">
                <a:spcBef>
                  <a:spcPct val="50000"/>
                </a:spcBef>
              </a:pPr>
              <a:r>
                <a:rPr lang="en-US" sz="1400" dirty="0" err="1">
                  <a:solidFill>
                    <a:srgbClr val="FFFFFF"/>
                  </a:solidFill>
                </a:rPr>
                <a:t>nivel</a:t>
              </a:r>
              <a:r>
                <a:rPr lang="en-US" sz="1400" dirty="0">
                  <a:solidFill>
                    <a:srgbClr val="FFFFFF"/>
                  </a:solidFill>
                </a:rPr>
                <a:t> 0</a:t>
              </a:r>
            </a:p>
          </p:txBody>
        </p:sp>
      </p:grpSp>
      <p:sp>
        <p:nvSpPr>
          <p:cNvPr id="13" name="TextBox 12"/>
          <p:cNvSpPr txBox="1"/>
          <p:nvPr/>
        </p:nvSpPr>
        <p:spPr>
          <a:xfrm>
            <a:off x="7162872" y="6573131"/>
            <a:ext cx="2141343"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S. </a:t>
            </a:r>
            <a:r>
              <a:rPr lang="en-US" sz="1200" dirty="0" err="1"/>
              <a:t>Lazebnik</a:t>
            </a:r>
            <a:endParaRPr lang="en-US" sz="1200" dirty="0"/>
          </a:p>
        </p:txBody>
      </p:sp>
    </p:spTree>
    <p:extLst>
      <p:ext uri="{BB962C8B-B14F-4D97-AF65-F5344CB8AC3E}">
        <p14:creationId xmlns:p14="http://schemas.microsoft.com/office/powerpoint/2010/main" val="382660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33400" y="4316551"/>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sp>
        <p:nvSpPr>
          <p:cNvPr id="20" name="Title 1"/>
          <p:cNvSpPr>
            <a:spLocks noGrp="1"/>
          </p:cNvSpPr>
          <p:nvPr>
            <p:ph type="title"/>
          </p:nvPr>
        </p:nvSpPr>
        <p:spPr>
          <a:xfrm>
            <a:off x="457200" y="98228"/>
            <a:ext cx="8229600" cy="1143000"/>
          </a:xfrm>
        </p:spPr>
        <p:txBody>
          <a:bodyPr/>
          <a:lstStyle/>
          <a:p>
            <a:r>
              <a:rPr lang="en-US" dirty="0" err="1">
                <a:latin typeface="Calibri" charset="0"/>
              </a:rPr>
              <a:t>Piramidă</a:t>
            </a:r>
            <a:r>
              <a:rPr lang="en-US" dirty="0">
                <a:latin typeface="Calibri" charset="0"/>
              </a:rPr>
              <a:t> </a:t>
            </a:r>
            <a:r>
              <a:rPr lang="en-US" dirty="0" err="1">
                <a:latin typeface="Calibri" charset="0"/>
              </a:rPr>
              <a:t>spațială</a:t>
            </a:r>
            <a:endParaRPr lang="en-US" dirty="0">
              <a:latin typeface="Calibri" charset="0"/>
            </a:endParaRPr>
          </a:p>
        </p:txBody>
      </p:sp>
      <p:sp>
        <p:nvSpPr>
          <p:cNvPr id="4" name="Content Placeholder 3"/>
          <p:cNvSpPr>
            <a:spLocks noGrp="1"/>
          </p:cNvSpPr>
          <p:nvPr>
            <p:ph idx="1"/>
          </p:nvPr>
        </p:nvSpPr>
        <p:spPr/>
        <p:txBody>
          <a:bodyPr/>
          <a:lstStyle/>
          <a:p>
            <a:endParaRPr lang="en-US"/>
          </a:p>
        </p:txBody>
      </p:sp>
      <p:pic>
        <p:nvPicPr>
          <p:cNvPr id="16388" name="Picture 4" descr="texton_ind_0"/>
          <p:cNvPicPr>
            <a:picLocks noChangeAspect="1" noChangeArrowheads="1"/>
          </p:cNvPicPr>
          <p:nvPr/>
        </p:nvPicPr>
        <p:blipFill>
          <a:blip r:embed="rId3" cstate="print"/>
          <a:srcRect/>
          <a:stretch>
            <a:fillRect/>
          </a:stretch>
        </p:blipFill>
        <p:spPr bwMode="auto">
          <a:xfrm>
            <a:off x="685800" y="4362450"/>
            <a:ext cx="1997075" cy="1612900"/>
          </a:xfrm>
          <a:prstGeom prst="rect">
            <a:avLst/>
          </a:prstGeom>
          <a:noFill/>
          <a:ln w="9525">
            <a:noFill/>
            <a:miter lim="800000"/>
            <a:headEnd/>
            <a:tailEnd/>
          </a:ln>
        </p:spPr>
      </p:pic>
      <p:pic>
        <p:nvPicPr>
          <p:cNvPr id="16389" name="Picture 5" descr="burma_bagan"/>
          <p:cNvPicPr>
            <a:picLocks noChangeArrowheads="1"/>
          </p:cNvPicPr>
          <p:nvPr/>
        </p:nvPicPr>
        <p:blipFill>
          <a:blip r:embed="rId4" cstate="print"/>
          <a:srcRect/>
          <a:stretch>
            <a:fillRect/>
          </a:stretch>
        </p:blipFill>
        <p:spPr bwMode="auto">
          <a:xfrm>
            <a:off x="3046413" y="1600200"/>
            <a:ext cx="3114675" cy="2274888"/>
          </a:xfrm>
          <a:prstGeom prst="rect">
            <a:avLst/>
          </a:prstGeom>
          <a:noFill/>
          <a:ln w="12700">
            <a:solidFill>
              <a:schemeClr val="bg1"/>
            </a:solidFill>
            <a:miter lim="800000"/>
            <a:headEnd/>
            <a:tailEnd/>
          </a:ln>
        </p:spPr>
      </p:pic>
      <p:sp>
        <p:nvSpPr>
          <p:cNvPr id="16390" name="Line 6"/>
          <p:cNvSpPr>
            <a:spLocks noChangeShapeType="1"/>
          </p:cNvSpPr>
          <p:nvPr/>
        </p:nvSpPr>
        <p:spPr bwMode="auto">
          <a:xfrm>
            <a:off x="4603750" y="1600200"/>
            <a:ext cx="0" cy="2274888"/>
          </a:xfrm>
          <a:prstGeom prst="line">
            <a:avLst/>
          </a:prstGeom>
          <a:noFill/>
          <a:ln w="31750">
            <a:solidFill>
              <a:srgbClr val="FFFF00"/>
            </a:solidFill>
            <a:round/>
            <a:headEnd/>
            <a:tailEnd/>
          </a:ln>
        </p:spPr>
        <p:txBody>
          <a:bodyPr/>
          <a:lstStyle/>
          <a:p>
            <a:endParaRPr lang="en-US">
              <a:solidFill>
                <a:srgbClr val="000000"/>
              </a:solidFill>
            </a:endParaRPr>
          </a:p>
        </p:txBody>
      </p:sp>
      <p:sp>
        <p:nvSpPr>
          <p:cNvPr id="16391" name="Line 7"/>
          <p:cNvSpPr>
            <a:spLocks noChangeShapeType="1"/>
          </p:cNvSpPr>
          <p:nvPr/>
        </p:nvSpPr>
        <p:spPr bwMode="auto">
          <a:xfrm>
            <a:off x="3046413" y="2732088"/>
            <a:ext cx="3114675"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6392" name="AutoShape 8"/>
          <p:cNvSpPr>
            <a:spLocks noChangeArrowheads="1"/>
          </p:cNvSpPr>
          <p:nvPr/>
        </p:nvSpPr>
        <p:spPr bwMode="auto">
          <a:xfrm rot="2426846">
            <a:off x="2657475" y="3932238"/>
            <a:ext cx="344488" cy="309562"/>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6393" name="Text Box 9"/>
          <p:cNvSpPr txBox="1">
            <a:spLocks noChangeArrowheads="1"/>
          </p:cNvSpPr>
          <p:nvPr/>
        </p:nvSpPr>
        <p:spPr bwMode="auto">
          <a:xfrm>
            <a:off x="1323975" y="5988050"/>
            <a:ext cx="663400" cy="307777"/>
          </a:xfrm>
          <a:prstGeom prst="rect">
            <a:avLst/>
          </a:prstGeom>
          <a:noFill/>
          <a:ln w="9525">
            <a:noFill/>
            <a:miter lim="800000"/>
            <a:headEnd/>
            <a:tailEnd/>
          </a:ln>
        </p:spPr>
        <p:txBody>
          <a:bodyPr wrap="none">
            <a:spAutoFit/>
          </a:bodyPr>
          <a:lstStyle/>
          <a:p>
            <a:pPr eaLnBrk="1" hangingPunct="1">
              <a:spcBef>
                <a:spcPct val="50000"/>
              </a:spcBef>
            </a:pPr>
            <a:r>
              <a:rPr lang="en-US" sz="1400" dirty="0" err="1">
                <a:solidFill>
                  <a:srgbClr val="FFFFFF"/>
                </a:solidFill>
              </a:rPr>
              <a:t>nivel</a:t>
            </a:r>
            <a:r>
              <a:rPr lang="en-US" sz="1400" dirty="0">
                <a:solidFill>
                  <a:srgbClr val="FFFFFF"/>
                </a:solidFill>
              </a:rPr>
              <a:t> 0</a:t>
            </a:r>
          </a:p>
        </p:txBody>
      </p:sp>
      <p:grpSp>
        <p:nvGrpSpPr>
          <p:cNvPr id="2" name="Group 10"/>
          <p:cNvGrpSpPr>
            <a:grpSpLocks/>
          </p:cNvGrpSpPr>
          <p:nvPr/>
        </p:nvGrpSpPr>
        <p:grpSpPr bwMode="auto">
          <a:xfrm>
            <a:off x="3587750" y="3967163"/>
            <a:ext cx="2017713" cy="2325687"/>
            <a:chOff x="2068" y="2499"/>
            <a:chExt cx="1271" cy="1465"/>
          </a:xfrm>
        </p:grpSpPr>
        <p:grpSp>
          <p:nvGrpSpPr>
            <p:cNvPr id="3" name="Group 11"/>
            <p:cNvGrpSpPr>
              <a:grpSpLocks/>
            </p:cNvGrpSpPr>
            <p:nvPr/>
          </p:nvGrpSpPr>
          <p:grpSpPr bwMode="auto">
            <a:xfrm>
              <a:off x="2068" y="2750"/>
              <a:ext cx="1271" cy="1014"/>
              <a:chOff x="1968" y="2812"/>
              <a:chExt cx="1680" cy="1316"/>
            </a:xfrm>
          </p:grpSpPr>
          <p:pic>
            <p:nvPicPr>
              <p:cNvPr id="16399" name="Picture 12" descr="texton_ind_1_1"/>
              <p:cNvPicPr>
                <a:picLocks noChangeAspect="1" noChangeArrowheads="1"/>
              </p:cNvPicPr>
              <p:nvPr/>
            </p:nvPicPr>
            <p:blipFill>
              <a:blip r:embed="rId5" cstate="print"/>
              <a:srcRect/>
              <a:stretch>
                <a:fillRect/>
              </a:stretch>
            </p:blipFill>
            <p:spPr bwMode="auto">
              <a:xfrm>
                <a:off x="1968" y="3485"/>
                <a:ext cx="816" cy="643"/>
              </a:xfrm>
              <a:prstGeom prst="rect">
                <a:avLst/>
              </a:prstGeom>
              <a:noFill/>
              <a:ln w="9525">
                <a:noFill/>
                <a:miter lim="800000"/>
                <a:headEnd/>
                <a:tailEnd/>
              </a:ln>
            </p:spPr>
          </p:pic>
          <p:pic>
            <p:nvPicPr>
              <p:cNvPr id="16400" name="Picture 13" descr="texton_ind_1_2"/>
              <p:cNvPicPr>
                <a:picLocks noChangeAspect="1" noChangeArrowheads="1"/>
              </p:cNvPicPr>
              <p:nvPr/>
            </p:nvPicPr>
            <p:blipFill>
              <a:blip r:embed="rId6" cstate="print"/>
              <a:srcRect/>
              <a:stretch>
                <a:fillRect/>
              </a:stretch>
            </p:blipFill>
            <p:spPr bwMode="auto">
              <a:xfrm>
                <a:off x="1968" y="2812"/>
                <a:ext cx="816" cy="644"/>
              </a:xfrm>
              <a:prstGeom prst="rect">
                <a:avLst/>
              </a:prstGeom>
              <a:noFill/>
              <a:ln w="9525">
                <a:noFill/>
                <a:miter lim="800000"/>
                <a:headEnd/>
                <a:tailEnd/>
              </a:ln>
            </p:spPr>
          </p:pic>
          <p:pic>
            <p:nvPicPr>
              <p:cNvPr id="16401" name="Picture 14" descr="texton_ind_1_3"/>
              <p:cNvPicPr>
                <a:picLocks noChangeAspect="1" noChangeArrowheads="1"/>
              </p:cNvPicPr>
              <p:nvPr/>
            </p:nvPicPr>
            <p:blipFill>
              <a:blip r:embed="rId7" cstate="print"/>
              <a:srcRect/>
              <a:stretch>
                <a:fillRect/>
              </a:stretch>
            </p:blipFill>
            <p:spPr bwMode="auto">
              <a:xfrm>
                <a:off x="2832" y="2812"/>
                <a:ext cx="816" cy="643"/>
              </a:xfrm>
              <a:prstGeom prst="rect">
                <a:avLst/>
              </a:prstGeom>
              <a:noFill/>
              <a:ln w="9525">
                <a:noFill/>
                <a:miter lim="800000"/>
                <a:headEnd/>
                <a:tailEnd/>
              </a:ln>
            </p:spPr>
          </p:pic>
          <p:pic>
            <p:nvPicPr>
              <p:cNvPr id="16402" name="Picture 15" descr="texton_ind_1_4"/>
              <p:cNvPicPr>
                <a:picLocks noChangeAspect="1" noChangeArrowheads="1"/>
              </p:cNvPicPr>
              <p:nvPr/>
            </p:nvPicPr>
            <p:blipFill>
              <a:blip r:embed="rId8" cstate="print"/>
              <a:srcRect/>
              <a:stretch>
                <a:fillRect/>
              </a:stretch>
            </p:blipFill>
            <p:spPr bwMode="auto">
              <a:xfrm>
                <a:off x="2832" y="3485"/>
                <a:ext cx="816" cy="643"/>
              </a:xfrm>
              <a:prstGeom prst="rect">
                <a:avLst/>
              </a:prstGeom>
              <a:noFill/>
              <a:ln w="9525">
                <a:noFill/>
                <a:miter lim="800000"/>
                <a:headEnd/>
                <a:tailEnd/>
              </a:ln>
            </p:spPr>
          </p:pic>
        </p:grpSp>
        <p:sp>
          <p:nvSpPr>
            <p:cNvPr id="16397" name="AutoShape 16"/>
            <p:cNvSpPr>
              <a:spLocks noChangeArrowheads="1"/>
            </p:cNvSpPr>
            <p:nvPr/>
          </p:nvSpPr>
          <p:spPr bwMode="auto">
            <a:xfrm>
              <a:off x="2589" y="2499"/>
              <a:ext cx="217" cy="194"/>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6398" name="Text Box 17"/>
            <p:cNvSpPr txBox="1">
              <a:spLocks noChangeArrowheads="1"/>
            </p:cNvSpPr>
            <p:nvPr/>
          </p:nvSpPr>
          <p:spPr bwMode="auto">
            <a:xfrm>
              <a:off x="2482" y="3770"/>
              <a:ext cx="418" cy="194"/>
            </a:xfrm>
            <a:prstGeom prst="rect">
              <a:avLst/>
            </a:prstGeom>
            <a:noFill/>
            <a:ln w="9525">
              <a:noFill/>
              <a:miter lim="800000"/>
              <a:headEnd/>
              <a:tailEnd/>
            </a:ln>
          </p:spPr>
          <p:txBody>
            <a:bodyPr wrap="none">
              <a:spAutoFit/>
            </a:bodyPr>
            <a:lstStyle/>
            <a:p>
              <a:pPr eaLnBrk="1" hangingPunct="1">
                <a:spcBef>
                  <a:spcPct val="50000"/>
                </a:spcBef>
              </a:pPr>
              <a:r>
                <a:rPr lang="en-US" sz="1400" dirty="0" err="1">
                  <a:solidFill>
                    <a:srgbClr val="FFFFFF"/>
                  </a:solidFill>
                </a:rPr>
                <a:t>nivel</a:t>
              </a:r>
              <a:r>
                <a:rPr lang="en-US" sz="1400" dirty="0">
                  <a:solidFill>
                    <a:srgbClr val="FFFFFF"/>
                  </a:solidFill>
                </a:rPr>
                <a:t> 1</a:t>
              </a:r>
            </a:p>
          </p:txBody>
        </p:sp>
      </p:grpSp>
    </p:spTree>
    <p:extLst>
      <p:ext uri="{BB962C8B-B14F-4D97-AF65-F5344CB8AC3E}">
        <p14:creationId xmlns:p14="http://schemas.microsoft.com/office/powerpoint/2010/main" val="117424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bwMode="auto">
          <a:xfrm>
            <a:off x="533400" y="4316551"/>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sp>
        <p:nvSpPr>
          <p:cNvPr id="45" name="Title 1"/>
          <p:cNvSpPr>
            <a:spLocks noGrp="1"/>
          </p:cNvSpPr>
          <p:nvPr>
            <p:ph type="title"/>
          </p:nvPr>
        </p:nvSpPr>
        <p:spPr>
          <a:xfrm>
            <a:off x="457200" y="98228"/>
            <a:ext cx="8229600" cy="1143000"/>
          </a:xfrm>
        </p:spPr>
        <p:txBody>
          <a:bodyPr/>
          <a:lstStyle/>
          <a:p>
            <a:r>
              <a:rPr lang="en-US" dirty="0" err="1">
                <a:latin typeface="Calibri" charset="0"/>
              </a:rPr>
              <a:t>Piramidă</a:t>
            </a:r>
            <a:r>
              <a:rPr lang="en-US" dirty="0">
                <a:latin typeface="Calibri" charset="0"/>
              </a:rPr>
              <a:t> </a:t>
            </a:r>
            <a:r>
              <a:rPr lang="en-US" dirty="0" err="1">
                <a:latin typeface="Calibri" charset="0"/>
              </a:rPr>
              <a:t>spațială</a:t>
            </a:r>
            <a:endParaRPr lang="en-US" dirty="0">
              <a:latin typeface="Calibri" charset="0"/>
            </a:endParaRPr>
          </a:p>
        </p:txBody>
      </p:sp>
      <p:pic>
        <p:nvPicPr>
          <p:cNvPr id="17411" name="Picture 3" descr="texton_ind_0"/>
          <p:cNvPicPr>
            <a:picLocks noChangeAspect="1" noChangeArrowheads="1"/>
          </p:cNvPicPr>
          <p:nvPr/>
        </p:nvPicPr>
        <p:blipFill>
          <a:blip r:embed="rId3" cstate="print"/>
          <a:srcRect/>
          <a:stretch>
            <a:fillRect/>
          </a:stretch>
        </p:blipFill>
        <p:spPr bwMode="auto">
          <a:xfrm>
            <a:off x="685800" y="4362450"/>
            <a:ext cx="1997075" cy="1612900"/>
          </a:xfrm>
          <a:prstGeom prst="rect">
            <a:avLst/>
          </a:prstGeom>
          <a:noFill/>
          <a:ln w="9525">
            <a:noFill/>
            <a:miter lim="800000"/>
            <a:headEnd/>
            <a:tailEnd/>
          </a:ln>
        </p:spPr>
      </p:pic>
      <p:grpSp>
        <p:nvGrpSpPr>
          <p:cNvPr id="2" name="Group 4"/>
          <p:cNvGrpSpPr>
            <a:grpSpLocks/>
          </p:cNvGrpSpPr>
          <p:nvPr/>
        </p:nvGrpSpPr>
        <p:grpSpPr bwMode="auto">
          <a:xfrm>
            <a:off x="3587750" y="4365625"/>
            <a:ext cx="2017713" cy="1609725"/>
            <a:chOff x="1968" y="2812"/>
            <a:chExt cx="1680" cy="1316"/>
          </a:xfrm>
        </p:grpSpPr>
        <p:pic>
          <p:nvPicPr>
            <p:cNvPr id="17447" name="Picture 5" descr="texton_ind_1_1"/>
            <p:cNvPicPr>
              <a:picLocks noChangeAspect="1" noChangeArrowheads="1"/>
            </p:cNvPicPr>
            <p:nvPr/>
          </p:nvPicPr>
          <p:blipFill>
            <a:blip r:embed="rId4" cstate="print"/>
            <a:srcRect/>
            <a:stretch>
              <a:fillRect/>
            </a:stretch>
          </p:blipFill>
          <p:spPr bwMode="auto">
            <a:xfrm>
              <a:off x="1968" y="3485"/>
              <a:ext cx="816" cy="643"/>
            </a:xfrm>
            <a:prstGeom prst="rect">
              <a:avLst/>
            </a:prstGeom>
            <a:noFill/>
            <a:ln w="9525">
              <a:noFill/>
              <a:miter lim="800000"/>
              <a:headEnd/>
              <a:tailEnd/>
            </a:ln>
          </p:spPr>
        </p:pic>
        <p:pic>
          <p:nvPicPr>
            <p:cNvPr id="17448" name="Picture 6" descr="texton_ind_1_2"/>
            <p:cNvPicPr>
              <a:picLocks noChangeAspect="1" noChangeArrowheads="1"/>
            </p:cNvPicPr>
            <p:nvPr/>
          </p:nvPicPr>
          <p:blipFill>
            <a:blip r:embed="rId5" cstate="print"/>
            <a:srcRect/>
            <a:stretch>
              <a:fillRect/>
            </a:stretch>
          </p:blipFill>
          <p:spPr bwMode="auto">
            <a:xfrm>
              <a:off x="1968" y="2812"/>
              <a:ext cx="816" cy="644"/>
            </a:xfrm>
            <a:prstGeom prst="rect">
              <a:avLst/>
            </a:prstGeom>
            <a:noFill/>
            <a:ln w="9525">
              <a:noFill/>
              <a:miter lim="800000"/>
              <a:headEnd/>
              <a:tailEnd/>
            </a:ln>
          </p:spPr>
        </p:pic>
        <p:pic>
          <p:nvPicPr>
            <p:cNvPr id="17449" name="Picture 7" descr="texton_ind_1_3"/>
            <p:cNvPicPr>
              <a:picLocks noChangeAspect="1" noChangeArrowheads="1"/>
            </p:cNvPicPr>
            <p:nvPr/>
          </p:nvPicPr>
          <p:blipFill>
            <a:blip r:embed="rId6" cstate="print"/>
            <a:srcRect/>
            <a:stretch>
              <a:fillRect/>
            </a:stretch>
          </p:blipFill>
          <p:spPr bwMode="auto">
            <a:xfrm>
              <a:off x="2832" y="2812"/>
              <a:ext cx="816" cy="643"/>
            </a:xfrm>
            <a:prstGeom prst="rect">
              <a:avLst/>
            </a:prstGeom>
            <a:noFill/>
            <a:ln w="9525">
              <a:noFill/>
              <a:miter lim="800000"/>
              <a:headEnd/>
              <a:tailEnd/>
            </a:ln>
          </p:spPr>
        </p:pic>
        <p:pic>
          <p:nvPicPr>
            <p:cNvPr id="17450" name="Picture 8" descr="texton_ind_1_4"/>
            <p:cNvPicPr>
              <a:picLocks noChangeAspect="1" noChangeArrowheads="1"/>
            </p:cNvPicPr>
            <p:nvPr/>
          </p:nvPicPr>
          <p:blipFill>
            <a:blip r:embed="rId7" cstate="print"/>
            <a:srcRect/>
            <a:stretch>
              <a:fillRect/>
            </a:stretch>
          </p:blipFill>
          <p:spPr bwMode="auto">
            <a:xfrm>
              <a:off x="2832" y="3485"/>
              <a:ext cx="816" cy="643"/>
            </a:xfrm>
            <a:prstGeom prst="rect">
              <a:avLst/>
            </a:prstGeom>
            <a:noFill/>
            <a:ln w="9525">
              <a:noFill/>
              <a:miter lim="800000"/>
              <a:headEnd/>
              <a:tailEnd/>
            </a:ln>
          </p:spPr>
        </p:pic>
      </p:grpSp>
      <p:sp>
        <p:nvSpPr>
          <p:cNvPr id="17413" name="AutoShape 9"/>
          <p:cNvSpPr>
            <a:spLocks noChangeArrowheads="1"/>
          </p:cNvSpPr>
          <p:nvPr/>
        </p:nvSpPr>
        <p:spPr bwMode="auto">
          <a:xfrm>
            <a:off x="4414838" y="3967163"/>
            <a:ext cx="344487" cy="307975"/>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pic>
        <p:nvPicPr>
          <p:cNvPr id="17414" name="Picture 10" descr="burma_bagan"/>
          <p:cNvPicPr>
            <a:picLocks noChangeArrowheads="1"/>
          </p:cNvPicPr>
          <p:nvPr/>
        </p:nvPicPr>
        <p:blipFill>
          <a:blip r:embed="rId8" cstate="print"/>
          <a:srcRect/>
          <a:stretch>
            <a:fillRect/>
          </a:stretch>
        </p:blipFill>
        <p:spPr bwMode="auto">
          <a:xfrm>
            <a:off x="3046413" y="1600200"/>
            <a:ext cx="3114675" cy="2274888"/>
          </a:xfrm>
          <a:prstGeom prst="rect">
            <a:avLst/>
          </a:prstGeom>
          <a:noFill/>
          <a:ln w="12700">
            <a:solidFill>
              <a:schemeClr val="bg1"/>
            </a:solidFill>
            <a:miter lim="800000"/>
            <a:headEnd/>
            <a:tailEnd/>
          </a:ln>
        </p:spPr>
      </p:pic>
      <p:grpSp>
        <p:nvGrpSpPr>
          <p:cNvPr id="3" name="Group 11"/>
          <p:cNvGrpSpPr>
            <a:grpSpLocks/>
          </p:cNvGrpSpPr>
          <p:nvPr/>
        </p:nvGrpSpPr>
        <p:grpSpPr bwMode="auto">
          <a:xfrm>
            <a:off x="3048000" y="1600200"/>
            <a:ext cx="3114675" cy="2274888"/>
            <a:chOff x="1488" y="480"/>
            <a:chExt cx="2784" cy="1929"/>
          </a:xfrm>
        </p:grpSpPr>
        <p:sp>
          <p:nvSpPr>
            <p:cNvPr id="17441" name="Line 12"/>
            <p:cNvSpPr>
              <a:spLocks noChangeShapeType="1"/>
            </p:cNvSpPr>
            <p:nvPr/>
          </p:nvSpPr>
          <p:spPr bwMode="auto">
            <a:xfrm>
              <a:off x="2880" y="480"/>
              <a:ext cx="0" cy="1929"/>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2" name="Line 13"/>
            <p:cNvSpPr>
              <a:spLocks noChangeShapeType="1"/>
            </p:cNvSpPr>
            <p:nvPr/>
          </p:nvSpPr>
          <p:spPr bwMode="auto">
            <a:xfrm>
              <a:off x="1488" y="1440"/>
              <a:ext cx="2784"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3" name="Line 14"/>
            <p:cNvSpPr>
              <a:spLocks noChangeShapeType="1"/>
            </p:cNvSpPr>
            <p:nvPr/>
          </p:nvSpPr>
          <p:spPr bwMode="auto">
            <a:xfrm>
              <a:off x="1488" y="960"/>
              <a:ext cx="2784"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4" name="Line 15"/>
            <p:cNvSpPr>
              <a:spLocks noChangeShapeType="1"/>
            </p:cNvSpPr>
            <p:nvPr/>
          </p:nvSpPr>
          <p:spPr bwMode="auto">
            <a:xfrm>
              <a:off x="1488" y="1920"/>
              <a:ext cx="2784"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5" name="Line 16"/>
            <p:cNvSpPr>
              <a:spLocks noChangeShapeType="1"/>
            </p:cNvSpPr>
            <p:nvPr/>
          </p:nvSpPr>
          <p:spPr bwMode="auto">
            <a:xfrm>
              <a:off x="2176" y="480"/>
              <a:ext cx="0" cy="1929"/>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6" name="Line 17"/>
            <p:cNvSpPr>
              <a:spLocks noChangeShapeType="1"/>
            </p:cNvSpPr>
            <p:nvPr/>
          </p:nvSpPr>
          <p:spPr bwMode="auto">
            <a:xfrm>
              <a:off x="3570" y="480"/>
              <a:ext cx="0" cy="1929"/>
            </a:xfrm>
            <a:prstGeom prst="line">
              <a:avLst/>
            </a:prstGeom>
            <a:noFill/>
            <a:ln w="31750">
              <a:solidFill>
                <a:srgbClr val="FFFF00"/>
              </a:solidFill>
              <a:round/>
              <a:headEnd/>
              <a:tailEnd/>
            </a:ln>
          </p:spPr>
          <p:txBody>
            <a:bodyPr/>
            <a:lstStyle/>
            <a:p>
              <a:endParaRPr lang="en-US">
                <a:solidFill>
                  <a:srgbClr val="000000"/>
                </a:solidFill>
              </a:endParaRPr>
            </a:p>
          </p:txBody>
        </p:sp>
      </p:grpSp>
      <p:sp>
        <p:nvSpPr>
          <p:cNvPr id="17416" name="AutoShape 18"/>
          <p:cNvSpPr>
            <a:spLocks noChangeArrowheads="1"/>
          </p:cNvSpPr>
          <p:nvPr/>
        </p:nvSpPr>
        <p:spPr bwMode="auto">
          <a:xfrm rot="2426846">
            <a:off x="2657475" y="3932238"/>
            <a:ext cx="344488" cy="309562"/>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7417" name="Text Box 19"/>
          <p:cNvSpPr txBox="1">
            <a:spLocks noChangeArrowheads="1"/>
          </p:cNvSpPr>
          <p:nvPr/>
        </p:nvSpPr>
        <p:spPr bwMode="auto">
          <a:xfrm>
            <a:off x="1323975" y="5988050"/>
            <a:ext cx="663400" cy="307777"/>
          </a:xfrm>
          <a:prstGeom prst="rect">
            <a:avLst/>
          </a:prstGeom>
          <a:noFill/>
          <a:ln w="9525">
            <a:noFill/>
            <a:miter lim="800000"/>
            <a:headEnd/>
            <a:tailEnd/>
          </a:ln>
        </p:spPr>
        <p:txBody>
          <a:bodyPr wrap="none">
            <a:spAutoFit/>
          </a:bodyPr>
          <a:lstStyle/>
          <a:p>
            <a:pPr eaLnBrk="1" hangingPunct="1">
              <a:spcBef>
                <a:spcPct val="50000"/>
              </a:spcBef>
            </a:pPr>
            <a:r>
              <a:rPr lang="en-US" sz="1400" dirty="0" err="1">
                <a:solidFill>
                  <a:srgbClr val="FFFFFF"/>
                </a:solidFill>
              </a:rPr>
              <a:t>nivel</a:t>
            </a:r>
            <a:r>
              <a:rPr lang="en-US" sz="1400" dirty="0">
                <a:solidFill>
                  <a:srgbClr val="FFFFFF"/>
                </a:solidFill>
              </a:rPr>
              <a:t> 0</a:t>
            </a:r>
          </a:p>
        </p:txBody>
      </p:sp>
      <p:sp>
        <p:nvSpPr>
          <p:cNvPr id="17418" name="Text Box 20"/>
          <p:cNvSpPr txBox="1">
            <a:spLocks noChangeArrowheads="1"/>
          </p:cNvSpPr>
          <p:nvPr/>
        </p:nvSpPr>
        <p:spPr bwMode="auto">
          <a:xfrm>
            <a:off x="4244975" y="5984875"/>
            <a:ext cx="663400" cy="307777"/>
          </a:xfrm>
          <a:prstGeom prst="rect">
            <a:avLst/>
          </a:prstGeom>
          <a:noFill/>
          <a:ln w="9525">
            <a:noFill/>
            <a:miter lim="800000"/>
            <a:headEnd/>
            <a:tailEnd/>
          </a:ln>
        </p:spPr>
        <p:txBody>
          <a:bodyPr wrap="none">
            <a:spAutoFit/>
          </a:bodyPr>
          <a:lstStyle/>
          <a:p>
            <a:pPr eaLnBrk="1" hangingPunct="1">
              <a:spcBef>
                <a:spcPct val="50000"/>
              </a:spcBef>
            </a:pPr>
            <a:r>
              <a:rPr lang="en-US" sz="1400" dirty="0" err="1">
                <a:solidFill>
                  <a:srgbClr val="FFFFFF"/>
                </a:solidFill>
              </a:rPr>
              <a:t>nivel</a:t>
            </a:r>
            <a:r>
              <a:rPr lang="en-US" sz="1400" dirty="0">
                <a:solidFill>
                  <a:srgbClr val="FFFFFF"/>
                </a:solidFill>
              </a:rPr>
              <a:t> 1</a:t>
            </a:r>
          </a:p>
        </p:txBody>
      </p:sp>
      <p:grpSp>
        <p:nvGrpSpPr>
          <p:cNvPr id="4" name="Group 21"/>
          <p:cNvGrpSpPr>
            <a:grpSpLocks/>
          </p:cNvGrpSpPr>
          <p:nvPr/>
        </p:nvGrpSpPr>
        <p:grpSpPr bwMode="auto">
          <a:xfrm>
            <a:off x="6172200" y="3932237"/>
            <a:ext cx="2362200" cy="2361083"/>
            <a:chOff x="3798" y="3007"/>
            <a:chExt cx="1420" cy="1295"/>
          </a:xfrm>
        </p:grpSpPr>
        <p:grpSp>
          <p:nvGrpSpPr>
            <p:cNvPr id="5" name="Group 22"/>
            <p:cNvGrpSpPr>
              <a:grpSpLocks/>
            </p:cNvGrpSpPr>
            <p:nvPr/>
          </p:nvGrpSpPr>
          <p:grpSpPr bwMode="auto">
            <a:xfrm>
              <a:off x="4005" y="3245"/>
              <a:ext cx="1213" cy="883"/>
              <a:chOff x="3792" y="2812"/>
              <a:chExt cx="1680" cy="1316"/>
            </a:xfrm>
          </p:grpSpPr>
          <p:pic>
            <p:nvPicPr>
              <p:cNvPr id="17425" name="Picture 23" descr="texton_ind_2_1"/>
              <p:cNvPicPr>
                <a:picLocks noChangeAspect="1" noChangeArrowheads="1"/>
              </p:cNvPicPr>
              <p:nvPr/>
            </p:nvPicPr>
            <p:blipFill>
              <a:blip r:embed="rId9" cstate="print"/>
              <a:srcRect/>
              <a:stretch>
                <a:fillRect/>
              </a:stretch>
            </p:blipFill>
            <p:spPr bwMode="auto">
              <a:xfrm>
                <a:off x="3792" y="2812"/>
                <a:ext cx="384" cy="303"/>
              </a:xfrm>
              <a:prstGeom prst="rect">
                <a:avLst/>
              </a:prstGeom>
              <a:noFill/>
              <a:ln w="9525">
                <a:noFill/>
                <a:miter lim="800000"/>
                <a:headEnd/>
                <a:tailEnd/>
              </a:ln>
            </p:spPr>
          </p:pic>
          <p:pic>
            <p:nvPicPr>
              <p:cNvPr id="17426" name="Picture 24" descr="texton_ind_2_2"/>
              <p:cNvPicPr>
                <a:picLocks noChangeAspect="1" noChangeArrowheads="1"/>
              </p:cNvPicPr>
              <p:nvPr/>
            </p:nvPicPr>
            <p:blipFill>
              <a:blip r:embed="rId10" cstate="print"/>
              <a:srcRect/>
              <a:stretch>
                <a:fillRect/>
              </a:stretch>
            </p:blipFill>
            <p:spPr bwMode="auto">
              <a:xfrm>
                <a:off x="4224" y="3153"/>
                <a:ext cx="384" cy="303"/>
              </a:xfrm>
              <a:prstGeom prst="rect">
                <a:avLst/>
              </a:prstGeom>
              <a:noFill/>
              <a:ln w="9525">
                <a:noFill/>
                <a:miter lim="800000"/>
                <a:headEnd/>
                <a:tailEnd/>
              </a:ln>
            </p:spPr>
          </p:pic>
          <p:pic>
            <p:nvPicPr>
              <p:cNvPr id="17427" name="Picture 25" descr="texton_ind_2_3"/>
              <p:cNvPicPr>
                <a:picLocks noChangeAspect="1" noChangeArrowheads="1"/>
              </p:cNvPicPr>
              <p:nvPr/>
            </p:nvPicPr>
            <p:blipFill>
              <a:blip r:embed="rId11" cstate="print"/>
              <a:srcRect/>
              <a:stretch>
                <a:fillRect/>
              </a:stretch>
            </p:blipFill>
            <p:spPr bwMode="auto">
              <a:xfrm>
                <a:off x="4656" y="2812"/>
                <a:ext cx="384" cy="303"/>
              </a:xfrm>
              <a:prstGeom prst="rect">
                <a:avLst/>
              </a:prstGeom>
              <a:noFill/>
              <a:ln w="9525">
                <a:noFill/>
                <a:miter lim="800000"/>
                <a:headEnd/>
                <a:tailEnd/>
              </a:ln>
            </p:spPr>
          </p:pic>
          <p:pic>
            <p:nvPicPr>
              <p:cNvPr id="17428" name="Picture 26" descr="texton_ind_2_4"/>
              <p:cNvPicPr>
                <a:picLocks noChangeAspect="1" noChangeArrowheads="1"/>
              </p:cNvPicPr>
              <p:nvPr/>
            </p:nvPicPr>
            <p:blipFill>
              <a:blip r:embed="rId12" cstate="print"/>
              <a:srcRect/>
              <a:stretch>
                <a:fillRect/>
              </a:stretch>
            </p:blipFill>
            <p:spPr bwMode="auto">
              <a:xfrm>
                <a:off x="5088" y="2817"/>
                <a:ext cx="384" cy="303"/>
              </a:xfrm>
              <a:prstGeom prst="rect">
                <a:avLst/>
              </a:prstGeom>
              <a:noFill/>
              <a:ln w="9525">
                <a:noFill/>
                <a:miter lim="800000"/>
                <a:headEnd/>
                <a:tailEnd/>
              </a:ln>
            </p:spPr>
          </p:pic>
          <p:pic>
            <p:nvPicPr>
              <p:cNvPr id="17429" name="Picture 27" descr="texton_ind_2_5"/>
              <p:cNvPicPr>
                <a:picLocks noChangeAspect="1" noChangeArrowheads="1"/>
              </p:cNvPicPr>
              <p:nvPr/>
            </p:nvPicPr>
            <p:blipFill>
              <a:blip r:embed="rId13" cstate="print"/>
              <a:srcRect/>
              <a:stretch>
                <a:fillRect/>
              </a:stretch>
            </p:blipFill>
            <p:spPr bwMode="auto">
              <a:xfrm>
                <a:off x="3792" y="3153"/>
                <a:ext cx="384" cy="302"/>
              </a:xfrm>
              <a:prstGeom prst="rect">
                <a:avLst/>
              </a:prstGeom>
              <a:noFill/>
              <a:ln w="9525">
                <a:noFill/>
                <a:miter lim="800000"/>
                <a:headEnd/>
                <a:tailEnd/>
              </a:ln>
            </p:spPr>
          </p:pic>
          <p:pic>
            <p:nvPicPr>
              <p:cNvPr id="17430" name="Picture 28" descr="texton_ind_2_6"/>
              <p:cNvPicPr>
                <a:picLocks noChangeAspect="1" noChangeArrowheads="1"/>
              </p:cNvPicPr>
              <p:nvPr/>
            </p:nvPicPr>
            <p:blipFill>
              <a:blip r:embed="rId14" cstate="print"/>
              <a:srcRect/>
              <a:stretch>
                <a:fillRect/>
              </a:stretch>
            </p:blipFill>
            <p:spPr bwMode="auto">
              <a:xfrm>
                <a:off x="4224" y="2812"/>
                <a:ext cx="384" cy="303"/>
              </a:xfrm>
              <a:prstGeom prst="rect">
                <a:avLst/>
              </a:prstGeom>
              <a:noFill/>
              <a:ln w="9525">
                <a:noFill/>
                <a:miter lim="800000"/>
                <a:headEnd/>
                <a:tailEnd/>
              </a:ln>
            </p:spPr>
          </p:pic>
          <p:pic>
            <p:nvPicPr>
              <p:cNvPr id="17431" name="Picture 29" descr="texton_ind_2_7"/>
              <p:cNvPicPr>
                <a:picLocks noChangeAspect="1" noChangeArrowheads="1"/>
              </p:cNvPicPr>
              <p:nvPr/>
            </p:nvPicPr>
            <p:blipFill>
              <a:blip r:embed="rId15" cstate="print"/>
              <a:srcRect/>
              <a:stretch>
                <a:fillRect/>
              </a:stretch>
            </p:blipFill>
            <p:spPr bwMode="auto">
              <a:xfrm>
                <a:off x="5088" y="3153"/>
                <a:ext cx="384" cy="303"/>
              </a:xfrm>
              <a:prstGeom prst="rect">
                <a:avLst/>
              </a:prstGeom>
              <a:noFill/>
              <a:ln w="9525">
                <a:noFill/>
                <a:miter lim="800000"/>
                <a:headEnd/>
                <a:tailEnd/>
              </a:ln>
            </p:spPr>
          </p:pic>
          <p:pic>
            <p:nvPicPr>
              <p:cNvPr id="17432" name="Picture 30" descr="texton_ind_2_8"/>
              <p:cNvPicPr>
                <a:picLocks noChangeAspect="1" noChangeArrowheads="1"/>
              </p:cNvPicPr>
              <p:nvPr/>
            </p:nvPicPr>
            <p:blipFill>
              <a:blip r:embed="rId16" cstate="print"/>
              <a:srcRect/>
              <a:stretch>
                <a:fillRect/>
              </a:stretch>
            </p:blipFill>
            <p:spPr bwMode="auto">
              <a:xfrm flipV="1">
                <a:off x="4656" y="3153"/>
                <a:ext cx="384" cy="302"/>
              </a:xfrm>
              <a:prstGeom prst="rect">
                <a:avLst/>
              </a:prstGeom>
              <a:noFill/>
              <a:ln w="9525">
                <a:noFill/>
                <a:miter lim="800000"/>
                <a:headEnd/>
                <a:tailEnd/>
              </a:ln>
            </p:spPr>
          </p:pic>
          <p:pic>
            <p:nvPicPr>
              <p:cNvPr id="17433" name="Picture 31" descr="texton_ind_2_9"/>
              <p:cNvPicPr>
                <a:picLocks noChangeAspect="1" noChangeArrowheads="1"/>
              </p:cNvPicPr>
              <p:nvPr/>
            </p:nvPicPr>
            <p:blipFill>
              <a:blip r:embed="rId17" cstate="print"/>
              <a:srcRect/>
              <a:stretch>
                <a:fillRect/>
              </a:stretch>
            </p:blipFill>
            <p:spPr bwMode="auto">
              <a:xfrm>
                <a:off x="3792" y="3489"/>
                <a:ext cx="384" cy="303"/>
              </a:xfrm>
              <a:prstGeom prst="rect">
                <a:avLst/>
              </a:prstGeom>
              <a:noFill/>
              <a:ln w="9525">
                <a:noFill/>
                <a:miter lim="800000"/>
                <a:headEnd/>
                <a:tailEnd/>
              </a:ln>
            </p:spPr>
          </p:pic>
          <p:pic>
            <p:nvPicPr>
              <p:cNvPr id="17434" name="Picture 32" descr="texton_ind_2_10"/>
              <p:cNvPicPr>
                <a:picLocks noChangeAspect="1" noChangeArrowheads="1"/>
              </p:cNvPicPr>
              <p:nvPr/>
            </p:nvPicPr>
            <p:blipFill>
              <a:blip r:embed="rId18" cstate="print"/>
              <a:srcRect/>
              <a:stretch>
                <a:fillRect/>
              </a:stretch>
            </p:blipFill>
            <p:spPr bwMode="auto">
              <a:xfrm>
                <a:off x="4656" y="3825"/>
                <a:ext cx="384" cy="303"/>
              </a:xfrm>
              <a:prstGeom prst="rect">
                <a:avLst/>
              </a:prstGeom>
              <a:noFill/>
              <a:ln w="9525">
                <a:noFill/>
                <a:miter lim="800000"/>
                <a:headEnd/>
                <a:tailEnd/>
              </a:ln>
            </p:spPr>
          </p:pic>
          <p:pic>
            <p:nvPicPr>
              <p:cNvPr id="17435" name="Picture 33" descr="texton_ind_2_11"/>
              <p:cNvPicPr>
                <a:picLocks noChangeAspect="1" noChangeArrowheads="1"/>
              </p:cNvPicPr>
              <p:nvPr/>
            </p:nvPicPr>
            <p:blipFill>
              <a:blip r:embed="rId19" cstate="print"/>
              <a:srcRect/>
              <a:stretch>
                <a:fillRect/>
              </a:stretch>
            </p:blipFill>
            <p:spPr bwMode="auto">
              <a:xfrm>
                <a:off x="4656" y="3489"/>
                <a:ext cx="384" cy="303"/>
              </a:xfrm>
              <a:prstGeom prst="rect">
                <a:avLst/>
              </a:prstGeom>
              <a:noFill/>
              <a:ln w="9525">
                <a:noFill/>
                <a:miter lim="800000"/>
                <a:headEnd/>
                <a:tailEnd/>
              </a:ln>
            </p:spPr>
          </p:pic>
          <p:pic>
            <p:nvPicPr>
              <p:cNvPr id="17436" name="Picture 34" descr="texton_ind_2_12"/>
              <p:cNvPicPr>
                <a:picLocks noChangeAspect="1" noChangeArrowheads="1"/>
              </p:cNvPicPr>
              <p:nvPr/>
            </p:nvPicPr>
            <p:blipFill>
              <a:blip r:embed="rId20" cstate="print"/>
              <a:srcRect/>
              <a:stretch>
                <a:fillRect/>
              </a:stretch>
            </p:blipFill>
            <p:spPr bwMode="auto">
              <a:xfrm>
                <a:off x="4224" y="3489"/>
                <a:ext cx="384" cy="303"/>
              </a:xfrm>
              <a:prstGeom prst="rect">
                <a:avLst/>
              </a:prstGeom>
              <a:noFill/>
              <a:ln w="9525">
                <a:noFill/>
                <a:miter lim="800000"/>
                <a:headEnd/>
                <a:tailEnd/>
              </a:ln>
            </p:spPr>
          </p:pic>
          <p:pic>
            <p:nvPicPr>
              <p:cNvPr id="17437" name="Picture 35" descr="texton_ind_2_13"/>
              <p:cNvPicPr>
                <a:picLocks noChangeAspect="1" noChangeArrowheads="1"/>
              </p:cNvPicPr>
              <p:nvPr/>
            </p:nvPicPr>
            <p:blipFill>
              <a:blip r:embed="rId21" cstate="print"/>
              <a:srcRect/>
              <a:stretch>
                <a:fillRect/>
              </a:stretch>
            </p:blipFill>
            <p:spPr bwMode="auto">
              <a:xfrm>
                <a:off x="3800" y="3831"/>
                <a:ext cx="376" cy="297"/>
              </a:xfrm>
              <a:prstGeom prst="rect">
                <a:avLst/>
              </a:prstGeom>
              <a:noFill/>
              <a:ln w="9525">
                <a:noFill/>
                <a:miter lim="800000"/>
                <a:headEnd/>
                <a:tailEnd/>
              </a:ln>
            </p:spPr>
          </p:pic>
          <p:pic>
            <p:nvPicPr>
              <p:cNvPr id="17438" name="Picture 36" descr="texton_ind_2_14"/>
              <p:cNvPicPr>
                <a:picLocks noChangeAspect="1" noChangeArrowheads="1"/>
              </p:cNvPicPr>
              <p:nvPr/>
            </p:nvPicPr>
            <p:blipFill>
              <a:blip r:embed="rId22" cstate="print"/>
              <a:srcRect/>
              <a:stretch>
                <a:fillRect/>
              </a:stretch>
            </p:blipFill>
            <p:spPr bwMode="auto">
              <a:xfrm>
                <a:off x="4224" y="3825"/>
                <a:ext cx="384" cy="303"/>
              </a:xfrm>
              <a:prstGeom prst="rect">
                <a:avLst/>
              </a:prstGeom>
              <a:noFill/>
              <a:ln w="9525">
                <a:noFill/>
                <a:miter lim="800000"/>
                <a:headEnd/>
                <a:tailEnd/>
              </a:ln>
            </p:spPr>
          </p:pic>
          <p:pic>
            <p:nvPicPr>
              <p:cNvPr id="17439" name="Picture 37" descr="texton_ind_2_15"/>
              <p:cNvPicPr>
                <a:picLocks noChangeAspect="1" noChangeArrowheads="1"/>
              </p:cNvPicPr>
              <p:nvPr/>
            </p:nvPicPr>
            <p:blipFill>
              <a:blip r:embed="rId23" cstate="print"/>
              <a:srcRect/>
              <a:stretch>
                <a:fillRect/>
              </a:stretch>
            </p:blipFill>
            <p:spPr bwMode="auto">
              <a:xfrm>
                <a:off x="5088" y="3825"/>
                <a:ext cx="384" cy="303"/>
              </a:xfrm>
              <a:prstGeom prst="rect">
                <a:avLst/>
              </a:prstGeom>
              <a:noFill/>
              <a:ln w="9525">
                <a:noFill/>
                <a:miter lim="800000"/>
                <a:headEnd/>
                <a:tailEnd/>
              </a:ln>
            </p:spPr>
          </p:pic>
          <p:pic>
            <p:nvPicPr>
              <p:cNvPr id="17440" name="Picture 38" descr="texton_ind_2_16"/>
              <p:cNvPicPr>
                <a:picLocks noChangeAspect="1" noChangeArrowheads="1"/>
              </p:cNvPicPr>
              <p:nvPr/>
            </p:nvPicPr>
            <p:blipFill>
              <a:blip r:embed="rId24" cstate="print"/>
              <a:srcRect/>
              <a:stretch>
                <a:fillRect/>
              </a:stretch>
            </p:blipFill>
            <p:spPr bwMode="auto">
              <a:xfrm>
                <a:off x="5088" y="3489"/>
                <a:ext cx="384" cy="303"/>
              </a:xfrm>
              <a:prstGeom prst="rect">
                <a:avLst/>
              </a:prstGeom>
              <a:noFill/>
              <a:ln w="9525">
                <a:noFill/>
                <a:miter lim="800000"/>
                <a:headEnd/>
                <a:tailEnd/>
              </a:ln>
            </p:spPr>
          </p:pic>
        </p:grpSp>
        <p:sp>
          <p:nvSpPr>
            <p:cNvPr id="17423" name="AutoShape 39"/>
            <p:cNvSpPr>
              <a:spLocks noChangeArrowheads="1"/>
            </p:cNvSpPr>
            <p:nvPr/>
          </p:nvSpPr>
          <p:spPr bwMode="auto">
            <a:xfrm rot="19173154" flipH="1">
              <a:off x="3798" y="3007"/>
              <a:ext cx="207" cy="170"/>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7424" name="Text Box 40"/>
            <p:cNvSpPr txBox="1">
              <a:spLocks noChangeArrowheads="1"/>
            </p:cNvSpPr>
            <p:nvPr/>
          </p:nvSpPr>
          <p:spPr bwMode="auto">
            <a:xfrm>
              <a:off x="4389" y="4133"/>
              <a:ext cx="399" cy="169"/>
            </a:xfrm>
            <a:prstGeom prst="rect">
              <a:avLst/>
            </a:prstGeom>
            <a:noFill/>
            <a:ln w="9525">
              <a:noFill/>
              <a:miter lim="800000"/>
              <a:headEnd/>
              <a:tailEnd/>
            </a:ln>
          </p:spPr>
          <p:txBody>
            <a:bodyPr wrap="none">
              <a:spAutoFit/>
            </a:bodyPr>
            <a:lstStyle/>
            <a:p>
              <a:pPr eaLnBrk="1" hangingPunct="1">
                <a:spcBef>
                  <a:spcPct val="50000"/>
                </a:spcBef>
              </a:pPr>
              <a:r>
                <a:rPr lang="en-US" sz="1400" dirty="0" err="1">
                  <a:solidFill>
                    <a:srgbClr val="FFFFFF"/>
                  </a:solidFill>
                </a:rPr>
                <a:t>nivel</a:t>
              </a:r>
              <a:r>
                <a:rPr lang="en-US" sz="1400" dirty="0">
                  <a:solidFill>
                    <a:srgbClr val="FFFFFF"/>
                  </a:solidFill>
                </a:rPr>
                <a:t> 2</a:t>
              </a:r>
            </a:p>
          </p:txBody>
        </p:sp>
      </p:grpSp>
      <p:sp>
        <p:nvSpPr>
          <p:cNvPr id="44" name="TextBox 43"/>
          <p:cNvSpPr txBox="1"/>
          <p:nvPr/>
        </p:nvSpPr>
        <p:spPr>
          <a:xfrm>
            <a:off x="7162872" y="6573131"/>
            <a:ext cx="2141343"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S. </a:t>
            </a:r>
            <a:r>
              <a:rPr lang="en-US" sz="1200" dirty="0" err="1"/>
              <a:t>Lazebnik</a:t>
            </a:r>
            <a:endParaRPr lang="en-US" sz="1200" dirty="0"/>
          </a:p>
        </p:txBody>
      </p:sp>
    </p:spTree>
    <p:extLst>
      <p:ext uri="{BB962C8B-B14F-4D97-AF65-F5344CB8AC3E}">
        <p14:creationId xmlns:p14="http://schemas.microsoft.com/office/powerpoint/2010/main" val="78320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p:txBody>
          <a:bodyPr>
            <a:normAutofit fontScale="90000"/>
          </a:bodyPr>
          <a:lstStyle/>
          <a:p>
            <a:r>
              <a:rPr lang="en-US" dirty="0" err="1">
                <a:latin typeface="Calibri" charset="0"/>
              </a:rPr>
              <a:t>Clasificarea</a:t>
            </a:r>
            <a:r>
              <a:rPr lang="en-US" dirty="0">
                <a:latin typeface="Calibri" charset="0"/>
              </a:rPr>
              <a:t> </a:t>
            </a:r>
            <a:r>
              <a:rPr lang="en-US" dirty="0" err="1">
                <a:latin typeface="Calibri" charset="0"/>
              </a:rPr>
              <a:t>imaginilor</a:t>
            </a:r>
            <a:r>
              <a:rPr lang="en-US" dirty="0">
                <a:latin typeface="Calibri" charset="0"/>
              </a:rPr>
              <a:t>: </a:t>
            </a:r>
            <a:br>
              <a:rPr lang="en-US" dirty="0">
                <a:latin typeface="Calibri" charset="0"/>
              </a:rPr>
            </a:br>
            <a:r>
              <a:rPr lang="en-US" dirty="0" err="1">
                <a:latin typeface="Calibri" charset="0"/>
              </a:rPr>
              <a:t>modelul</a:t>
            </a:r>
            <a:r>
              <a:rPr lang="en-US" dirty="0">
                <a:latin typeface="Calibri" charset="0"/>
              </a:rPr>
              <a:t> bag of visual words</a:t>
            </a:r>
          </a:p>
        </p:txBody>
      </p:sp>
      <p:sp>
        <p:nvSpPr>
          <p:cNvPr id="3" name="Content Placeholder 2"/>
          <p:cNvSpPr>
            <a:spLocks noGrp="1"/>
          </p:cNvSpPr>
          <p:nvPr>
            <p:ph idx="1"/>
          </p:nvPr>
        </p:nvSpPr>
        <p:spPr>
          <a:xfrm>
            <a:off x="457200" y="1600200"/>
            <a:ext cx="8686800" cy="4813873"/>
          </a:xfrm>
        </p:spPr>
        <p:txBody>
          <a:bodyPr>
            <a:normAutofit lnSpcReduction="10000"/>
          </a:bodyPr>
          <a:lstStyle/>
          <a:p>
            <a:pPr marL="533400" indent="-533400">
              <a:buFont typeface="Arial" charset="0"/>
              <a:buNone/>
            </a:pPr>
            <a:r>
              <a:rPr lang="en-US" sz="2400" dirty="0" err="1">
                <a:latin typeface="Calibri" charset="0"/>
              </a:rPr>
              <a:t>Învățare</a:t>
            </a:r>
            <a:endParaRPr lang="en-US" sz="2400" dirty="0">
              <a:latin typeface="Calibri" charset="0"/>
            </a:endParaRPr>
          </a:p>
          <a:p>
            <a:pPr marL="533400" indent="-533400">
              <a:buFontTx/>
              <a:buAutoNum type="arabicPeriod"/>
            </a:pPr>
            <a:r>
              <a:rPr lang="en-US" sz="2000" dirty="0" err="1">
                <a:latin typeface="Calibri" charset="0"/>
              </a:rPr>
              <a:t>Extrage</a:t>
            </a:r>
            <a:r>
              <a:rPr lang="en-US" sz="2000" dirty="0">
                <a:latin typeface="Calibri" charset="0"/>
              </a:rPr>
              <a:t> </a:t>
            </a:r>
            <a:r>
              <a:rPr lang="en-US" sz="2000" dirty="0" err="1">
                <a:latin typeface="Calibri" charset="0"/>
              </a:rPr>
              <a:t>caracteristici</a:t>
            </a:r>
            <a:r>
              <a:rPr lang="en-US" sz="2000" dirty="0">
                <a:latin typeface="Calibri" charset="0"/>
              </a:rPr>
              <a:t> (</a:t>
            </a:r>
            <a:r>
              <a:rPr lang="en-US" sz="2000" dirty="0" err="1">
                <a:latin typeface="Calibri" charset="0"/>
              </a:rPr>
              <a:t>descriptori</a:t>
            </a:r>
            <a:r>
              <a:rPr lang="en-US" sz="2000" dirty="0">
                <a:latin typeface="Calibri" charset="0"/>
              </a:rPr>
              <a:t>) </a:t>
            </a:r>
            <a:r>
              <a:rPr lang="en-US" sz="2000" dirty="0" err="1">
                <a:latin typeface="Calibri" charset="0"/>
              </a:rPr>
              <a:t>pentru</a:t>
            </a:r>
            <a:r>
              <a:rPr lang="en-US" sz="2000" dirty="0">
                <a:latin typeface="Calibri" charset="0"/>
              </a:rPr>
              <a:t> </a:t>
            </a:r>
            <a:r>
              <a:rPr lang="en-US" sz="2000" dirty="0" err="1">
                <a:latin typeface="Calibri" charset="0"/>
              </a:rPr>
              <a:t>toate</a:t>
            </a:r>
            <a:r>
              <a:rPr lang="en-US" sz="2000" dirty="0">
                <a:latin typeface="Calibri" charset="0"/>
              </a:rPr>
              <a:t> </a:t>
            </a:r>
            <a:r>
              <a:rPr lang="en-US" sz="2000" dirty="0" err="1">
                <a:latin typeface="Calibri" charset="0"/>
              </a:rPr>
              <a:t>imaginile</a:t>
            </a:r>
            <a:r>
              <a:rPr lang="en-US" sz="2000" dirty="0">
                <a:latin typeface="Calibri" charset="0"/>
              </a:rPr>
              <a:t> de </a:t>
            </a:r>
            <a:r>
              <a:rPr lang="en-US" sz="2000" dirty="0" err="1">
                <a:latin typeface="Calibri" charset="0"/>
              </a:rPr>
              <a:t>învățare</a:t>
            </a:r>
            <a:endParaRPr lang="en-US" sz="2000" dirty="0">
              <a:latin typeface="Calibri" charset="0"/>
            </a:endParaRPr>
          </a:p>
          <a:p>
            <a:pPr marL="533400" indent="-533400">
              <a:buFontTx/>
              <a:buAutoNum type="arabicPeriod"/>
            </a:pPr>
            <a:r>
              <a:rPr lang="en-US" sz="2000" dirty="0" err="1">
                <a:latin typeface="Calibri" charset="0"/>
              </a:rPr>
              <a:t>Clusterizeză</a:t>
            </a:r>
            <a:r>
              <a:rPr lang="en-US" sz="2000" dirty="0">
                <a:latin typeface="Calibri" charset="0"/>
              </a:rPr>
              <a:t> </a:t>
            </a:r>
            <a:r>
              <a:rPr lang="en-US" sz="2000" dirty="0" err="1">
                <a:latin typeface="Calibri" charset="0"/>
              </a:rPr>
              <a:t>descriptorii</a:t>
            </a:r>
            <a:r>
              <a:rPr lang="en-US" sz="2000" dirty="0">
                <a:latin typeface="Calibri" charset="0"/>
              </a:rPr>
              <a:t>, </a:t>
            </a:r>
            <a:r>
              <a:rPr lang="en-US" sz="2000" dirty="0" err="1">
                <a:latin typeface="Calibri" charset="0"/>
              </a:rPr>
              <a:t>centri</a:t>
            </a:r>
            <a:r>
              <a:rPr lang="en-US" sz="2000" dirty="0">
                <a:latin typeface="Calibri" charset="0"/>
              </a:rPr>
              <a:t> </a:t>
            </a:r>
            <a:r>
              <a:rPr lang="en-US" sz="2000" dirty="0" err="1">
                <a:latin typeface="Calibri" charset="0"/>
              </a:rPr>
              <a:t>clusterilor</a:t>
            </a:r>
            <a:r>
              <a:rPr lang="en-US" sz="2000" dirty="0">
                <a:latin typeface="Calibri" charset="0"/>
              </a:rPr>
              <a:t> = visual words = “</a:t>
            </a:r>
            <a:r>
              <a:rPr lang="en-US" sz="2000" dirty="0" err="1">
                <a:latin typeface="Calibri" charset="0"/>
              </a:rPr>
              <a:t>cuvinte</a:t>
            </a:r>
            <a:r>
              <a:rPr lang="en-US" sz="2000" dirty="0">
                <a:latin typeface="Calibri" charset="0"/>
              </a:rPr>
              <a:t> </a:t>
            </a:r>
            <a:r>
              <a:rPr lang="en-US" sz="2000" dirty="0" err="1">
                <a:latin typeface="Calibri" charset="0"/>
              </a:rPr>
              <a:t>vizuale</a:t>
            </a:r>
            <a:r>
              <a:rPr lang="en-US" sz="2000" dirty="0">
                <a:latin typeface="Calibri" charset="0"/>
              </a:rPr>
              <a:t>”</a:t>
            </a:r>
          </a:p>
          <a:p>
            <a:pPr marL="533400" indent="-533400">
              <a:buFontTx/>
              <a:buAutoNum type="arabicPeriod"/>
            </a:pPr>
            <a:r>
              <a:rPr lang="en-US" sz="2000" dirty="0" err="1">
                <a:latin typeface="Calibri" charset="0"/>
              </a:rPr>
              <a:t>Asignează</a:t>
            </a:r>
            <a:r>
              <a:rPr lang="en-US" sz="2000" dirty="0">
                <a:latin typeface="Calibri" charset="0"/>
              </a:rPr>
              <a:t> </a:t>
            </a:r>
            <a:r>
              <a:rPr lang="en-US" sz="2000" dirty="0" err="1">
                <a:latin typeface="Calibri" charset="0"/>
              </a:rPr>
              <a:t>fiecărui</a:t>
            </a:r>
            <a:r>
              <a:rPr lang="en-US" sz="2000" dirty="0">
                <a:latin typeface="Calibri" charset="0"/>
              </a:rPr>
              <a:t> descriptor </a:t>
            </a:r>
            <a:r>
              <a:rPr lang="en-US" sz="2000" dirty="0" err="1">
                <a:latin typeface="Calibri" charset="0"/>
              </a:rPr>
              <a:t>eticheta</a:t>
            </a:r>
            <a:r>
              <a:rPr lang="en-US" sz="2000" dirty="0">
                <a:latin typeface="Calibri" charset="0"/>
              </a:rPr>
              <a:t>/index-</a:t>
            </a:r>
            <a:r>
              <a:rPr lang="en-US" sz="2000" dirty="0" err="1">
                <a:latin typeface="Calibri" charset="0"/>
              </a:rPr>
              <a:t>ul</a:t>
            </a:r>
            <a:r>
              <a:rPr lang="en-US" sz="2000" dirty="0">
                <a:latin typeface="Calibri" charset="0"/>
              </a:rPr>
              <a:t> </a:t>
            </a:r>
            <a:r>
              <a:rPr lang="en-US" sz="2000" dirty="0" err="1">
                <a:latin typeface="Calibri" charset="0"/>
              </a:rPr>
              <a:t>unui</a:t>
            </a:r>
            <a:r>
              <a:rPr lang="en-US" sz="2000" dirty="0">
                <a:latin typeface="Calibri" charset="0"/>
              </a:rPr>
              <a:t> “</a:t>
            </a:r>
            <a:r>
              <a:rPr lang="en-US" sz="2000" dirty="0" err="1">
                <a:latin typeface="Calibri" charset="0"/>
              </a:rPr>
              <a:t>cuvânt</a:t>
            </a:r>
            <a:r>
              <a:rPr lang="en-US" sz="2000" dirty="0">
                <a:latin typeface="Calibri" charset="0"/>
              </a:rPr>
              <a:t> </a:t>
            </a:r>
            <a:r>
              <a:rPr lang="en-US" sz="2000" dirty="0" err="1">
                <a:latin typeface="Calibri" charset="0"/>
              </a:rPr>
              <a:t>vizual</a:t>
            </a:r>
            <a:r>
              <a:rPr lang="en-US" sz="2000" dirty="0">
                <a:latin typeface="Calibri" charset="0"/>
              </a:rPr>
              <a:t>”</a:t>
            </a:r>
            <a:endParaRPr lang="en-US" altLang="ja-JP" sz="2000" dirty="0">
              <a:latin typeface="Calibri" charset="0"/>
            </a:endParaRPr>
          </a:p>
          <a:p>
            <a:pPr marL="533400" indent="-533400">
              <a:buFontTx/>
              <a:buAutoNum type="arabicPeriod"/>
            </a:pPr>
            <a:r>
              <a:rPr lang="en-US" sz="2000" dirty="0" err="1">
                <a:latin typeface="Calibri" charset="0"/>
              </a:rPr>
              <a:t>Reprezintă</a:t>
            </a:r>
            <a:r>
              <a:rPr lang="en-US" sz="2000" dirty="0">
                <a:latin typeface="Calibri" charset="0"/>
              </a:rPr>
              <a:t> </a:t>
            </a:r>
            <a:r>
              <a:rPr lang="en-US" sz="2000" dirty="0" err="1">
                <a:latin typeface="Calibri" charset="0"/>
              </a:rPr>
              <a:t>fiecare</a:t>
            </a:r>
            <a:r>
              <a:rPr lang="en-US" sz="2000" dirty="0">
                <a:latin typeface="Calibri" charset="0"/>
              </a:rPr>
              <a:t> imagine </a:t>
            </a:r>
            <a:r>
              <a:rPr lang="en-US" sz="2000" dirty="0" err="1">
                <a:latin typeface="Calibri" charset="0"/>
              </a:rPr>
              <a:t>printr</a:t>
            </a:r>
            <a:r>
              <a:rPr lang="en-US" sz="2000" dirty="0">
                <a:latin typeface="Calibri" charset="0"/>
              </a:rPr>
              <a:t>-o </a:t>
            </a:r>
            <a:r>
              <a:rPr lang="en-US" sz="2000" dirty="0" err="1">
                <a:latin typeface="Calibri" charset="0"/>
              </a:rPr>
              <a:t>histogramă</a:t>
            </a:r>
            <a:r>
              <a:rPr lang="en-US" sz="2000" dirty="0">
                <a:latin typeface="Calibri" charset="0"/>
              </a:rPr>
              <a:t> </a:t>
            </a:r>
            <a:r>
              <a:rPr lang="en-US" sz="2000" dirty="0" err="1">
                <a:latin typeface="Calibri" charset="0"/>
              </a:rPr>
              <a:t>normalizată</a:t>
            </a:r>
            <a:r>
              <a:rPr lang="en-US" sz="2000" dirty="0">
                <a:latin typeface="Calibri" charset="0"/>
              </a:rPr>
              <a:t> de “</a:t>
            </a:r>
            <a:r>
              <a:rPr lang="en-US" sz="2000" dirty="0" err="1">
                <a:latin typeface="Calibri" charset="0"/>
              </a:rPr>
              <a:t>cuvinte</a:t>
            </a:r>
            <a:r>
              <a:rPr lang="en-US" sz="2000" dirty="0">
                <a:latin typeface="Calibri" charset="0"/>
              </a:rPr>
              <a:t> </a:t>
            </a:r>
            <a:r>
              <a:rPr lang="en-US" sz="2000" dirty="0" err="1">
                <a:latin typeface="Calibri" charset="0"/>
              </a:rPr>
              <a:t>vizuale</a:t>
            </a:r>
            <a:r>
              <a:rPr lang="en-US" sz="2000" dirty="0">
                <a:latin typeface="Calibri" charset="0"/>
              </a:rPr>
              <a:t>”</a:t>
            </a:r>
            <a:endParaRPr lang="en-US" altLang="ja-JP" sz="2000" dirty="0">
              <a:latin typeface="Calibri" charset="0"/>
            </a:endParaRPr>
          </a:p>
          <a:p>
            <a:pPr marL="533400" indent="-533400">
              <a:buFontTx/>
              <a:buAutoNum type="arabicPeriod"/>
            </a:pPr>
            <a:r>
              <a:rPr lang="en-US" sz="2000" dirty="0" err="1">
                <a:latin typeface="Calibri" charset="0"/>
              </a:rPr>
              <a:t>Învață</a:t>
            </a:r>
            <a:r>
              <a:rPr lang="en-US" sz="2000" dirty="0">
                <a:latin typeface="Calibri" charset="0"/>
              </a:rPr>
              <a:t>  un </a:t>
            </a:r>
            <a:r>
              <a:rPr lang="en-US" sz="2000" dirty="0" err="1">
                <a:latin typeface="Calibri" charset="0"/>
              </a:rPr>
              <a:t>clasificator</a:t>
            </a:r>
            <a:r>
              <a:rPr lang="en-US" sz="2000" dirty="0">
                <a:latin typeface="Calibri" charset="0"/>
              </a:rPr>
              <a:t> </a:t>
            </a:r>
            <a:r>
              <a:rPr lang="en-US" sz="2000" dirty="0" err="1">
                <a:latin typeface="Calibri" charset="0"/>
              </a:rPr>
              <a:t>pe</a:t>
            </a:r>
            <a:r>
              <a:rPr lang="en-US" sz="2000" dirty="0">
                <a:latin typeface="Calibri" charset="0"/>
              </a:rPr>
              <a:t> </a:t>
            </a:r>
            <a:r>
              <a:rPr lang="en-US" sz="2000" dirty="0" err="1">
                <a:latin typeface="Calibri" charset="0"/>
              </a:rPr>
              <a:t>exemplele</a:t>
            </a:r>
            <a:r>
              <a:rPr lang="en-US" sz="2000" dirty="0">
                <a:latin typeface="Calibri" charset="0"/>
              </a:rPr>
              <a:t> de </a:t>
            </a:r>
            <a:r>
              <a:rPr lang="en-US" sz="2000" dirty="0" err="1">
                <a:latin typeface="Calibri" charset="0"/>
              </a:rPr>
              <a:t>învățare</a:t>
            </a:r>
            <a:r>
              <a:rPr lang="en-US" sz="2000" dirty="0">
                <a:latin typeface="Calibri" charset="0"/>
              </a:rPr>
              <a:t> </a:t>
            </a:r>
            <a:r>
              <a:rPr lang="en-US" sz="2000" dirty="0" err="1">
                <a:latin typeface="Calibri" charset="0"/>
              </a:rPr>
              <a:t>folosind</a:t>
            </a:r>
            <a:r>
              <a:rPr lang="en-US" sz="2000" dirty="0">
                <a:latin typeface="Calibri" charset="0"/>
              </a:rPr>
              <a:t> </a:t>
            </a:r>
            <a:r>
              <a:rPr lang="en-US" sz="2000" dirty="0" err="1">
                <a:latin typeface="Calibri" charset="0"/>
              </a:rPr>
              <a:t>histogramele</a:t>
            </a:r>
            <a:r>
              <a:rPr lang="en-US" sz="2000" dirty="0">
                <a:latin typeface="Calibri" charset="0"/>
              </a:rPr>
              <a:t> </a:t>
            </a:r>
            <a:r>
              <a:rPr lang="en-US" sz="2000" dirty="0" err="1">
                <a:latin typeface="Calibri" charset="0"/>
              </a:rPr>
              <a:t>normalizate</a:t>
            </a:r>
            <a:r>
              <a:rPr lang="en-US" sz="2000" dirty="0">
                <a:latin typeface="Calibri" charset="0"/>
              </a:rPr>
              <a:t> </a:t>
            </a:r>
            <a:r>
              <a:rPr lang="en-US" sz="2000" dirty="0" err="1">
                <a:latin typeface="Calibri" charset="0"/>
              </a:rPr>
              <a:t>drept</a:t>
            </a:r>
            <a:r>
              <a:rPr lang="en-US" sz="2000" dirty="0">
                <a:latin typeface="Calibri" charset="0"/>
              </a:rPr>
              <a:t> </a:t>
            </a:r>
            <a:r>
              <a:rPr lang="en-US" sz="2000" dirty="0" err="1">
                <a:latin typeface="Calibri" charset="0"/>
              </a:rPr>
              <a:t>caracteristici</a:t>
            </a:r>
            <a:endParaRPr lang="en-US" sz="2000" dirty="0">
              <a:latin typeface="Calibri" charset="0"/>
            </a:endParaRPr>
          </a:p>
          <a:p>
            <a:pPr marL="533400" indent="-533400">
              <a:buFont typeface="Arial" charset="0"/>
              <a:buNone/>
            </a:pPr>
            <a:r>
              <a:rPr lang="en-US" sz="2400" dirty="0" err="1">
                <a:latin typeface="Calibri" charset="0"/>
              </a:rPr>
              <a:t>Testare</a:t>
            </a:r>
            <a:endParaRPr lang="en-US" sz="2400" dirty="0">
              <a:latin typeface="Calibri" charset="0"/>
            </a:endParaRPr>
          </a:p>
          <a:p>
            <a:pPr marL="533400" indent="-533400">
              <a:buFont typeface="Calibri" charset="0"/>
              <a:buAutoNum type="arabicPeriod"/>
            </a:pPr>
            <a:r>
              <a:rPr lang="en-US" sz="2000" dirty="0" err="1">
                <a:latin typeface="Calibri" charset="0"/>
              </a:rPr>
              <a:t>Extrage</a:t>
            </a:r>
            <a:r>
              <a:rPr lang="en-US" sz="2000" dirty="0">
                <a:latin typeface="Calibri" charset="0"/>
              </a:rPr>
              <a:t> </a:t>
            </a:r>
            <a:r>
              <a:rPr lang="en-US" sz="2000" dirty="0" err="1">
                <a:latin typeface="Calibri" charset="0"/>
              </a:rPr>
              <a:t>descriptori</a:t>
            </a:r>
            <a:r>
              <a:rPr lang="en-US" sz="2000" dirty="0">
                <a:latin typeface="Calibri" charset="0"/>
              </a:rPr>
              <a:t> din </a:t>
            </a:r>
            <a:r>
              <a:rPr lang="en-US" sz="2000" dirty="0" err="1">
                <a:latin typeface="Calibri" charset="0"/>
              </a:rPr>
              <a:t>imaginea</a:t>
            </a:r>
            <a:r>
              <a:rPr lang="en-US" sz="2000" dirty="0">
                <a:latin typeface="Calibri" charset="0"/>
              </a:rPr>
              <a:t> test, </a:t>
            </a:r>
            <a:r>
              <a:rPr lang="en-US" sz="2000" dirty="0" err="1">
                <a:latin typeface="Calibri" charset="0"/>
              </a:rPr>
              <a:t>asignează</a:t>
            </a:r>
            <a:r>
              <a:rPr lang="en-US" sz="2000" dirty="0">
                <a:latin typeface="Calibri" charset="0"/>
              </a:rPr>
              <a:t> </a:t>
            </a:r>
            <a:r>
              <a:rPr lang="en-US" sz="2000" dirty="0" err="1">
                <a:latin typeface="Calibri" charset="0"/>
              </a:rPr>
              <a:t>fiecărui</a:t>
            </a:r>
            <a:r>
              <a:rPr lang="en-US" sz="2000" dirty="0">
                <a:latin typeface="Calibri" charset="0"/>
              </a:rPr>
              <a:t> descriptor </a:t>
            </a:r>
            <a:r>
              <a:rPr lang="en-US" sz="2000" dirty="0" err="1">
                <a:latin typeface="Calibri" charset="0"/>
              </a:rPr>
              <a:t>eticheta</a:t>
            </a:r>
            <a:r>
              <a:rPr lang="en-US" sz="2000" dirty="0">
                <a:latin typeface="Calibri" charset="0"/>
              </a:rPr>
              <a:t> </a:t>
            </a:r>
            <a:r>
              <a:rPr lang="en-US" sz="2000" dirty="0" err="1">
                <a:latin typeface="Calibri" charset="0"/>
              </a:rPr>
              <a:t>unui</a:t>
            </a:r>
            <a:r>
              <a:rPr lang="en-US" sz="2000" dirty="0">
                <a:latin typeface="Calibri" charset="0"/>
              </a:rPr>
              <a:t> “</a:t>
            </a:r>
            <a:r>
              <a:rPr lang="en-US" sz="2000" dirty="0" err="1">
                <a:latin typeface="Calibri" charset="0"/>
              </a:rPr>
              <a:t>cuvânt</a:t>
            </a:r>
            <a:r>
              <a:rPr lang="en-US" sz="2000" dirty="0">
                <a:latin typeface="Calibri" charset="0"/>
              </a:rPr>
              <a:t> </a:t>
            </a:r>
            <a:r>
              <a:rPr lang="en-US" sz="2000" dirty="0" err="1">
                <a:latin typeface="Calibri" charset="0"/>
              </a:rPr>
              <a:t>vizual</a:t>
            </a:r>
            <a:r>
              <a:rPr lang="en-US" sz="2000" dirty="0">
                <a:latin typeface="Calibri" charset="0"/>
              </a:rPr>
              <a:t>”</a:t>
            </a:r>
          </a:p>
          <a:p>
            <a:pPr marL="533400" indent="-533400">
              <a:buFont typeface="Calibri" charset="0"/>
              <a:buAutoNum type="arabicPeriod"/>
            </a:pPr>
            <a:r>
              <a:rPr lang="en-US" sz="2000" dirty="0" err="1">
                <a:latin typeface="Calibri" charset="0"/>
              </a:rPr>
              <a:t>Calculează</a:t>
            </a:r>
            <a:r>
              <a:rPr lang="en-US" sz="2000" dirty="0">
                <a:latin typeface="Calibri" charset="0"/>
              </a:rPr>
              <a:t> </a:t>
            </a:r>
            <a:r>
              <a:rPr lang="en-US" sz="2000" dirty="0" err="1">
                <a:latin typeface="Calibri" charset="0"/>
              </a:rPr>
              <a:t>histograma</a:t>
            </a:r>
            <a:r>
              <a:rPr lang="en-US" sz="2000" dirty="0">
                <a:latin typeface="Calibri" charset="0"/>
              </a:rPr>
              <a:t> </a:t>
            </a:r>
            <a:r>
              <a:rPr lang="en-US" sz="2000" dirty="0" err="1">
                <a:latin typeface="Calibri" charset="0"/>
              </a:rPr>
              <a:t>normalizată</a:t>
            </a:r>
            <a:r>
              <a:rPr lang="en-US" sz="2000" dirty="0">
                <a:latin typeface="Calibri" charset="0"/>
              </a:rPr>
              <a:t> de “</a:t>
            </a:r>
            <a:r>
              <a:rPr lang="en-US" sz="2000" dirty="0" err="1">
                <a:latin typeface="Calibri" charset="0"/>
              </a:rPr>
              <a:t>cuvinte</a:t>
            </a:r>
            <a:r>
              <a:rPr lang="en-US" sz="2000" dirty="0">
                <a:latin typeface="Calibri" charset="0"/>
              </a:rPr>
              <a:t> </a:t>
            </a:r>
            <a:r>
              <a:rPr lang="en-US" sz="2000" dirty="0" err="1">
                <a:latin typeface="Calibri" charset="0"/>
              </a:rPr>
              <a:t>vizuale</a:t>
            </a:r>
            <a:r>
              <a:rPr lang="en-US" sz="2000" dirty="0">
                <a:latin typeface="Calibri" charset="0"/>
              </a:rPr>
              <a:t>” </a:t>
            </a:r>
          </a:p>
          <a:p>
            <a:pPr marL="533400" indent="-533400">
              <a:buFont typeface="Calibri" charset="0"/>
              <a:buAutoNum type="arabicPeriod"/>
            </a:pPr>
            <a:r>
              <a:rPr lang="en-US" sz="2000" dirty="0" err="1">
                <a:latin typeface="Calibri" charset="0"/>
              </a:rPr>
              <a:t>Calculează</a:t>
            </a:r>
            <a:r>
              <a:rPr lang="en-US" sz="2000" dirty="0">
                <a:latin typeface="Calibri" charset="0"/>
              </a:rPr>
              <a:t> </a:t>
            </a:r>
            <a:r>
              <a:rPr lang="en-US" sz="2000" dirty="0" err="1">
                <a:latin typeface="Calibri" charset="0"/>
              </a:rPr>
              <a:t>eticheta</a:t>
            </a:r>
            <a:r>
              <a:rPr lang="en-US" sz="2000" dirty="0">
                <a:latin typeface="Calibri" charset="0"/>
              </a:rPr>
              <a:t> </a:t>
            </a:r>
            <a:r>
              <a:rPr lang="en-US" sz="2000" dirty="0" err="1">
                <a:latin typeface="Calibri" charset="0"/>
              </a:rPr>
              <a:t>corespunzătoare</a:t>
            </a:r>
            <a:r>
              <a:rPr lang="en-US" sz="2000" dirty="0">
                <a:latin typeface="Calibri" charset="0"/>
              </a:rPr>
              <a:t> </a:t>
            </a:r>
            <a:r>
              <a:rPr lang="en-US" sz="2000" dirty="0" err="1">
                <a:latin typeface="Calibri" charset="0"/>
              </a:rPr>
              <a:t>imaginii</a:t>
            </a:r>
            <a:r>
              <a:rPr lang="en-US" sz="2000" dirty="0">
                <a:latin typeface="Calibri" charset="0"/>
              </a:rPr>
              <a:t> test </a:t>
            </a:r>
            <a:r>
              <a:rPr lang="en-US" sz="2000" dirty="0" err="1">
                <a:latin typeface="Calibri" charset="0"/>
              </a:rPr>
              <a:t>sau</a:t>
            </a:r>
            <a:r>
              <a:rPr lang="en-US" sz="2000" dirty="0">
                <a:latin typeface="Calibri" charset="0"/>
              </a:rPr>
              <a:t> un </a:t>
            </a:r>
            <a:r>
              <a:rPr lang="en-US" sz="2000" dirty="0" err="1">
                <a:latin typeface="Calibri" charset="0"/>
              </a:rPr>
              <a:t>scor</a:t>
            </a:r>
            <a:r>
              <a:rPr lang="en-US" sz="2000" dirty="0">
                <a:latin typeface="Calibri" charset="0"/>
              </a:rPr>
              <a:t> </a:t>
            </a:r>
            <a:r>
              <a:rPr lang="en-US" sz="2000" dirty="0" err="1">
                <a:latin typeface="Calibri" charset="0"/>
              </a:rPr>
              <a:t>folosind</a:t>
            </a:r>
            <a:r>
              <a:rPr lang="en-US" sz="2000" dirty="0">
                <a:latin typeface="Calibri" charset="0"/>
              </a:rPr>
              <a:t> </a:t>
            </a:r>
            <a:r>
              <a:rPr lang="en-US" sz="2000" dirty="0" err="1">
                <a:latin typeface="Calibri" charset="0"/>
              </a:rPr>
              <a:t>clasificatorul</a:t>
            </a:r>
            <a:r>
              <a:rPr lang="en-US" sz="2000" dirty="0">
                <a:latin typeface="Calibri" charset="0"/>
              </a:rPr>
              <a:t> </a:t>
            </a:r>
            <a:r>
              <a:rPr lang="en-US" sz="2000" dirty="0" err="1">
                <a:latin typeface="Calibri" charset="0"/>
              </a:rPr>
              <a:t>învățat</a:t>
            </a:r>
            <a:r>
              <a:rPr lang="en-US" sz="2000" dirty="0">
                <a:latin typeface="Calibri" charset="0"/>
              </a:rPr>
              <a:t>.</a:t>
            </a:r>
            <a:endParaRPr lang="en-US" sz="2400" dirty="0">
              <a:latin typeface="Calibri" charset="0"/>
            </a:endParaRPr>
          </a:p>
        </p:txBody>
      </p:sp>
    </p:spTree>
    <p:extLst>
      <p:ext uri="{BB962C8B-B14F-4D97-AF65-F5344CB8AC3E}">
        <p14:creationId xmlns:p14="http://schemas.microsoft.com/office/powerpoint/2010/main" val="30075203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Title 1"/>
          <p:cNvSpPr>
            <a:spLocks noGrp="1"/>
          </p:cNvSpPr>
          <p:nvPr>
            <p:ph type="title"/>
          </p:nvPr>
        </p:nvSpPr>
        <p:spPr>
          <a:xfrm>
            <a:off x="457200" y="76200"/>
            <a:ext cx="8229600" cy="1143000"/>
          </a:xfrm>
        </p:spPr>
        <p:txBody>
          <a:bodyPr>
            <a:normAutofit/>
          </a:bodyPr>
          <a:lstStyle/>
          <a:p>
            <a:r>
              <a:rPr lang="en-US" dirty="0"/>
              <a:t>De </a:t>
            </a:r>
            <a:r>
              <a:rPr lang="en-US" dirty="0" err="1"/>
              <a:t>ce</a:t>
            </a:r>
            <a:r>
              <a:rPr lang="en-US" dirty="0"/>
              <a:t> </a:t>
            </a:r>
            <a:r>
              <a:rPr lang="en-US" dirty="0" err="1"/>
              <a:t>studiem</a:t>
            </a:r>
            <a:r>
              <a:rPr lang="en-US" dirty="0"/>
              <a:t> </a:t>
            </a:r>
            <a:r>
              <a:rPr lang="en-US" dirty="0" err="1"/>
              <a:t>textura</a:t>
            </a:r>
            <a:r>
              <a:rPr lang="en-US" dirty="0"/>
              <a:t>?</a:t>
            </a:r>
          </a:p>
        </p:txBody>
      </p:sp>
      <p:sp>
        <p:nvSpPr>
          <p:cNvPr id="15363" name="Content Placeholder 2"/>
          <p:cNvSpPr>
            <a:spLocks noGrp="1"/>
          </p:cNvSpPr>
          <p:nvPr>
            <p:ph idx="1"/>
          </p:nvPr>
        </p:nvSpPr>
        <p:spPr>
          <a:xfrm>
            <a:off x="457200" y="1171056"/>
            <a:ext cx="8686800" cy="5147733"/>
          </a:xfrm>
        </p:spPr>
        <p:txBody>
          <a:bodyPr/>
          <a:lstStyle/>
          <a:p>
            <a:pPr eaLnBrk="1" hangingPunct="1"/>
            <a:r>
              <a:rPr lang="en-US" sz="2600" b="1" dirty="0" err="1"/>
              <a:t>Segmentare</a:t>
            </a:r>
            <a:endParaRPr lang="en-US" sz="2600" dirty="0">
              <a:solidFill>
                <a:srgbClr val="FF0000"/>
              </a:solidFill>
            </a:endParaRPr>
          </a:p>
          <a:p>
            <a:pPr lvl="1" eaLnBrk="1" hangingPunct="1"/>
            <a:r>
              <a:rPr lang="en-US" sz="2400" dirty="0" err="1"/>
              <a:t>grupăm</a:t>
            </a:r>
            <a:r>
              <a:rPr lang="en-US" sz="2400" dirty="0"/>
              <a:t> (</a:t>
            </a:r>
            <a:r>
              <a:rPr lang="en-US" sz="2400" dirty="0" err="1"/>
              <a:t>segmentăm</a:t>
            </a:r>
            <a:r>
              <a:rPr lang="en-US" sz="2400" dirty="0"/>
              <a:t>) </a:t>
            </a:r>
            <a:r>
              <a:rPr lang="en-US" sz="2400" dirty="0" err="1"/>
              <a:t>regiunile</a:t>
            </a:r>
            <a:r>
              <a:rPr lang="en-US" sz="2400" dirty="0"/>
              <a:t> din imagine cu </a:t>
            </a:r>
            <a:r>
              <a:rPr lang="en-US" sz="2400" dirty="0" err="1"/>
              <a:t>aceeaşi</a:t>
            </a:r>
            <a:r>
              <a:rPr lang="en-US" sz="2400" dirty="0"/>
              <a:t> </a:t>
            </a:r>
            <a:r>
              <a:rPr lang="en-US" sz="2400" dirty="0" err="1"/>
              <a:t>textură</a:t>
            </a:r>
            <a:endParaRPr lang="en-US" sz="2400" dirty="0"/>
          </a:p>
          <a:p>
            <a:pPr marL="457200" lvl="1" indent="0" eaLnBrk="1" hangingPunct="1">
              <a:buNone/>
            </a:pPr>
            <a:endParaRPr lang="en-US" dirty="0"/>
          </a:p>
          <a:p>
            <a:pPr marL="457200" lvl="1" indent="0" eaLnBrk="1" hangingPunct="1">
              <a:buNone/>
            </a:pPr>
            <a:endParaRPr lang="en-US" dirty="0"/>
          </a:p>
          <a:p>
            <a:r>
              <a:rPr lang="en-US" sz="2600" b="1" dirty="0" err="1"/>
              <a:t>Clasificare</a:t>
            </a:r>
            <a:endParaRPr lang="en-US" sz="2600" dirty="0">
              <a:solidFill>
                <a:srgbClr val="FF0000"/>
              </a:solidFill>
            </a:endParaRPr>
          </a:p>
          <a:p>
            <a:pPr lvl="1"/>
            <a:r>
              <a:rPr lang="en-US" sz="2000" dirty="0"/>
              <a:t> </a:t>
            </a:r>
            <a:r>
              <a:rPr lang="en-US" sz="2000" dirty="0" err="1"/>
              <a:t>clasificăm</a:t>
            </a:r>
            <a:r>
              <a:rPr lang="en-US" sz="2000" dirty="0"/>
              <a:t> </a:t>
            </a:r>
            <a:r>
              <a:rPr lang="en-US" sz="2000" dirty="0" err="1"/>
              <a:t>obiecte</a:t>
            </a:r>
            <a:r>
              <a:rPr lang="en-US" sz="2000" dirty="0"/>
              <a:t> </a:t>
            </a:r>
            <a:r>
              <a:rPr lang="en-US" sz="2000" dirty="0" err="1"/>
              <a:t>ca</a:t>
            </a:r>
            <a:r>
              <a:rPr lang="en-US" sz="2000" dirty="0"/>
              <a:t> </a:t>
            </a:r>
            <a:r>
              <a:rPr lang="en-US" sz="2000" dirty="0" err="1"/>
              <a:t>aparținând</a:t>
            </a:r>
            <a:r>
              <a:rPr lang="en-US" sz="2000" dirty="0"/>
              <a:t> </a:t>
            </a:r>
            <a:r>
              <a:rPr lang="en-US" sz="2000" dirty="0" err="1"/>
              <a:t>unei</a:t>
            </a:r>
            <a:r>
              <a:rPr lang="en-US" sz="2000" dirty="0"/>
              <a:t> </a:t>
            </a:r>
            <a:r>
              <a:rPr lang="en-US" sz="2000" dirty="0" err="1"/>
              <a:t>clase</a:t>
            </a:r>
            <a:r>
              <a:rPr lang="en-US" sz="2000" dirty="0"/>
              <a:t> de </a:t>
            </a:r>
            <a:r>
              <a:rPr lang="en-US" sz="2000" dirty="0" err="1"/>
              <a:t>obiecte</a:t>
            </a:r>
            <a:endParaRPr lang="en-US" dirty="0"/>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6242" t="28284" r="36743" b="51144"/>
          <a:stretch/>
        </p:blipFill>
        <p:spPr bwMode="auto">
          <a:xfrm>
            <a:off x="4233283" y="2080590"/>
            <a:ext cx="1641925" cy="11788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010" t="43290" r="61153" b="36632"/>
          <a:stretch/>
        </p:blipFill>
        <p:spPr bwMode="auto">
          <a:xfrm>
            <a:off x="1927454" y="2073126"/>
            <a:ext cx="1624830" cy="11504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8" name="Picture 27" descr="dalmatian0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9232" y="4803547"/>
            <a:ext cx="1057681" cy="1279453"/>
          </a:xfrm>
          <a:prstGeom prst="rect">
            <a:avLst/>
          </a:prstGeom>
        </p:spPr>
      </p:pic>
      <p:sp>
        <p:nvSpPr>
          <p:cNvPr id="25" name="TextBox 24"/>
          <p:cNvSpPr txBox="1"/>
          <p:nvPr/>
        </p:nvSpPr>
        <p:spPr>
          <a:xfrm>
            <a:off x="7716913" y="4279206"/>
            <a:ext cx="1284767" cy="492443"/>
          </a:xfrm>
          <a:prstGeom prst="rect">
            <a:avLst/>
          </a:prstGeom>
          <a:noFill/>
        </p:spPr>
        <p:txBody>
          <a:bodyPr wrap="square" rtlCol="0">
            <a:spAutoFit/>
          </a:bodyPr>
          <a:lstStyle/>
          <a:p>
            <a:pPr algn="ctr"/>
            <a:r>
              <a:rPr lang="en-US" sz="2600" b="1" dirty="0" err="1">
                <a:solidFill>
                  <a:srgbClr val="FF0000"/>
                </a:solidFill>
              </a:rPr>
              <a:t>Clasa</a:t>
            </a:r>
            <a:r>
              <a:rPr lang="en-US" sz="2600" b="1" dirty="0">
                <a:solidFill>
                  <a:srgbClr val="FF0000"/>
                </a:solidFill>
              </a:rPr>
              <a:t> ?</a:t>
            </a:r>
          </a:p>
        </p:txBody>
      </p:sp>
      <p:grpSp>
        <p:nvGrpSpPr>
          <p:cNvPr id="335872" name="Group 335871"/>
          <p:cNvGrpSpPr/>
          <p:nvPr/>
        </p:nvGrpSpPr>
        <p:grpSpPr>
          <a:xfrm>
            <a:off x="444269" y="3938627"/>
            <a:ext cx="3201395" cy="2813781"/>
            <a:chOff x="350889" y="4031997"/>
            <a:chExt cx="3201395" cy="2813781"/>
          </a:xfrm>
        </p:grpSpPr>
        <p:sp>
          <p:nvSpPr>
            <p:cNvPr id="21" name="Rectangle 20"/>
            <p:cNvSpPr/>
            <p:nvPr/>
          </p:nvSpPr>
          <p:spPr>
            <a:xfrm>
              <a:off x="350889" y="4086742"/>
              <a:ext cx="3201395" cy="2759036"/>
            </a:xfrm>
            <a:prstGeom prst="rect">
              <a:avLst/>
            </a:prstGeom>
            <a:solidFill>
              <a:schemeClr val="accent1">
                <a:lumMod val="40000"/>
                <a:lumOff val="6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dalmatian0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0467" y="4400052"/>
              <a:ext cx="1622253" cy="1121373"/>
            </a:xfrm>
            <a:prstGeom prst="rect">
              <a:avLst/>
            </a:prstGeom>
          </p:spPr>
        </p:pic>
        <p:pic>
          <p:nvPicPr>
            <p:cNvPr id="6" name="Picture 5" descr="dalmatian05.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837" y="4400052"/>
              <a:ext cx="1137470" cy="1129937"/>
            </a:xfrm>
            <a:prstGeom prst="rect">
              <a:avLst/>
            </a:prstGeom>
          </p:spPr>
        </p:pic>
        <p:pic>
          <p:nvPicPr>
            <p:cNvPr id="27" name="Picture 26" descr="dalmatian03.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0467" y="5548452"/>
              <a:ext cx="1543873" cy="1279453"/>
            </a:xfrm>
            <a:prstGeom prst="rect">
              <a:avLst/>
            </a:prstGeom>
          </p:spPr>
        </p:pic>
        <p:pic>
          <p:nvPicPr>
            <p:cNvPr id="2" name="Picture 1" descr="dalmatian01.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036" y="5548452"/>
              <a:ext cx="1083270" cy="1279453"/>
            </a:xfrm>
            <a:prstGeom prst="rect">
              <a:avLst/>
            </a:prstGeom>
          </p:spPr>
        </p:pic>
        <p:sp>
          <p:nvSpPr>
            <p:cNvPr id="26" name="TextBox 25"/>
            <p:cNvSpPr txBox="1"/>
            <p:nvPr/>
          </p:nvSpPr>
          <p:spPr>
            <a:xfrm>
              <a:off x="1125291" y="4031997"/>
              <a:ext cx="1280872" cy="369332"/>
            </a:xfrm>
            <a:prstGeom prst="rect">
              <a:avLst/>
            </a:prstGeom>
            <a:noFill/>
          </p:spPr>
          <p:txBody>
            <a:bodyPr wrap="square" rtlCol="0">
              <a:spAutoFit/>
            </a:bodyPr>
            <a:lstStyle/>
            <a:p>
              <a:pPr algn="ctr"/>
              <a:r>
                <a:rPr lang="en-US" b="1" dirty="0" err="1"/>
                <a:t>Clasa</a:t>
              </a:r>
              <a:r>
                <a:rPr lang="en-US" b="1" dirty="0"/>
                <a:t> 1</a:t>
              </a:r>
            </a:p>
          </p:txBody>
        </p:sp>
      </p:grpSp>
      <p:grpSp>
        <p:nvGrpSpPr>
          <p:cNvPr id="335875" name="Group 335874"/>
          <p:cNvGrpSpPr/>
          <p:nvPr/>
        </p:nvGrpSpPr>
        <p:grpSpPr>
          <a:xfrm>
            <a:off x="3852963" y="3974698"/>
            <a:ext cx="3492181" cy="2770563"/>
            <a:chOff x="4170455" y="4030720"/>
            <a:chExt cx="3492181" cy="2770563"/>
          </a:xfrm>
        </p:grpSpPr>
        <p:grpSp>
          <p:nvGrpSpPr>
            <p:cNvPr id="335874" name="Group 335873"/>
            <p:cNvGrpSpPr/>
            <p:nvPr/>
          </p:nvGrpSpPr>
          <p:grpSpPr>
            <a:xfrm>
              <a:off x="4170455" y="4049394"/>
              <a:ext cx="3492181" cy="2751889"/>
              <a:chOff x="4133103" y="4086742"/>
              <a:chExt cx="3492181" cy="2751889"/>
            </a:xfrm>
          </p:grpSpPr>
          <p:sp>
            <p:nvSpPr>
              <p:cNvPr id="24" name="Rectangle 23"/>
              <p:cNvSpPr/>
              <p:nvPr/>
            </p:nvSpPr>
            <p:spPr>
              <a:xfrm>
                <a:off x="4133103" y="4086742"/>
                <a:ext cx="3492181" cy="2751889"/>
              </a:xfrm>
              <a:prstGeom prst="rect">
                <a:avLst/>
              </a:prstGeom>
              <a:solidFill>
                <a:schemeClr val="accent4">
                  <a:lumMod val="40000"/>
                  <a:lumOff val="6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zebra02.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12560" y="4504671"/>
                <a:ext cx="1470508" cy="1102881"/>
              </a:xfrm>
              <a:prstGeom prst="rect">
                <a:avLst/>
              </a:prstGeom>
            </p:spPr>
          </p:pic>
          <p:pic>
            <p:nvPicPr>
              <p:cNvPr id="18" name="Picture 17" descr="zebra03.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78925" y="5686116"/>
                <a:ext cx="1654322" cy="1102881"/>
              </a:xfrm>
              <a:prstGeom prst="rect">
                <a:avLst/>
              </a:prstGeom>
            </p:spPr>
          </p:pic>
          <p:pic>
            <p:nvPicPr>
              <p:cNvPr id="19" name="Picture 18" descr="zebra04.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5066" y="5697065"/>
                <a:ext cx="1470508" cy="1102881"/>
              </a:xfrm>
              <a:prstGeom prst="rect">
                <a:avLst/>
              </a:prstGeom>
            </p:spPr>
          </p:pic>
          <p:pic>
            <p:nvPicPr>
              <p:cNvPr id="20" name="Picture 19" descr="zebra05.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35066" y="4504671"/>
                <a:ext cx="1602854" cy="1102881"/>
              </a:xfrm>
              <a:prstGeom prst="rect">
                <a:avLst/>
              </a:prstGeom>
            </p:spPr>
          </p:pic>
        </p:grpSp>
        <p:sp>
          <p:nvSpPr>
            <p:cNvPr id="31" name="TextBox 30"/>
            <p:cNvSpPr txBox="1"/>
            <p:nvPr/>
          </p:nvSpPr>
          <p:spPr>
            <a:xfrm>
              <a:off x="5234772" y="4030720"/>
              <a:ext cx="1280872" cy="369332"/>
            </a:xfrm>
            <a:prstGeom prst="rect">
              <a:avLst/>
            </a:prstGeom>
            <a:noFill/>
          </p:spPr>
          <p:txBody>
            <a:bodyPr wrap="square" rtlCol="0">
              <a:spAutoFit/>
            </a:bodyPr>
            <a:lstStyle/>
            <a:p>
              <a:pPr algn="ctr"/>
              <a:r>
                <a:rPr lang="en-US" b="1" dirty="0" err="1"/>
                <a:t>Clasa</a:t>
              </a:r>
              <a:r>
                <a:rPr lang="en-US" b="1" dirty="0"/>
                <a:t> 2</a:t>
              </a:r>
            </a:p>
          </p:txBody>
        </p:sp>
      </p:grpSp>
    </p:spTree>
    <p:extLst>
      <p:ext uri="{BB962C8B-B14F-4D97-AF65-F5344CB8AC3E}">
        <p14:creationId xmlns:p14="http://schemas.microsoft.com/office/powerpoint/2010/main" val="407689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36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58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58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sw-mod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0"/>
            <a:ext cx="5011878" cy="6858000"/>
          </a:xfrm>
          <a:prstGeom prst="rect">
            <a:avLst/>
          </a:prstGeom>
        </p:spPr>
      </p:pic>
    </p:spTree>
    <p:extLst>
      <p:ext uri="{BB962C8B-B14F-4D97-AF65-F5344CB8AC3E}">
        <p14:creationId xmlns:p14="http://schemas.microsoft.com/office/powerpoint/2010/main" val="4040798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Title 1"/>
          <p:cNvSpPr>
            <a:spLocks noGrp="1"/>
          </p:cNvSpPr>
          <p:nvPr>
            <p:ph type="title"/>
          </p:nvPr>
        </p:nvSpPr>
        <p:spPr>
          <a:xfrm>
            <a:off x="457200" y="76200"/>
            <a:ext cx="8229600" cy="1143000"/>
          </a:xfrm>
        </p:spPr>
        <p:txBody>
          <a:bodyPr>
            <a:normAutofit/>
          </a:bodyPr>
          <a:lstStyle/>
          <a:p>
            <a:r>
              <a:rPr lang="en-US" dirty="0"/>
              <a:t>De </a:t>
            </a:r>
            <a:r>
              <a:rPr lang="en-US" dirty="0" err="1"/>
              <a:t>ce</a:t>
            </a:r>
            <a:r>
              <a:rPr lang="en-US" dirty="0"/>
              <a:t> </a:t>
            </a:r>
            <a:r>
              <a:rPr lang="en-US" dirty="0" err="1"/>
              <a:t>studiem</a:t>
            </a:r>
            <a:r>
              <a:rPr lang="en-US" dirty="0"/>
              <a:t> </a:t>
            </a:r>
            <a:r>
              <a:rPr lang="en-US" dirty="0" err="1"/>
              <a:t>textura</a:t>
            </a:r>
            <a:r>
              <a:rPr lang="en-US" dirty="0"/>
              <a:t>?</a:t>
            </a:r>
          </a:p>
        </p:txBody>
      </p:sp>
      <p:sp>
        <p:nvSpPr>
          <p:cNvPr id="15363" name="Content Placeholder 2"/>
          <p:cNvSpPr>
            <a:spLocks noGrp="1"/>
          </p:cNvSpPr>
          <p:nvPr>
            <p:ph idx="1"/>
          </p:nvPr>
        </p:nvSpPr>
        <p:spPr>
          <a:xfrm>
            <a:off x="457200" y="1171056"/>
            <a:ext cx="8686800" cy="5147733"/>
          </a:xfrm>
        </p:spPr>
        <p:txBody>
          <a:bodyPr/>
          <a:lstStyle/>
          <a:p>
            <a:pPr eaLnBrk="1" hangingPunct="1"/>
            <a:r>
              <a:rPr lang="en-US" sz="2600" b="1" dirty="0" err="1"/>
              <a:t>Segmentare</a:t>
            </a:r>
            <a:endParaRPr lang="en-US" sz="2600" dirty="0">
              <a:solidFill>
                <a:srgbClr val="FF0000"/>
              </a:solidFill>
            </a:endParaRPr>
          </a:p>
          <a:p>
            <a:pPr lvl="1" eaLnBrk="1" hangingPunct="1"/>
            <a:r>
              <a:rPr lang="en-US" sz="2400" dirty="0" err="1"/>
              <a:t>grupăm</a:t>
            </a:r>
            <a:r>
              <a:rPr lang="en-US" sz="2400" dirty="0"/>
              <a:t> (</a:t>
            </a:r>
            <a:r>
              <a:rPr lang="en-US" sz="2400" dirty="0" err="1"/>
              <a:t>segmentăm</a:t>
            </a:r>
            <a:r>
              <a:rPr lang="en-US" sz="2400" dirty="0"/>
              <a:t>) </a:t>
            </a:r>
            <a:r>
              <a:rPr lang="en-US" sz="2400" dirty="0" err="1"/>
              <a:t>regiunile</a:t>
            </a:r>
            <a:r>
              <a:rPr lang="en-US" sz="2400" dirty="0"/>
              <a:t> din imagine cu </a:t>
            </a:r>
            <a:r>
              <a:rPr lang="en-US" sz="2400" dirty="0" err="1"/>
              <a:t>aceeaşi</a:t>
            </a:r>
            <a:r>
              <a:rPr lang="en-US" sz="2400" dirty="0"/>
              <a:t> </a:t>
            </a:r>
            <a:r>
              <a:rPr lang="en-US" sz="2400" dirty="0" err="1"/>
              <a:t>textură</a:t>
            </a:r>
            <a:endParaRPr lang="en-US" sz="2400" dirty="0"/>
          </a:p>
          <a:p>
            <a:pPr marL="457200" lvl="1" indent="0" eaLnBrk="1" hangingPunct="1">
              <a:buNone/>
            </a:pPr>
            <a:endParaRPr lang="en-US" dirty="0"/>
          </a:p>
          <a:p>
            <a:r>
              <a:rPr lang="en-US" sz="2600" b="1" dirty="0" err="1"/>
              <a:t>Clasificare</a:t>
            </a:r>
            <a:endParaRPr lang="en-US" sz="2600" dirty="0">
              <a:solidFill>
                <a:srgbClr val="FF0000"/>
              </a:solidFill>
            </a:endParaRPr>
          </a:p>
          <a:p>
            <a:pPr lvl="1"/>
            <a:r>
              <a:rPr lang="en-US" sz="2000" dirty="0"/>
              <a:t> </a:t>
            </a:r>
            <a:r>
              <a:rPr lang="en-US" sz="2000" dirty="0" err="1"/>
              <a:t>clasificăm</a:t>
            </a:r>
            <a:r>
              <a:rPr lang="en-US" sz="2000" dirty="0"/>
              <a:t> </a:t>
            </a:r>
            <a:r>
              <a:rPr lang="en-US" sz="2000" dirty="0" err="1"/>
              <a:t>obiecte</a:t>
            </a:r>
            <a:r>
              <a:rPr lang="en-US" sz="2000" dirty="0"/>
              <a:t> </a:t>
            </a:r>
            <a:r>
              <a:rPr lang="en-US" sz="2000" dirty="0" err="1"/>
              <a:t>ca</a:t>
            </a:r>
            <a:r>
              <a:rPr lang="en-US" sz="2000" dirty="0"/>
              <a:t> </a:t>
            </a:r>
            <a:r>
              <a:rPr lang="en-US" sz="2000" dirty="0" err="1"/>
              <a:t>aparținând</a:t>
            </a:r>
            <a:r>
              <a:rPr lang="en-US" sz="2000" dirty="0"/>
              <a:t> </a:t>
            </a:r>
            <a:r>
              <a:rPr lang="en-US" sz="2000" dirty="0" err="1"/>
              <a:t>unei</a:t>
            </a:r>
            <a:r>
              <a:rPr lang="en-US" sz="2000" dirty="0"/>
              <a:t> </a:t>
            </a:r>
            <a:r>
              <a:rPr lang="en-US" sz="2000" dirty="0" err="1"/>
              <a:t>clase</a:t>
            </a:r>
            <a:r>
              <a:rPr lang="en-US" sz="2000" dirty="0"/>
              <a:t> de </a:t>
            </a:r>
            <a:r>
              <a:rPr lang="en-US" sz="2000" dirty="0" err="1"/>
              <a:t>obiecte</a:t>
            </a:r>
            <a:endParaRPr lang="en-US" sz="2000" dirty="0"/>
          </a:p>
          <a:p>
            <a:pPr lvl="1"/>
            <a:endParaRPr lang="en-US" sz="2000" dirty="0"/>
          </a:p>
          <a:p>
            <a:r>
              <a:rPr lang="en-US" sz="2600" b="1" dirty="0" err="1"/>
              <a:t>Sinteză</a:t>
            </a:r>
            <a:r>
              <a:rPr lang="en-US" sz="2600" b="1" dirty="0"/>
              <a:t> </a:t>
            </a:r>
            <a:r>
              <a:rPr lang="en-US" sz="2600" dirty="0">
                <a:solidFill>
                  <a:srgbClr val="FF0000"/>
                </a:solidFill>
              </a:rPr>
              <a:t>(</a:t>
            </a:r>
            <a:r>
              <a:rPr lang="en-US" sz="2600" dirty="0" err="1">
                <a:solidFill>
                  <a:srgbClr val="FF0000"/>
                </a:solidFill>
              </a:rPr>
              <a:t>posibilă</a:t>
            </a:r>
            <a:r>
              <a:rPr lang="en-US" sz="2600" dirty="0">
                <a:solidFill>
                  <a:srgbClr val="FF0000"/>
                </a:solidFill>
              </a:rPr>
              <a:t> </a:t>
            </a:r>
            <a:r>
              <a:rPr lang="en-US" sz="2600" dirty="0" err="1">
                <a:solidFill>
                  <a:srgbClr val="FF0000"/>
                </a:solidFill>
              </a:rPr>
              <a:t>temă</a:t>
            </a:r>
            <a:r>
              <a:rPr lang="en-US" sz="2600" dirty="0">
                <a:solidFill>
                  <a:srgbClr val="FF0000"/>
                </a:solidFill>
              </a:rPr>
              <a:t>)</a:t>
            </a:r>
            <a:endParaRPr lang="en-US" sz="2600" b="1" dirty="0"/>
          </a:p>
          <a:p>
            <a:pPr lvl="1"/>
            <a:r>
              <a:rPr lang="en-US" dirty="0"/>
              <a:t> </a:t>
            </a:r>
            <a:r>
              <a:rPr lang="en-US" sz="2000" dirty="0" err="1"/>
              <a:t>dată</a:t>
            </a:r>
            <a:r>
              <a:rPr lang="en-US" sz="2000" dirty="0"/>
              <a:t> o </a:t>
            </a:r>
            <a:r>
              <a:rPr lang="en-US" sz="2000" dirty="0" err="1"/>
              <a:t>mostră</a:t>
            </a:r>
            <a:r>
              <a:rPr lang="en-US" sz="2000" dirty="0"/>
              <a:t> de </a:t>
            </a:r>
            <a:r>
              <a:rPr lang="en-US" sz="2000" dirty="0" err="1"/>
              <a:t>textură</a:t>
            </a:r>
            <a:r>
              <a:rPr lang="en-US" sz="2000" dirty="0"/>
              <a:t> (</a:t>
            </a:r>
            <a:r>
              <a:rPr lang="en-US" sz="2000" dirty="0" err="1"/>
              <a:t>dimensiuni</a:t>
            </a:r>
            <a:r>
              <a:rPr lang="en-US" sz="2000" dirty="0"/>
              <a:t> </a:t>
            </a:r>
            <a:r>
              <a:rPr lang="en-US" sz="2000" dirty="0" err="1"/>
              <a:t>mici</a:t>
            </a:r>
            <a:r>
              <a:rPr lang="en-US" sz="2000" dirty="0"/>
              <a:t>) </a:t>
            </a:r>
            <a:r>
              <a:rPr lang="en-US" sz="2000" dirty="0" err="1"/>
              <a:t>vrem</a:t>
            </a:r>
            <a:r>
              <a:rPr lang="en-US" sz="2000" dirty="0"/>
              <a:t> </a:t>
            </a:r>
            <a:r>
              <a:rPr lang="en-US" sz="2000" dirty="0" err="1"/>
              <a:t>să</a:t>
            </a:r>
            <a:r>
              <a:rPr lang="en-US" sz="2000" dirty="0"/>
              <a:t> </a:t>
            </a:r>
            <a:r>
              <a:rPr lang="en-US" sz="2000" dirty="0" err="1"/>
              <a:t>generăm</a:t>
            </a:r>
            <a:r>
              <a:rPr lang="en-US" sz="2000" dirty="0"/>
              <a:t> o </a:t>
            </a:r>
            <a:r>
              <a:rPr lang="en-US" sz="2000" dirty="0" err="1"/>
              <a:t>textură</a:t>
            </a:r>
            <a:r>
              <a:rPr lang="en-US" sz="2000" dirty="0"/>
              <a:t> </a:t>
            </a:r>
            <a:r>
              <a:rPr lang="en-US" sz="2000" dirty="0" err="1"/>
              <a:t>similară</a:t>
            </a:r>
            <a:r>
              <a:rPr lang="en-US" sz="2000" dirty="0"/>
              <a:t> (</a:t>
            </a:r>
            <a:r>
              <a:rPr lang="en-US" sz="2000" dirty="0" err="1"/>
              <a:t>dimensiuni</a:t>
            </a:r>
            <a:r>
              <a:rPr lang="en-US" sz="2000" dirty="0"/>
              <a:t> </a:t>
            </a:r>
            <a:r>
              <a:rPr lang="en-US" sz="2000" dirty="0" err="1"/>
              <a:t>mari</a:t>
            </a:r>
            <a:r>
              <a:rPr lang="en-US" sz="2000" dirty="0"/>
              <a:t>)</a:t>
            </a:r>
          </a:p>
        </p:txBody>
      </p:sp>
      <p:grpSp>
        <p:nvGrpSpPr>
          <p:cNvPr id="23" name="Group 22"/>
          <p:cNvGrpSpPr/>
          <p:nvPr/>
        </p:nvGrpSpPr>
        <p:grpSpPr>
          <a:xfrm>
            <a:off x="1325656" y="5209582"/>
            <a:ext cx="5024343" cy="1565432"/>
            <a:chOff x="622542" y="4912298"/>
            <a:chExt cx="5970431" cy="1915664"/>
          </a:xfrm>
        </p:grpSpPr>
        <p:pic>
          <p:nvPicPr>
            <p:cNvPr id="29" name="Picture 6"/>
            <p:cNvPicPr>
              <a:picLocks noChangeAspect="1" noChangeArrowheads="1"/>
            </p:cNvPicPr>
            <p:nvPr/>
          </p:nvPicPr>
          <p:blipFill>
            <a:blip r:embed="rId3" cstate="print"/>
            <a:srcRect/>
            <a:stretch>
              <a:fillRect/>
            </a:stretch>
          </p:blipFill>
          <p:spPr bwMode="auto">
            <a:xfrm>
              <a:off x="1229506" y="5476499"/>
              <a:ext cx="901274" cy="825950"/>
            </a:xfrm>
            <a:prstGeom prst="rect">
              <a:avLst/>
            </a:prstGeom>
            <a:noFill/>
            <a:ln w="9525">
              <a:noFill/>
              <a:miter lim="800000"/>
              <a:headEnd/>
              <a:tailEnd/>
            </a:ln>
          </p:spPr>
        </p:pic>
        <p:pic>
          <p:nvPicPr>
            <p:cNvPr id="30" name="Picture 5"/>
            <p:cNvPicPr>
              <a:picLocks noChangeAspect="1" noChangeArrowheads="1"/>
            </p:cNvPicPr>
            <p:nvPr/>
          </p:nvPicPr>
          <p:blipFill>
            <a:blip r:embed="rId4" cstate="print"/>
            <a:srcRect/>
            <a:stretch>
              <a:fillRect/>
            </a:stretch>
          </p:blipFill>
          <p:spPr bwMode="auto">
            <a:xfrm>
              <a:off x="4568803" y="4912298"/>
              <a:ext cx="1489923" cy="1489954"/>
            </a:xfrm>
            <a:prstGeom prst="rect">
              <a:avLst/>
            </a:prstGeom>
            <a:noFill/>
            <a:ln w="9525">
              <a:noFill/>
              <a:miter lim="800000"/>
              <a:headEnd/>
              <a:tailEnd/>
            </a:ln>
          </p:spPr>
        </p:pic>
        <p:sp>
          <p:nvSpPr>
            <p:cNvPr id="32" name="Freeform 9"/>
            <p:cNvSpPr>
              <a:spLocks noChangeArrowheads="1"/>
            </p:cNvSpPr>
            <p:nvPr/>
          </p:nvSpPr>
          <p:spPr bwMode="auto">
            <a:xfrm rot="16200000">
              <a:off x="3141126" y="5217465"/>
              <a:ext cx="443331" cy="1162521"/>
            </a:xfrm>
            <a:custGeom>
              <a:avLst/>
              <a:gdLst>
                <a:gd name="T0" fmla="*/ 9 w 1051"/>
                <a:gd name="T1" fmla="*/ 0 h 1051"/>
                <a:gd name="T2" fmla="*/ 3 w 1051"/>
                <a:gd name="T3" fmla="*/ 0 h 1051"/>
                <a:gd name="T4" fmla="*/ 3 w 1051"/>
                <a:gd name="T5" fmla="*/ 9 h 1051"/>
                <a:gd name="T6" fmla="*/ 0 w 1051"/>
                <a:gd name="T7" fmla="*/ 9 h 1051"/>
                <a:gd name="T8" fmla="*/ 6 w 1051"/>
                <a:gd name="T9" fmla="*/ 12 h 1051"/>
                <a:gd name="T10" fmla="*/ 12 w 1051"/>
                <a:gd name="T11" fmla="*/ 9 h 1051"/>
                <a:gd name="T12" fmla="*/ 9 w 1051"/>
                <a:gd name="T13" fmla="*/ 9 h 1051"/>
                <a:gd name="T14" fmla="*/ 9 w 1051"/>
                <a:gd name="T15" fmla="*/ 0 h 1051"/>
                <a:gd name="T16" fmla="*/ 0 60000 65536"/>
                <a:gd name="T17" fmla="*/ 0 60000 65536"/>
                <a:gd name="T18" fmla="*/ 0 60000 65536"/>
                <a:gd name="T19" fmla="*/ 0 60000 65536"/>
                <a:gd name="T20" fmla="*/ 0 60000 65536"/>
                <a:gd name="T21" fmla="*/ 0 60000 65536"/>
                <a:gd name="T22" fmla="*/ 0 60000 65536"/>
                <a:gd name="T23" fmla="*/ 0 60000 65536"/>
                <a:gd name="T24" fmla="*/ 0 w 1051"/>
                <a:gd name="T25" fmla="*/ 0 h 1051"/>
                <a:gd name="T26" fmla="*/ 1051 w 1051"/>
                <a:gd name="T27" fmla="*/ 1051 h 10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1" h="1051">
                  <a:moveTo>
                    <a:pt x="787" y="0"/>
                  </a:moveTo>
                  <a:lnTo>
                    <a:pt x="263" y="0"/>
                  </a:lnTo>
                  <a:lnTo>
                    <a:pt x="263" y="787"/>
                  </a:lnTo>
                  <a:lnTo>
                    <a:pt x="0" y="787"/>
                  </a:lnTo>
                  <a:lnTo>
                    <a:pt x="525" y="1050"/>
                  </a:lnTo>
                  <a:lnTo>
                    <a:pt x="1050" y="787"/>
                  </a:lnTo>
                  <a:lnTo>
                    <a:pt x="787" y="787"/>
                  </a:lnTo>
                  <a:lnTo>
                    <a:pt x="787" y="0"/>
                  </a:lnTo>
                </a:path>
              </a:pathLst>
            </a:custGeom>
            <a:solidFill>
              <a:schemeClr val="tx1"/>
            </a:solidFill>
            <a:ln w="1440">
              <a:solidFill>
                <a:srgbClr val="000000"/>
              </a:solidFill>
              <a:round/>
              <a:headEnd/>
              <a:tailEnd/>
            </a:ln>
          </p:spPr>
          <p:txBody>
            <a:bodyPr wrap="none" anchor="ctr"/>
            <a:lstStyle/>
            <a:p>
              <a:pPr algn="ctr" eaLnBrk="0" hangingPunct="0"/>
              <a:endParaRPr lang="en-US" sz="2400">
                <a:solidFill>
                  <a:srgbClr val="000000"/>
                </a:solidFill>
                <a:latin typeface="Times New Roman" pitchFamily="18" charset="0"/>
              </a:endParaRPr>
            </a:p>
          </p:txBody>
        </p:sp>
        <p:sp>
          <p:nvSpPr>
            <p:cNvPr id="33" name="TextBox 32"/>
            <p:cNvSpPr txBox="1"/>
            <p:nvPr/>
          </p:nvSpPr>
          <p:spPr>
            <a:xfrm>
              <a:off x="622542" y="6338857"/>
              <a:ext cx="2298187" cy="451962"/>
            </a:xfrm>
            <a:prstGeom prst="rect">
              <a:avLst/>
            </a:prstGeom>
            <a:noFill/>
          </p:spPr>
          <p:txBody>
            <a:bodyPr wrap="square" rtlCol="0">
              <a:spAutoFit/>
            </a:bodyPr>
            <a:lstStyle/>
            <a:p>
              <a:pPr algn="ctr"/>
              <a:r>
                <a:rPr lang="en-US" dirty="0" err="1"/>
                <a:t>mostră</a:t>
              </a:r>
              <a:r>
                <a:rPr lang="en-US" dirty="0"/>
                <a:t> de </a:t>
              </a:r>
              <a:r>
                <a:rPr lang="en-US" dirty="0" err="1"/>
                <a:t>textură</a:t>
              </a:r>
              <a:endParaRPr lang="en-US" dirty="0"/>
            </a:p>
          </p:txBody>
        </p:sp>
        <p:sp>
          <p:nvSpPr>
            <p:cNvPr id="34" name="TextBox 33"/>
            <p:cNvSpPr txBox="1"/>
            <p:nvPr/>
          </p:nvSpPr>
          <p:spPr>
            <a:xfrm>
              <a:off x="4061427" y="6376000"/>
              <a:ext cx="2531546" cy="451962"/>
            </a:xfrm>
            <a:prstGeom prst="rect">
              <a:avLst/>
            </a:prstGeom>
            <a:noFill/>
          </p:spPr>
          <p:txBody>
            <a:bodyPr wrap="square" rtlCol="0">
              <a:spAutoFit/>
            </a:bodyPr>
            <a:lstStyle/>
            <a:p>
              <a:pPr algn="ctr"/>
              <a:r>
                <a:rPr lang="en-US" dirty="0" err="1"/>
                <a:t>textură</a:t>
              </a:r>
              <a:r>
                <a:rPr lang="en-US" dirty="0"/>
                <a:t> </a:t>
              </a:r>
              <a:r>
                <a:rPr lang="en-US" dirty="0" err="1"/>
                <a:t>generată</a:t>
              </a:r>
              <a:endParaRPr lang="en-US" dirty="0"/>
            </a:p>
          </p:txBody>
        </p:sp>
      </p:grpSp>
    </p:spTree>
    <p:extLst>
      <p:ext uri="{BB962C8B-B14F-4D97-AF65-F5344CB8AC3E}">
        <p14:creationId xmlns:p14="http://schemas.microsoft.com/office/powerpoint/2010/main" val="289819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Title 1"/>
          <p:cNvSpPr>
            <a:spLocks noGrp="1"/>
          </p:cNvSpPr>
          <p:nvPr>
            <p:ph type="title"/>
          </p:nvPr>
        </p:nvSpPr>
        <p:spPr>
          <a:xfrm>
            <a:off x="482600" y="0"/>
            <a:ext cx="8229600" cy="1143000"/>
          </a:xfrm>
        </p:spPr>
        <p:txBody>
          <a:bodyPr/>
          <a:lstStyle/>
          <a:p>
            <a:pPr eaLnBrk="1" hangingPunct="1"/>
            <a:r>
              <a:rPr lang="en-US" dirty="0" err="1"/>
              <a:t>Reprezentarea</a:t>
            </a:r>
            <a:r>
              <a:rPr lang="en-US" dirty="0"/>
              <a:t> </a:t>
            </a:r>
            <a:r>
              <a:rPr lang="en-US" dirty="0" err="1"/>
              <a:t>texturii</a:t>
            </a:r>
            <a:endParaRPr lang="en-US" dirty="0"/>
          </a:p>
        </p:txBody>
      </p:sp>
      <p:sp>
        <p:nvSpPr>
          <p:cNvPr id="3" name="Content Placeholder 2"/>
          <p:cNvSpPr>
            <a:spLocks noGrp="1"/>
          </p:cNvSpPr>
          <p:nvPr>
            <p:ph idx="1"/>
          </p:nvPr>
        </p:nvSpPr>
        <p:spPr>
          <a:xfrm>
            <a:off x="482600" y="1165225"/>
            <a:ext cx="8229600" cy="5255331"/>
          </a:xfrm>
        </p:spPr>
        <p:txBody>
          <a:bodyPr>
            <a:normAutofit/>
          </a:bodyPr>
          <a:lstStyle/>
          <a:p>
            <a:pPr marL="0" indent="0" eaLnBrk="1" hangingPunct="1">
              <a:buNone/>
            </a:pPr>
            <a:r>
              <a:rPr lang="en-US" sz="2800" dirty="0" err="1"/>
              <a:t>Texturile</a:t>
            </a:r>
            <a:r>
              <a:rPr lang="en-US" sz="2800" dirty="0"/>
              <a:t> </a:t>
            </a:r>
            <a:r>
              <a:rPr lang="en-US" sz="2800" dirty="0" err="1"/>
              <a:t>sunt</a:t>
            </a:r>
            <a:r>
              <a:rPr lang="en-US" sz="2800" dirty="0"/>
              <a:t> </a:t>
            </a:r>
            <a:r>
              <a:rPr lang="en-US" sz="2800" dirty="0" err="1"/>
              <a:t>formate</a:t>
            </a:r>
            <a:r>
              <a:rPr lang="en-US" sz="2800" dirty="0"/>
              <a:t> din pattern-</a:t>
            </a:r>
            <a:r>
              <a:rPr lang="en-US" sz="2800" dirty="0" err="1"/>
              <a:t>uri</a:t>
            </a:r>
            <a:r>
              <a:rPr lang="en-US" sz="2800" dirty="0"/>
              <a:t> locale </a:t>
            </a:r>
            <a:r>
              <a:rPr lang="en-US" sz="2800" dirty="0" err="1"/>
              <a:t>ce</a:t>
            </a:r>
            <a:r>
              <a:rPr lang="en-US" sz="2800" dirty="0"/>
              <a:t> se </a:t>
            </a:r>
            <a:r>
              <a:rPr lang="en-US" sz="2800" dirty="0" err="1"/>
              <a:t>repetă</a:t>
            </a:r>
            <a:r>
              <a:rPr lang="en-US" sz="2800" dirty="0"/>
              <a:t>, </a:t>
            </a:r>
            <a:r>
              <a:rPr lang="en-US" sz="2800" dirty="0" err="1"/>
              <a:t>aşa</a:t>
            </a:r>
            <a:r>
              <a:rPr lang="en-US" sz="2800" dirty="0"/>
              <a:t> </a:t>
            </a:r>
            <a:r>
              <a:rPr lang="en-US" sz="2800" dirty="0" err="1"/>
              <a:t>încât</a:t>
            </a:r>
            <a:r>
              <a:rPr lang="en-US" sz="2800" dirty="0"/>
              <a:t>:</a:t>
            </a:r>
          </a:p>
          <a:p>
            <a:pPr lvl="1" eaLnBrk="1" hangingPunct="1"/>
            <a:r>
              <a:rPr lang="en-US" dirty="0" err="1"/>
              <a:t>găseşte</a:t>
            </a:r>
            <a:r>
              <a:rPr lang="en-US" dirty="0"/>
              <a:t> </a:t>
            </a:r>
            <a:r>
              <a:rPr lang="en-US" dirty="0" err="1"/>
              <a:t>aceste</a:t>
            </a:r>
            <a:r>
              <a:rPr lang="en-US" dirty="0"/>
              <a:t> pattern-</a:t>
            </a:r>
            <a:r>
              <a:rPr lang="en-US" dirty="0" err="1"/>
              <a:t>uri</a:t>
            </a:r>
            <a:r>
              <a:rPr lang="en-US" dirty="0"/>
              <a:t> (</a:t>
            </a:r>
            <a:r>
              <a:rPr lang="en-US" dirty="0" err="1"/>
              <a:t>texteli</a:t>
            </a:r>
            <a:r>
              <a:rPr lang="en-US" dirty="0"/>
              <a:t>)</a:t>
            </a:r>
          </a:p>
          <a:p>
            <a:pPr lvl="2" eaLnBrk="1" hangingPunct="1"/>
            <a:r>
              <a:rPr lang="en-US" dirty="0" err="1"/>
              <a:t>foloseşte</a:t>
            </a:r>
            <a:r>
              <a:rPr lang="en-US" dirty="0"/>
              <a:t> </a:t>
            </a:r>
            <a:r>
              <a:rPr lang="en-US" dirty="0" err="1"/>
              <a:t>filtre</a:t>
            </a:r>
            <a:r>
              <a:rPr lang="en-US" dirty="0"/>
              <a:t> care </a:t>
            </a:r>
            <a:r>
              <a:rPr lang="en-US" dirty="0" err="1"/>
              <a:t>arată</a:t>
            </a:r>
            <a:r>
              <a:rPr lang="en-US" dirty="0"/>
              <a:t> </a:t>
            </a:r>
            <a:r>
              <a:rPr lang="en-US" dirty="0" err="1"/>
              <a:t>ca</a:t>
            </a:r>
            <a:r>
              <a:rPr lang="en-US" dirty="0"/>
              <a:t> pattern-</a:t>
            </a:r>
            <a:r>
              <a:rPr lang="en-US" dirty="0" err="1"/>
              <a:t>urile</a:t>
            </a:r>
            <a:endParaRPr lang="en-US" dirty="0"/>
          </a:p>
          <a:p>
            <a:pPr lvl="2" eaLnBrk="1" hangingPunct="1"/>
            <a:r>
              <a:rPr lang="en-US" dirty="0" err="1"/>
              <a:t>reține</a:t>
            </a:r>
            <a:r>
              <a:rPr lang="en-US" dirty="0"/>
              <a:t> </a:t>
            </a:r>
            <a:r>
              <a:rPr lang="en-US" dirty="0" err="1"/>
              <a:t>valoarea</a:t>
            </a:r>
            <a:r>
              <a:rPr lang="en-US" dirty="0"/>
              <a:t> </a:t>
            </a:r>
            <a:r>
              <a:rPr lang="en-US" dirty="0" err="1"/>
              <a:t>răspunsului</a:t>
            </a:r>
            <a:r>
              <a:rPr lang="en-US" dirty="0"/>
              <a:t> </a:t>
            </a:r>
            <a:r>
              <a:rPr lang="en-US" dirty="0" err="1"/>
              <a:t>după</a:t>
            </a:r>
            <a:r>
              <a:rPr lang="en-US" dirty="0"/>
              <a:t> </a:t>
            </a:r>
            <a:r>
              <a:rPr lang="en-US" dirty="0" err="1"/>
              <a:t>filtrare</a:t>
            </a:r>
            <a:endParaRPr lang="en-US" dirty="0"/>
          </a:p>
          <a:p>
            <a:pPr lvl="1" eaLnBrk="1" hangingPunct="1"/>
            <a:r>
              <a:rPr lang="en-US" dirty="0" err="1"/>
              <a:t>descrie</a:t>
            </a:r>
            <a:r>
              <a:rPr lang="en-US" dirty="0"/>
              <a:t> </a:t>
            </a:r>
            <a:r>
              <a:rPr lang="en-US" dirty="0" err="1"/>
              <a:t>datele</a:t>
            </a:r>
            <a:r>
              <a:rPr lang="en-US" dirty="0"/>
              <a:t> </a:t>
            </a:r>
            <a:r>
              <a:rPr lang="en-US" dirty="0" err="1"/>
              <a:t>d.p.d.v</a:t>
            </a:r>
            <a:r>
              <a:rPr lang="en-US" dirty="0"/>
              <a:t>. statistic </a:t>
            </a:r>
            <a:r>
              <a:rPr lang="en-US" dirty="0" err="1"/>
              <a:t>pentru</a:t>
            </a:r>
            <a:r>
              <a:rPr lang="en-US" dirty="0"/>
              <a:t> </a:t>
            </a:r>
            <a:r>
              <a:rPr lang="en-US" dirty="0" err="1"/>
              <a:t>fiecare</a:t>
            </a:r>
            <a:r>
              <a:rPr lang="en-US" dirty="0"/>
              <a:t> </a:t>
            </a:r>
            <a:r>
              <a:rPr lang="en-US" dirty="0" err="1"/>
              <a:t>fereastră</a:t>
            </a:r>
            <a:r>
              <a:rPr lang="en-US" dirty="0"/>
              <a:t> </a:t>
            </a:r>
            <a:r>
              <a:rPr lang="en-US" dirty="0" err="1"/>
              <a:t>locală</a:t>
            </a:r>
            <a:endParaRPr lang="en-US" dirty="0"/>
          </a:p>
          <a:p>
            <a:pPr lvl="2" eaLnBrk="1" hangingPunct="1"/>
            <a:r>
              <a:rPr lang="en-US" dirty="0" err="1"/>
              <a:t>medie</a:t>
            </a:r>
            <a:r>
              <a:rPr lang="en-US" dirty="0"/>
              <a:t>, </a:t>
            </a:r>
            <a:r>
              <a:rPr lang="en-US" dirty="0" err="1"/>
              <a:t>deviație</a:t>
            </a:r>
            <a:r>
              <a:rPr lang="en-US" dirty="0"/>
              <a:t> standard</a:t>
            </a:r>
          </a:p>
          <a:p>
            <a:pPr lvl="2" eaLnBrk="1" hangingPunct="1"/>
            <a:r>
              <a:rPr lang="en-US" dirty="0" err="1"/>
              <a:t>histograme</a:t>
            </a:r>
            <a:endParaRPr lang="en-US" dirty="0"/>
          </a:p>
          <a:p>
            <a:pPr eaLnBrk="1" hangingPunct="1">
              <a:buFontTx/>
              <a:buNone/>
            </a:pPr>
            <a:endParaRPr lang="en-US" dirty="0"/>
          </a:p>
          <a:p>
            <a:pPr eaLnBrk="1" hangingPunct="1"/>
            <a:endParaRPr lang="en-US" dirty="0"/>
          </a:p>
          <a:p>
            <a:pPr eaLnBrk="1" hangingPunct="1"/>
            <a:endParaRPr lang="en-US" dirty="0"/>
          </a:p>
        </p:txBody>
      </p:sp>
    </p:spTree>
    <p:extLst>
      <p:ext uri="{BB962C8B-B14F-4D97-AF65-F5344CB8AC3E}">
        <p14:creationId xmlns:p14="http://schemas.microsoft.com/office/powerpoint/2010/main" val="160325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Title 1"/>
          <p:cNvSpPr>
            <a:spLocks noGrp="1"/>
          </p:cNvSpPr>
          <p:nvPr>
            <p:ph type="title"/>
          </p:nvPr>
        </p:nvSpPr>
        <p:spPr>
          <a:xfrm>
            <a:off x="457200" y="142875"/>
            <a:ext cx="8229600" cy="1143000"/>
          </a:xfrm>
        </p:spPr>
        <p:txBody>
          <a:bodyPr/>
          <a:lstStyle/>
          <a:p>
            <a:r>
              <a:rPr lang="en-US" dirty="0" err="1"/>
              <a:t>Colecții</a:t>
            </a:r>
            <a:r>
              <a:rPr lang="en-US" dirty="0"/>
              <a:t> de </a:t>
            </a:r>
            <a:r>
              <a:rPr lang="en-US" dirty="0" err="1"/>
              <a:t>filtre</a:t>
            </a:r>
            <a:endParaRPr lang="en-US" dirty="0"/>
          </a:p>
        </p:txBody>
      </p:sp>
      <p:sp>
        <p:nvSpPr>
          <p:cNvPr id="378882" name="Content Placeholder 2"/>
          <p:cNvSpPr>
            <a:spLocks noGrp="1"/>
          </p:cNvSpPr>
          <p:nvPr>
            <p:ph idx="1"/>
          </p:nvPr>
        </p:nvSpPr>
        <p:spPr>
          <a:xfrm>
            <a:off x="457200" y="4013200"/>
            <a:ext cx="8229600" cy="2112963"/>
          </a:xfrm>
        </p:spPr>
        <p:txBody>
          <a:bodyPr/>
          <a:lstStyle/>
          <a:p>
            <a:r>
              <a:rPr lang="en-US" dirty="0" err="1"/>
              <a:t>Ce</a:t>
            </a:r>
            <a:r>
              <a:rPr lang="en-US" dirty="0"/>
              <a:t> </a:t>
            </a:r>
            <a:r>
              <a:rPr lang="en-US" dirty="0" err="1"/>
              <a:t>filtre</a:t>
            </a:r>
            <a:r>
              <a:rPr lang="en-US" dirty="0"/>
              <a:t> </a:t>
            </a:r>
            <a:r>
              <a:rPr lang="en-US" dirty="0" err="1"/>
              <a:t>să</a:t>
            </a:r>
            <a:r>
              <a:rPr lang="en-US" dirty="0"/>
              <a:t> </a:t>
            </a:r>
            <a:r>
              <a:rPr lang="en-US" dirty="0" err="1"/>
              <a:t>conțină</a:t>
            </a:r>
            <a:r>
              <a:rPr lang="en-US" dirty="0"/>
              <a:t> </a:t>
            </a:r>
            <a:r>
              <a:rPr lang="en-US" dirty="0" err="1"/>
              <a:t>colecția</a:t>
            </a:r>
            <a:r>
              <a:rPr lang="en-US" dirty="0"/>
              <a:t>?</a:t>
            </a:r>
          </a:p>
          <a:p>
            <a:pPr lvl="1"/>
            <a:r>
              <a:rPr lang="en-US" dirty="0"/>
              <a:t>o </a:t>
            </a:r>
            <a:r>
              <a:rPr lang="en-US" dirty="0" err="1"/>
              <a:t>combinație</a:t>
            </a:r>
            <a:r>
              <a:rPr lang="en-US" dirty="0"/>
              <a:t> de </a:t>
            </a:r>
            <a:r>
              <a:rPr lang="en-US" dirty="0" err="1"/>
              <a:t>mărimi</a:t>
            </a:r>
            <a:r>
              <a:rPr lang="en-US" dirty="0"/>
              <a:t> </a:t>
            </a:r>
            <a:r>
              <a:rPr lang="en-US" dirty="0" err="1"/>
              <a:t>si</a:t>
            </a:r>
            <a:r>
              <a:rPr lang="en-US" dirty="0"/>
              <a:t> </a:t>
            </a:r>
            <a:r>
              <a:rPr lang="en-US" dirty="0" err="1"/>
              <a:t>orientări</a:t>
            </a:r>
            <a:r>
              <a:rPr lang="en-US" dirty="0"/>
              <a:t>, diverse </a:t>
            </a:r>
            <a:r>
              <a:rPr lang="en-US" dirty="0" err="1"/>
              <a:t>tipuri</a:t>
            </a:r>
            <a:r>
              <a:rPr lang="en-US" dirty="0"/>
              <a:t> de pattern-</a:t>
            </a:r>
            <a:r>
              <a:rPr lang="en-US" dirty="0" err="1"/>
              <a:t>uri</a:t>
            </a:r>
            <a:r>
              <a:rPr lang="en-US" dirty="0"/>
              <a:t>.</a:t>
            </a:r>
          </a:p>
        </p:txBody>
      </p:sp>
      <p:pic>
        <p:nvPicPr>
          <p:cNvPr id="378883" name="Content Placeholder 3" descr="lmfilters.jpg"/>
          <p:cNvPicPr>
            <a:picLocks noChangeAspect="1"/>
          </p:cNvPicPr>
          <p:nvPr/>
        </p:nvPicPr>
        <p:blipFill>
          <a:blip r:embed="rId3" cstate="print"/>
          <a:srcRect/>
          <a:stretch>
            <a:fillRect/>
          </a:stretch>
        </p:blipFill>
        <p:spPr bwMode="auto">
          <a:xfrm>
            <a:off x="1295400" y="1420813"/>
            <a:ext cx="6832600" cy="2311400"/>
          </a:xfrm>
          <a:prstGeom prst="rect">
            <a:avLst/>
          </a:prstGeom>
          <a:noFill/>
          <a:ln w="9525">
            <a:noFill/>
            <a:miter lim="800000"/>
            <a:headEnd/>
            <a:tailEnd/>
          </a:ln>
        </p:spPr>
      </p:pic>
      <p:sp>
        <p:nvSpPr>
          <p:cNvPr id="378884" name="TextBox 4"/>
          <p:cNvSpPr txBox="1">
            <a:spLocks noChangeArrowheads="1"/>
          </p:cNvSpPr>
          <p:nvPr/>
        </p:nvSpPr>
        <p:spPr bwMode="auto">
          <a:xfrm>
            <a:off x="697681" y="6093296"/>
            <a:ext cx="7654739" cy="400110"/>
          </a:xfrm>
          <a:prstGeom prst="rect">
            <a:avLst/>
          </a:prstGeom>
          <a:noFill/>
          <a:ln w="9525">
            <a:noFill/>
            <a:miter lim="800000"/>
            <a:headEnd/>
            <a:tailEnd/>
          </a:ln>
        </p:spPr>
        <p:txBody>
          <a:bodyPr wrap="square">
            <a:spAutoFit/>
          </a:bodyPr>
          <a:lstStyle/>
          <a:p>
            <a:pPr eaLnBrk="0" hangingPunct="0"/>
            <a:r>
              <a:rPr lang="en-US" sz="2000" dirty="0">
                <a:solidFill>
                  <a:srgbClr val="0000FF"/>
                </a:solidFill>
              </a:rPr>
              <a:t>http://www.robots.ox.ac.uk/~vgg/research/texclass/filters.html</a:t>
            </a:r>
          </a:p>
        </p:txBody>
      </p:sp>
      <p:sp>
        <p:nvSpPr>
          <p:cNvPr id="6" name="TextBox 5"/>
          <p:cNvSpPr txBox="1">
            <a:spLocks noChangeArrowheads="1"/>
          </p:cNvSpPr>
          <p:nvPr/>
        </p:nvSpPr>
        <p:spPr bwMode="auto">
          <a:xfrm>
            <a:off x="0" y="2005013"/>
            <a:ext cx="1022350" cy="369887"/>
          </a:xfrm>
          <a:prstGeom prst="rect">
            <a:avLst/>
          </a:prstGeom>
          <a:noFill/>
          <a:ln w="9525">
            <a:noFill/>
            <a:miter lim="800000"/>
            <a:headEnd/>
            <a:tailEnd/>
          </a:ln>
        </p:spPr>
        <p:txBody>
          <a:bodyPr>
            <a:spAutoFit/>
          </a:bodyPr>
          <a:lstStyle/>
          <a:p>
            <a:pPr eaLnBrk="0" hangingPunct="0"/>
            <a:r>
              <a:rPr lang="en-US" dirty="0" err="1"/>
              <a:t>mărimi</a:t>
            </a:r>
            <a:endParaRPr lang="en-US" dirty="0"/>
          </a:p>
        </p:txBody>
      </p:sp>
      <p:sp>
        <p:nvSpPr>
          <p:cNvPr id="9" name="Left Brace 8"/>
          <p:cNvSpPr>
            <a:spLocks/>
          </p:cNvSpPr>
          <p:nvPr/>
        </p:nvSpPr>
        <p:spPr bwMode="auto">
          <a:xfrm>
            <a:off x="993775" y="1493838"/>
            <a:ext cx="292100" cy="1570037"/>
          </a:xfrm>
          <a:prstGeom prst="leftBrace">
            <a:avLst>
              <a:gd name="adj1" fmla="val 8336"/>
              <a:gd name="adj2" fmla="val 50000"/>
            </a:avLst>
          </a:prstGeom>
          <a:noFill/>
          <a:ln w="9525" algn="ctr">
            <a:solidFill>
              <a:schemeClr val="tx1"/>
            </a:solidFill>
            <a:round/>
            <a:headEnd/>
            <a:tailEnd/>
          </a:ln>
        </p:spPr>
        <p:txBody>
          <a:bodyPr/>
          <a:lstStyle/>
          <a:p>
            <a:pPr eaLnBrk="0" hangingPunct="0"/>
            <a:endParaRPr lang="en-US"/>
          </a:p>
        </p:txBody>
      </p:sp>
      <p:sp>
        <p:nvSpPr>
          <p:cNvPr id="10" name="Left Brace 9"/>
          <p:cNvSpPr>
            <a:spLocks/>
          </p:cNvSpPr>
          <p:nvPr/>
        </p:nvSpPr>
        <p:spPr bwMode="auto">
          <a:xfrm rot="5400000">
            <a:off x="2837656" y="-350043"/>
            <a:ext cx="328613" cy="3359150"/>
          </a:xfrm>
          <a:prstGeom prst="leftBrace">
            <a:avLst>
              <a:gd name="adj1" fmla="val 8329"/>
              <a:gd name="adj2" fmla="val 50000"/>
            </a:avLst>
          </a:prstGeom>
          <a:noFill/>
          <a:ln w="9525" algn="ctr">
            <a:solidFill>
              <a:schemeClr val="tx1"/>
            </a:solidFill>
            <a:round/>
            <a:headEnd/>
            <a:tailEnd/>
          </a:ln>
        </p:spPr>
        <p:txBody>
          <a:bodyPr/>
          <a:lstStyle/>
          <a:p>
            <a:pPr eaLnBrk="0" hangingPunct="0"/>
            <a:endParaRPr lang="en-US"/>
          </a:p>
        </p:txBody>
      </p:sp>
      <p:sp>
        <p:nvSpPr>
          <p:cNvPr id="11" name="TextBox 10"/>
          <p:cNvSpPr txBox="1">
            <a:spLocks noChangeArrowheads="1"/>
          </p:cNvSpPr>
          <p:nvPr/>
        </p:nvSpPr>
        <p:spPr bwMode="auto">
          <a:xfrm>
            <a:off x="2027057" y="982663"/>
            <a:ext cx="2008188" cy="369887"/>
          </a:xfrm>
          <a:prstGeom prst="rect">
            <a:avLst/>
          </a:prstGeom>
          <a:noFill/>
          <a:ln w="9525">
            <a:noFill/>
            <a:miter lim="800000"/>
            <a:headEnd/>
            <a:tailEnd/>
          </a:ln>
        </p:spPr>
        <p:txBody>
          <a:bodyPr>
            <a:spAutoFit/>
          </a:bodyPr>
          <a:lstStyle/>
          <a:p>
            <a:pPr eaLnBrk="0" hangingPunct="0"/>
            <a:r>
              <a:rPr lang="en-US" dirty="0" err="1"/>
              <a:t>orientări</a:t>
            </a:r>
            <a:endParaRPr lang="en-US" dirty="0"/>
          </a:p>
        </p:txBody>
      </p:sp>
      <p:sp>
        <p:nvSpPr>
          <p:cNvPr id="12" name="TextBox 11"/>
          <p:cNvSpPr txBox="1"/>
          <p:nvPr/>
        </p:nvSpPr>
        <p:spPr>
          <a:xfrm>
            <a:off x="2381220" y="1968480"/>
            <a:ext cx="1862163" cy="523220"/>
          </a:xfrm>
          <a:prstGeom prst="rect">
            <a:avLst/>
          </a:prstGeom>
          <a:noFill/>
        </p:spPr>
        <p:txBody>
          <a:bodyPr wrap="square" rtlCol="0">
            <a:spAutoFit/>
          </a:bodyPr>
          <a:lstStyle/>
          <a:p>
            <a:r>
              <a:rPr lang="en-US" sz="2800" dirty="0">
                <a:solidFill>
                  <a:srgbClr val="FF0000"/>
                </a:solidFill>
              </a:rPr>
              <a:t>“</a:t>
            </a:r>
            <a:r>
              <a:rPr lang="en-US" sz="2800" dirty="0" err="1">
                <a:solidFill>
                  <a:srgbClr val="FF0000"/>
                </a:solidFill>
              </a:rPr>
              <a:t>Muchii</a:t>
            </a:r>
            <a:r>
              <a:rPr lang="en-US" sz="2800" dirty="0">
                <a:solidFill>
                  <a:srgbClr val="FF0000"/>
                </a:solidFill>
              </a:rPr>
              <a:t>”</a:t>
            </a:r>
          </a:p>
        </p:txBody>
      </p:sp>
      <p:sp>
        <p:nvSpPr>
          <p:cNvPr id="13" name="TextBox 12"/>
          <p:cNvSpPr txBox="1"/>
          <p:nvPr/>
        </p:nvSpPr>
        <p:spPr>
          <a:xfrm>
            <a:off x="5846606" y="1992955"/>
            <a:ext cx="1862163" cy="523220"/>
          </a:xfrm>
          <a:prstGeom prst="rect">
            <a:avLst/>
          </a:prstGeom>
          <a:noFill/>
        </p:spPr>
        <p:txBody>
          <a:bodyPr wrap="square" rtlCol="0">
            <a:spAutoFit/>
          </a:bodyPr>
          <a:lstStyle/>
          <a:p>
            <a:r>
              <a:rPr lang="en-US" sz="2800" dirty="0">
                <a:solidFill>
                  <a:srgbClr val="FF0000"/>
                </a:solidFill>
              </a:rPr>
              <a:t>“Bare”</a:t>
            </a:r>
          </a:p>
        </p:txBody>
      </p:sp>
      <p:sp>
        <p:nvSpPr>
          <p:cNvPr id="14" name="TextBox 13"/>
          <p:cNvSpPr txBox="1"/>
          <p:nvPr/>
        </p:nvSpPr>
        <p:spPr>
          <a:xfrm>
            <a:off x="3914766" y="3209922"/>
            <a:ext cx="1862163" cy="523220"/>
          </a:xfrm>
          <a:prstGeom prst="rect">
            <a:avLst/>
          </a:prstGeom>
          <a:noFill/>
        </p:spPr>
        <p:txBody>
          <a:bodyPr wrap="square" rtlCol="0">
            <a:spAutoFit/>
          </a:bodyPr>
          <a:lstStyle/>
          <a:p>
            <a:r>
              <a:rPr lang="en-US" sz="2800" dirty="0">
                <a:solidFill>
                  <a:srgbClr val="FF0000"/>
                </a:solidFill>
              </a:rPr>
              <a:t>“Pete”</a:t>
            </a:r>
          </a:p>
        </p:txBody>
      </p:sp>
    </p:spTree>
    <p:extLst>
      <p:ext uri="{BB962C8B-B14F-4D97-AF65-F5344CB8AC3E}">
        <p14:creationId xmlns:p14="http://schemas.microsoft.com/office/powerpoint/2010/main" val="69659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8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8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4" grpId="0"/>
      <p:bldP spid="6" grpId="0"/>
      <p:bldP spid="9" grpId="0" animBg="1"/>
      <p:bldP spid="10" grpId="0" animBg="1"/>
      <p:bldP spid="11" grpId="0"/>
      <p:bldP spid="12"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Filtre</a:t>
            </a:r>
            <a:r>
              <a:rPr lang="en-US" dirty="0"/>
              <a:t> </a:t>
            </a:r>
            <a:r>
              <a:rPr lang="en-US" dirty="0" err="1"/>
              <a:t>pentru</a:t>
            </a:r>
            <a:r>
              <a:rPr lang="en-US" dirty="0"/>
              <a:t> </a:t>
            </a:r>
            <a:r>
              <a:rPr lang="en-US" dirty="0" err="1"/>
              <a:t>detectarea</a:t>
            </a:r>
            <a:r>
              <a:rPr lang="en-US" dirty="0"/>
              <a:t> </a:t>
            </a:r>
            <a:r>
              <a:rPr lang="en-US" dirty="0" err="1"/>
              <a:t>muchiilor</a:t>
            </a:r>
            <a:endParaRPr lang="en-US" dirty="0"/>
          </a:p>
        </p:txBody>
      </p:sp>
      <p:pic>
        <p:nvPicPr>
          <p:cNvPr id="3" name="Picture 2" descr="primele6Filtre.png"/>
          <p:cNvPicPr>
            <a:picLocks noChangeAspect="1"/>
          </p:cNvPicPr>
          <p:nvPr/>
        </p:nvPicPr>
        <p:blipFill rotWithShape="1">
          <a:blip r:embed="rId3">
            <a:extLst>
              <a:ext uri="{28A0092B-C50C-407E-A947-70E740481C1C}">
                <a14:useLocalDpi xmlns:a14="http://schemas.microsoft.com/office/drawing/2010/main" val="0"/>
              </a:ext>
            </a:extLst>
          </a:blip>
          <a:srcRect l="11437" t="6521" r="8684" b="6986"/>
          <a:stretch/>
        </p:blipFill>
        <p:spPr>
          <a:xfrm>
            <a:off x="587929" y="1587284"/>
            <a:ext cx="7892765" cy="4299799"/>
          </a:xfrm>
          <a:prstGeom prst="rect">
            <a:avLst/>
          </a:prstGeom>
        </p:spPr>
      </p:pic>
      <p:sp>
        <p:nvSpPr>
          <p:cNvPr id="5" name="TextBox 4"/>
          <p:cNvSpPr txBox="1"/>
          <p:nvPr/>
        </p:nvSpPr>
        <p:spPr>
          <a:xfrm>
            <a:off x="1904893" y="6087700"/>
            <a:ext cx="5733384" cy="492443"/>
          </a:xfrm>
          <a:prstGeom prst="rect">
            <a:avLst/>
          </a:prstGeom>
          <a:noFill/>
        </p:spPr>
        <p:txBody>
          <a:bodyPr wrap="square" rtlCol="0">
            <a:spAutoFit/>
          </a:bodyPr>
          <a:lstStyle/>
          <a:p>
            <a:pPr algn="ctr"/>
            <a:r>
              <a:rPr lang="en-US" sz="2600" dirty="0" err="1">
                <a:solidFill>
                  <a:srgbClr val="FF0000"/>
                </a:solidFill>
              </a:rPr>
              <a:t>roșu</a:t>
            </a:r>
            <a:r>
              <a:rPr lang="en-US" sz="2600" dirty="0">
                <a:solidFill>
                  <a:srgbClr val="FF0000"/>
                </a:solidFill>
              </a:rPr>
              <a:t> – </a:t>
            </a:r>
            <a:r>
              <a:rPr lang="en-US" sz="2600" dirty="0" err="1">
                <a:solidFill>
                  <a:srgbClr val="FF0000"/>
                </a:solidFill>
              </a:rPr>
              <a:t>valori</a:t>
            </a:r>
            <a:r>
              <a:rPr lang="en-US" sz="2600" dirty="0">
                <a:solidFill>
                  <a:srgbClr val="FF0000"/>
                </a:solidFill>
              </a:rPr>
              <a:t> </a:t>
            </a:r>
            <a:r>
              <a:rPr lang="en-US" sz="2600" dirty="0" err="1">
                <a:solidFill>
                  <a:srgbClr val="FF0000"/>
                </a:solidFill>
              </a:rPr>
              <a:t>mari</a:t>
            </a:r>
            <a:r>
              <a:rPr lang="en-US" sz="2600" dirty="0"/>
              <a:t>, </a:t>
            </a:r>
            <a:r>
              <a:rPr lang="en-US" sz="2600" dirty="0" err="1">
                <a:solidFill>
                  <a:srgbClr val="0000FF"/>
                </a:solidFill>
              </a:rPr>
              <a:t>albastru</a:t>
            </a:r>
            <a:r>
              <a:rPr lang="en-US" sz="2600" dirty="0">
                <a:solidFill>
                  <a:srgbClr val="0000FF"/>
                </a:solidFill>
              </a:rPr>
              <a:t> – </a:t>
            </a:r>
            <a:r>
              <a:rPr lang="en-US" sz="2600" dirty="0" err="1">
                <a:solidFill>
                  <a:srgbClr val="0000FF"/>
                </a:solidFill>
              </a:rPr>
              <a:t>valori</a:t>
            </a:r>
            <a:r>
              <a:rPr lang="en-US" sz="2600" dirty="0">
                <a:solidFill>
                  <a:srgbClr val="0000FF"/>
                </a:solidFill>
              </a:rPr>
              <a:t> </a:t>
            </a:r>
            <a:r>
              <a:rPr lang="en-US" sz="2600" dirty="0" err="1">
                <a:solidFill>
                  <a:srgbClr val="0000FF"/>
                </a:solidFill>
              </a:rPr>
              <a:t>mici</a:t>
            </a:r>
            <a:endParaRPr lang="en-US" sz="2600" dirty="0">
              <a:solidFill>
                <a:srgbClr val="0000FF"/>
              </a:solidFill>
            </a:endParaRPr>
          </a:p>
        </p:txBody>
      </p:sp>
    </p:spTree>
    <p:extLst>
      <p:ext uri="{BB962C8B-B14F-4D97-AF65-F5344CB8AC3E}">
        <p14:creationId xmlns:p14="http://schemas.microsoft.com/office/powerpoint/2010/main" val="2792260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Filtru</a:t>
            </a:r>
            <a:r>
              <a:rPr lang="en-US" dirty="0"/>
              <a:t> </a:t>
            </a:r>
            <a:r>
              <a:rPr lang="en-US" dirty="0" err="1"/>
              <a:t>pentru</a:t>
            </a:r>
            <a:r>
              <a:rPr lang="en-US" dirty="0"/>
              <a:t> </a:t>
            </a:r>
            <a:r>
              <a:rPr lang="en-US" dirty="0" err="1"/>
              <a:t>detectarea</a:t>
            </a:r>
            <a:r>
              <a:rPr lang="en-US" dirty="0"/>
              <a:t> </a:t>
            </a:r>
            <a:r>
              <a:rPr lang="en-US" dirty="0" err="1"/>
              <a:t>barelor</a:t>
            </a:r>
            <a:endParaRPr lang="en-US" dirty="0"/>
          </a:p>
        </p:txBody>
      </p:sp>
      <p:pic>
        <p:nvPicPr>
          <p:cNvPr id="7" name="Picture 6" descr="urmatoarele18filtre.png"/>
          <p:cNvPicPr>
            <a:picLocks noChangeAspect="1"/>
          </p:cNvPicPr>
          <p:nvPr/>
        </p:nvPicPr>
        <p:blipFill rotWithShape="1">
          <a:blip r:embed="rId3">
            <a:extLst>
              <a:ext uri="{28A0092B-C50C-407E-A947-70E740481C1C}">
                <a14:useLocalDpi xmlns:a14="http://schemas.microsoft.com/office/drawing/2010/main" val="0"/>
              </a:ext>
            </a:extLst>
          </a:blip>
          <a:srcRect l="10621" t="6521" r="8684" b="8610"/>
          <a:stretch/>
        </p:blipFill>
        <p:spPr>
          <a:xfrm>
            <a:off x="477051" y="1587284"/>
            <a:ext cx="7872914" cy="4165866"/>
          </a:xfrm>
          <a:prstGeom prst="rect">
            <a:avLst/>
          </a:prstGeom>
        </p:spPr>
      </p:pic>
      <p:sp>
        <p:nvSpPr>
          <p:cNvPr id="8" name="TextBox 7"/>
          <p:cNvSpPr txBox="1"/>
          <p:nvPr/>
        </p:nvSpPr>
        <p:spPr>
          <a:xfrm>
            <a:off x="1904893" y="6087700"/>
            <a:ext cx="5733384" cy="492443"/>
          </a:xfrm>
          <a:prstGeom prst="rect">
            <a:avLst/>
          </a:prstGeom>
          <a:noFill/>
        </p:spPr>
        <p:txBody>
          <a:bodyPr wrap="square" rtlCol="0">
            <a:spAutoFit/>
          </a:bodyPr>
          <a:lstStyle/>
          <a:p>
            <a:pPr algn="ctr"/>
            <a:r>
              <a:rPr lang="en-US" sz="2600" dirty="0" err="1">
                <a:solidFill>
                  <a:srgbClr val="FF0000"/>
                </a:solidFill>
              </a:rPr>
              <a:t>roșu</a:t>
            </a:r>
            <a:r>
              <a:rPr lang="en-US" sz="2600" dirty="0">
                <a:solidFill>
                  <a:srgbClr val="FF0000"/>
                </a:solidFill>
              </a:rPr>
              <a:t> – </a:t>
            </a:r>
            <a:r>
              <a:rPr lang="en-US" sz="2600" dirty="0" err="1">
                <a:solidFill>
                  <a:srgbClr val="FF0000"/>
                </a:solidFill>
              </a:rPr>
              <a:t>valori</a:t>
            </a:r>
            <a:r>
              <a:rPr lang="en-US" sz="2600" dirty="0">
                <a:solidFill>
                  <a:srgbClr val="FF0000"/>
                </a:solidFill>
              </a:rPr>
              <a:t> </a:t>
            </a:r>
            <a:r>
              <a:rPr lang="en-US" sz="2600" dirty="0" err="1">
                <a:solidFill>
                  <a:srgbClr val="FF0000"/>
                </a:solidFill>
              </a:rPr>
              <a:t>mari</a:t>
            </a:r>
            <a:r>
              <a:rPr lang="en-US" sz="2600" dirty="0"/>
              <a:t>, </a:t>
            </a:r>
            <a:r>
              <a:rPr lang="en-US" sz="2600" dirty="0" err="1">
                <a:solidFill>
                  <a:srgbClr val="0000FF"/>
                </a:solidFill>
              </a:rPr>
              <a:t>albastru</a:t>
            </a:r>
            <a:r>
              <a:rPr lang="en-US" sz="2600" dirty="0">
                <a:solidFill>
                  <a:srgbClr val="0000FF"/>
                </a:solidFill>
              </a:rPr>
              <a:t> – </a:t>
            </a:r>
            <a:r>
              <a:rPr lang="en-US" sz="2600" dirty="0" err="1">
                <a:solidFill>
                  <a:srgbClr val="0000FF"/>
                </a:solidFill>
              </a:rPr>
              <a:t>valori</a:t>
            </a:r>
            <a:r>
              <a:rPr lang="en-US" sz="2600" dirty="0">
                <a:solidFill>
                  <a:srgbClr val="0000FF"/>
                </a:solidFill>
              </a:rPr>
              <a:t> </a:t>
            </a:r>
            <a:r>
              <a:rPr lang="en-US" sz="2600" dirty="0" err="1">
                <a:solidFill>
                  <a:srgbClr val="0000FF"/>
                </a:solidFill>
              </a:rPr>
              <a:t>mici</a:t>
            </a:r>
            <a:endParaRPr lang="en-US" sz="2600" dirty="0">
              <a:solidFill>
                <a:srgbClr val="0000FF"/>
              </a:solidFill>
            </a:endParaRPr>
          </a:p>
        </p:txBody>
      </p:sp>
    </p:spTree>
    <p:extLst>
      <p:ext uri="{BB962C8B-B14F-4D97-AF65-F5344CB8AC3E}">
        <p14:creationId xmlns:p14="http://schemas.microsoft.com/office/powerpoint/2010/main" val="3594866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Filtru</a:t>
            </a:r>
            <a:r>
              <a:rPr lang="en-US" dirty="0"/>
              <a:t> </a:t>
            </a:r>
            <a:r>
              <a:rPr lang="en-US" dirty="0" err="1"/>
              <a:t>pentru</a:t>
            </a:r>
            <a:r>
              <a:rPr lang="en-US" dirty="0"/>
              <a:t> </a:t>
            </a:r>
            <a:r>
              <a:rPr lang="en-US" dirty="0" err="1"/>
              <a:t>detectarea</a:t>
            </a:r>
            <a:r>
              <a:rPr lang="en-US" dirty="0"/>
              <a:t> </a:t>
            </a:r>
            <a:r>
              <a:rPr lang="en-US" dirty="0" err="1"/>
              <a:t>petelor</a:t>
            </a:r>
            <a:endParaRPr lang="en-US" dirty="0"/>
          </a:p>
        </p:txBody>
      </p:sp>
      <p:pic>
        <p:nvPicPr>
          <p:cNvPr id="8" name="Picture 7" descr="ultimele2Filtre.png"/>
          <p:cNvPicPr>
            <a:picLocks noChangeAspect="1"/>
          </p:cNvPicPr>
          <p:nvPr/>
        </p:nvPicPr>
        <p:blipFill rotWithShape="1">
          <a:blip r:embed="rId3">
            <a:extLst>
              <a:ext uri="{28A0092B-C50C-407E-A947-70E740481C1C}">
                <a14:useLocalDpi xmlns:a14="http://schemas.microsoft.com/office/drawing/2010/main" val="0"/>
              </a:ext>
            </a:extLst>
          </a:blip>
          <a:srcRect r="58131" b="64219"/>
          <a:stretch/>
        </p:blipFill>
        <p:spPr>
          <a:xfrm>
            <a:off x="457200" y="1417638"/>
            <a:ext cx="7476648" cy="3214752"/>
          </a:xfrm>
          <a:prstGeom prst="rect">
            <a:avLst/>
          </a:prstGeom>
        </p:spPr>
      </p:pic>
      <p:sp>
        <p:nvSpPr>
          <p:cNvPr id="9" name="TextBox 8"/>
          <p:cNvSpPr txBox="1"/>
          <p:nvPr/>
        </p:nvSpPr>
        <p:spPr>
          <a:xfrm>
            <a:off x="1904893" y="6087700"/>
            <a:ext cx="5733384" cy="492443"/>
          </a:xfrm>
          <a:prstGeom prst="rect">
            <a:avLst/>
          </a:prstGeom>
          <a:noFill/>
        </p:spPr>
        <p:txBody>
          <a:bodyPr wrap="square" rtlCol="0">
            <a:spAutoFit/>
          </a:bodyPr>
          <a:lstStyle/>
          <a:p>
            <a:pPr algn="ctr"/>
            <a:r>
              <a:rPr lang="en-US" sz="2600" dirty="0" err="1">
                <a:solidFill>
                  <a:srgbClr val="FF0000"/>
                </a:solidFill>
              </a:rPr>
              <a:t>roșu</a:t>
            </a:r>
            <a:r>
              <a:rPr lang="en-US" sz="2600" dirty="0">
                <a:solidFill>
                  <a:srgbClr val="FF0000"/>
                </a:solidFill>
              </a:rPr>
              <a:t> – </a:t>
            </a:r>
            <a:r>
              <a:rPr lang="en-US" sz="2600" dirty="0" err="1">
                <a:solidFill>
                  <a:srgbClr val="FF0000"/>
                </a:solidFill>
              </a:rPr>
              <a:t>valori</a:t>
            </a:r>
            <a:r>
              <a:rPr lang="en-US" sz="2600" dirty="0">
                <a:solidFill>
                  <a:srgbClr val="FF0000"/>
                </a:solidFill>
              </a:rPr>
              <a:t> </a:t>
            </a:r>
            <a:r>
              <a:rPr lang="en-US" sz="2600" dirty="0" err="1">
                <a:solidFill>
                  <a:srgbClr val="FF0000"/>
                </a:solidFill>
              </a:rPr>
              <a:t>mari</a:t>
            </a:r>
            <a:r>
              <a:rPr lang="en-US" sz="2600" dirty="0"/>
              <a:t>, </a:t>
            </a:r>
            <a:r>
              <a:rPr lang="en-US" sz="2600" dirty="0" err="1">
                <a:solidFill>
                  <a:srgbClr val="0000FF"/>
                </a:solidFill>
              </a:rPr>
              <a:t>albastru</a:t>
            </a:r>
            <a:r>
              <a:rPr lang="en-US" sz="2600" dirty="0">
                <a:solidFill>
                  <a:srgbClr val="0000FF"/>
                </a:solidFill>
              </a:rPr>
              <a:t> – </a:t>
            </a:r>
            <a:r>
              <a:rPr lang="en-US" sz="2600" dirty="0" err="1">
                <a:solidFill>
                  <a:srgbClr val="0000FF"/>
                </a:solidFill>
              </a:rPr>
              <a:t>valori</a:t>
            </a:r>
            <a:r>
              <a:rPr lang="en-US" sz="2600" dirty="0">
                <a:solidFill>
                  <a:srgbClr val="0000FF"/>
                </a:solidFill>
              </a:rPr>
              <a:t> </a:t>
            </a:r>
            <a:r>
              <a:rPr lang="en-US" sz="2600" dirty="0" err="1">
                <a:solidFill>
                  <a:srgbClr val="0000FF"/>
                </a:solidFill>
              </a:rPr>
              <a:t>mici</a:t>
            </a:r>
            <a:endParaRPr lang="en-US" sz="2600" dirty="0">
              <a:solidFill>
                <a:srgbClr val="0000FF"/>
              </a:solidFill>
            </a:endParaRPr>
          </a:p>
        </p:txBody>
      </p:sp>
    </p:spTree>
    <p:extLst>
      <p:ext uri="{BB962C8B-B14F-4D97-AF65-F5344CB8AC3E}">
        <p14:creationId xmlns:p14="http://schemas.microsoft.com/office/powerpoint/2010/main" val="736646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lterbank.jpg"/>
          <p:cNvPicPr>
            <a:picLocks noChangeAspect="1"/>
          </p:cNvPicPr>
          <p:nvPr/>
        </p:nvPicPr>
        <p:blipFill>
          <a:blip r:embed="rId3" cstate="print"/>
          <a:stretch>
            <a:fillRect/>
          </a:stretch>
        </p:blipFill>
        <p:spPr>
          <a:xfrm>
            <a:off x="263466" y="946116"/>
            <a:ext cx="8658225" cy="6591300"/>
          </a:xfrm>
          <a:prstGeom prst="rect">
            <a:avLst/>
          </a:prstGeom>
        </p:spPr>
      </p:pic>
      <p:sp>
        <p:nvSpPr>
          <p:cNvPr id="2" name="Title 1"/>
          <p:cNvSpPr>
            <a:spLocks noGrp="1"/>
          </p:cNvSpPr>
          <p:nvPr>
            <p:ph type="title"/>
          </p:nvPr>
        </p:nvSpPr>
        <p:spPr/>
        <p:txBody>
          <a:bodyPr/>
          <a:lstStyle/>
          <a:p>
            <a:r>
              <a:rPr lang="en-US" dirty="0" err="1"/>
              <a:t>Exemplu</a:t>
            </a:r>
            <a:r>
              <a:rPr lang="en-US" dirty="0"/>
              <a:t> – </a:t>
            </a:r>
            <a:r>
              <a:rPr lang="en-US" dirty="0" err="1"/>
              <a:t>colecția</a:t>
            </a:r>
            <a:r>
              <a:rPr lang="en-US" dirty="0"/>
              <a:t> de </a:t>
            </a:r>
            <a:r>
              <a:rPr lang="en-US" dirty="0" err="1"/>
              <a:t>filtre</a:t>
            </a:r>
            <a:endParaRPr lang="en-US" dirty="0"/>
          </a:p>
        </p:txBody>
      </p:sp>
      <p:sp>
        <p:nvSpPr>
          <p:cNvPr id="5" name="TextBox 4"/>
          <p:cNvSpPr txBox="1"/>
          <p:nvPr/>
        </p:nvSpPr>
        <p:spPr>
          <a:xfrm>
            <a:off x="1904893" y="6237092"/>
            <a:ext cx="5733384" cy="492443"/>
          </a:xfrm>
          <a:prstGeom prst="rect">
            <a:avLst/>
          </a:prstGeom>
          <a:noFill/>
        </p:spPr>
        <p:txBody>
          <a:bodyPr wrap="square" rtlCol="0">
            <a:spAutoFit/>
          </a:bodyPr>
          <a:lstStyle/>
          <a:p>
            <a:pPr algn="ctr"/>
            <a:r>
              <a:rPr lang="en-US" sz="2600" dirty="0" err="1">
                <a:solidFill>
                  <a:srgbClr val="FF0000"/>
                </a:solidFill>
              </a:rPr>
              <a:t>roșu</a:t>
            </a:r>
            <a:r>
              <a:rPr lang="en-US" sz="2600" dirty="0">
                <a:solidFill>
                  <a:srgbClr val="FF0000"/>
                </a:solidFill>
              </a:rPr>
              <a:t> – </a:t>
            </a:r>
            <a:r>
              <a:rPr lang="en-US" sz="2600" dirty="0" err="1">
                <a:solidFill>
                  <a:srgbClr val="FF0000"/>
                </a:solidFill>
              </a:rPr>
              <a:t>valori</a:t>
            </a:r>
            <a:r>
              <a:rPr lang="en-US" sz="2600" dirty="0">
                <a:solidFill>
                  <a:srgbClr val="FF0000"/>
                </a:solidFill>
              </a:rPr>
              <a:t> </a:t>
            </a:r>
            <a:r>
              <a:rPr lang="en-US" sz="2600" dirty="0" err="1">
                <a:solidFill>
                  <a:srgbClr val="FF0000"/>
                </a:solidFill>
              </a:rPr>
              <a:t>mari</a:t>
            </a:r>
            <a:r>
              <a:rPr lang="en-US" sz="2600" dirty="0"/>
              <a:t>, </a:t>
            </a:r>
            <a:r>
              <a:rPr lang="en-US" sz="2600" dirty="0" err="1">
                <a:solidFill>
                  <a:srgbClr val="0000FF"/>
                </a:solidFill>
              </a:rPr>
              <a:t>albastru</a:t>
            </a:r>
            <a:r>
              <a:rPr lang="en-US" sz="2600" dirty="0">
                <a:solidFill>
                  <a:srgbClr val="0000FF"/>
                </a:solidFill>
              </a:rPr>
              <a:t> – </a:t>
            </a:r>
            <a:r>
              <a:rPr lang="en-US" sz="2600" dirty="0" err="1">
                <a:solidFill>
                  <a:srgbClr val="0000FF"/>
                </a:solidFill>
              </a:rPr>
              <a:t>valori</a:t>
            </a:r>
            <a:r>
              <a:rPr lang="en-US" sz="2600" dirty="0">
                <a:solidFill>
                  <a:srgbClr val="0000FF"/>
                </a:solidFill>
              </a:rPr>
              <a:t> </a:t>
            </a:r>
            <a:r>
              <a:rPr lang="en-US" sz="2600" dirty="0" err="1">
                <a:solidFill>
                  <a:srgbClr val="0000FF"/>
                </a:solidFill>
              </a:rPr>
              <a:t>mici</a:t>
            </a:r>
            <a:endParaRPr lang="en-US" sz="2600" dirty="0">
              <a:solidFill>
                <a:srgbClr val="0000FF"/>
              </a:solidFill>
            </a:endParaRPr>
          </a:p>
        </p:txBody>
      </p:sp>
    </p:spTree>
    <p:extLst>
      <p:ext uri="{BB962C8B-B14F-4D97-AF65-F5344CB8AC3E}">
        <p14:creationId xmlns:p14="http://schemas.microsoft.com/office/powerpoint/2010/main" val="3646907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0" y="0"/>
            <a:ext cx="9144000" cy="1143000"/>
          </a:xfrm>
        </p:spPr>
        <p:txBody>
          <a:bodyPr>
            <a:normAutofit/>
          </a:bodyPr>
          <a:lstStyle/>
          <a:p>
            <a:r>
              <a:rPr lang="en-US" dirty="0">
                <a:latin typeface="Times New Roman"/>
                <a:cs typeface="Times New Roman"/>
              </a:rPr>
              <a:t>Termen </a:t>
            </a:r>
            <a:r>
              <a:rPr lang="en-US" dirty="0" err="1">
                <a:latin typeface="Times New Roman"/>
                <a:cs typeface="Times New Roman"/>
              </a:rPr>
              <a:t>limită</a:t>
            </a:r>
            <a:endParaRPr lang="en-US" dirty="0">
              <a:latin typeface="Times New Roman"/>
              <a:cs typeface="Times New Roman"/>
            </a:endParaRPr>
          </a:p>
        </p:txBody>
      </p:sp>
      <p:pic>
        <p:nvPicPr>
          <p:cNvPr id="4" name="Picture 3">
            <a:extLst>
              <a:ext uri="{FF2B5EF4-FFF2-40B4-BE49-F238E27FC236}">
                <a16:creationId xmlns:a16="http://schemas.microsoft.com/office/drawing/2014/main" id="{8822DD8F-D856-659E-0992-2F92E142C7DD}"/>
              </a:ext>
            </a:extLst>
          </p:cNvPr>
          <p:cNvPicPr>
            <a:picLocks noChangeAspect="1"/>
          </p:cNvPicPr>
          <p:nvPr/>
        </p:nvPicPr>
        <p:blipFill>
          <a:blip r:embed="rId2"/>
          <a:stretch>
            <a:fillRect/>
          </a:stretch>
        </p:blipFill>
        <p:spPr>
          <a:xfrm>
            <a:off x="177558" y="1142999"/>
            <a:ext cx="8953680" cy="3264877"/>
          </a:xfrm>
          <a:prstGeom prst="rect">
            <a:avLst/>
          </a:prstGeom>
        </p:spPr>
      </p:pic>
      <p:pic>
        <p:nvPicPr>
          <p:cNvPr id="6" name="Picture 5">
            <a:extLst>
              <a:ext uri="{FF2B5EF4-FFF2-40B4-BE49-F238E27FC236}">
                <a16:creationId xmlns:a16="http://schemas.microsoft.com/office/drawing/2014/main" id="{F95268DE-9269-E57C-F6DA-3D73A5E4A3E1}"/>
              </a:ext>
            </a:extLst>
          </p:cNvPr>
          <p:cNvPicPr>
            <a:picLocks noChangeAspect="1"/>
          </p:cNvPicPr>
          <p:nvPr/>
        </p:nvPicPr>
        <p:blipFill>
          <a:blip r:embed="rId3"/>
          <a:stretch>
            <a:fillRect/>
          </a:stretch>
        </p:blipFill>
        <p:spPr>
          <a:xfrm>
            <a:off x="-88141" y="4767952"/>
            <a:ext cx="9144000" cy="1389783"/>
          </a:xfrm>
          <a:prstGeom prst="rect">
            <a:avLst/>
          </a:prstGeom>
        </p:spPr>
      </p:pic>
    </p:spTree>
    <p:extLst>
      <p:ext uri="{BB962C8B-B14F-4D97-AF65-F5344CB8AC3E}">
        <p14:creationId xmlns:p14="http://schemas.microsoft.com/office/powerpoint/2010/main" val="224061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3" name="Picture 12"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4" name="Picture 13"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spTree>
    <p:extLst>
      <p:ext uri="{BB962C8B-B14F-4D97-AF65-F5344CB8AC3E}">
        <p14:creationId xmlns:p14="http://schemas.microsoft.com/office/powerpoint/2010/main" val="2839412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13" name="Picture 12" descr="1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5180" y="0"/>
            <a:ext cx="2568228" cy="1926171"/>
          </a:xfrm>
          <a:prstGeom prst="rect">
            <a:avLst/>
          </a:prstGeom>
        </p:spPr>
      </p:pic>
    </p:spTree>
    <p:extLst>
      <p:ext uri="{BB962C8B-B14F-4D97-AF65-F5344CB8AC3E}">
        <p14:creationId xmlns:p14="http://schemas.microsoft.com/office/powerpoint/2010/main" val="182536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filtrate</a:t>
            </a:r>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3" name="Picture 12" descr="1_dalmatian_raspuns.png"/>
          <p:cNvPicPr>
            <a:picLocks noChangeAspect="1"/>
          </p:cNvPicPr>
          <p:nvPr/>
        </p:nvPicPr>
        <p:blipFill rotWithShape="1">
          <a:blip r:embed="rId2">
            <a:extLst>
              <a:ext uri="{28A0092B-C50C-407E-A947-70E740481C1C}">
                <a14:useLocalDpi xmlns:a14="http://schemas.microsoft.com/office/drawing/2010/main" val="0"/>
              </a:ext>
            </a:extLst>
          </a:blip>
          <a:srcRect t="1" r="4162" b="3460"/>
          <a:stretch/>
        </p:blipFill>
        <p:spPr>
          <a:xfrm>
            <a:off x="-361145" y="2212730"/>
            <a:ext cx="4455751" cy="3366263"/>
          </a:xfrm>
          <a:prstGeom prst="rect">
            <a:avLst/>
          </a:prstGeom>
        </p:spPr>
      </p:pic>
      <p:pic>
        <p:nvPicPr>
          <p:cNvPr id="14" name="Picture 13" descr="1_zebra_raspuns.png"/>
          <p:cNvPicPr>
            <a:picLocks noChangeAspect="1"/>
          </p:cNvPicPr>
          <p:nvPr/>
        </p:nvPicPr>
        <p:blipFill rotWithShape="1">
          <a:blip r:embed="rId3">
            <a:extLst>
              <a:ext uri="{28A0092B-C50C-407E-A947-70E740481C1C}">
                <a14:useLocalDpi xmlns:a14="http://schemas.microsoft.com/office/drawing/2010/main" val="0"/>
              </a:ext>
            </a:extLst>
          </a:blip>
          <a:srcRect l="7508" t="3631"/>
          <a:stretch/>
        </p:blipFill>
        <p:spPr>
          <a:xfrm>
            <a:off x="4164422" y="2212730"/>
            <a:ext cx="4979578" cy="3891222"/>
          </a:xfrm>
          <a:prstGeom prst="rect">
            <a:avLst/>
          </a:prstGeom>
        </p:spPr>
      </p:pic>
      <p:pic>
        <p:nvPicPr>
          <p:cNvPr id="15" name="Picture 14" descr="1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5180" y="0"/>
            <a:ext cx="2568228" cy="1926171"/>
          </a:xfrm>
          <a:prstGeom prst="rect">
            <a:avLst/>
          </a:prstGeom>
        </p:spPr>
      </p:pic>
    </p:spTree>
    <p:extLst>
      <p:ext uri="{BB962C8B-B14F-4D97-AF65-F5344CB8AC3E}">
        <p14:creationId xmlns:p14="http://schemas.microsoft.com/office/powerpoint/2010/main" val="3470383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6" name="Picture 5" descr="1_filtr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180" y="0"/>
            <a:ext cx="2568228" cy="1926171"/>
          </a:xfrm>
          <a:prstGeom prst="rect">
            <a:avLst/>
          </a:prstGeom>
        </p:spPr>
      </p:pic>
      <p:pic>
        <p:nvPicPr>
          <p:cNvPr id="13" name="Picture 12" descr="1_dalmatian_raspuns.png"/>
          <p:cNvPicPr>
            <a:picLocks noChangeAspect="1"/>
          </p:cNvPicPr>
          <p:nvPr/>
        </p:nvPicPr>
        <p:blipFill rotWithShape="1">
          <a:blip r:embed="rId3">
            <a:extLst>
              <a:ext uri="{28A0092B-C50C-407E-A947-70E740481C1C}">
                <a14:useLocalDpi xmlns:a14="http://schemas.microsoft.com/office/drawing/2010/main" val="0"/>
              </a:ext>
            </a:extLst>
          </a:blip>
          <a:srcRect t="1" r="4162" b="3460"/>
          <a:stretch/>
        </p:blipFill>
        <p:spPr>
          <a:xfrm>
            <a:off x="-361145" y="2212730"/>
            <a:ext cx="4455751" cy="3366263"/>
          </a:xfrm>
          <a:prstGeom prst="rect">
            <a:avLst/>
          </a:prstGeom>
        </p:spPr>
      </p:pic>
      <p:pic>
        <p:nvPicPr>
          <p:cNvPr id="9" name="Picture 8" descr="1_dalmatian_raspunsAbsolut.png"/>
          <p:cNvPicPr>
            <a:picLocks noChangeAspect="1"/>
          </p:cNvPicPr>
          <p:nvPr/>
        </p:nvPicPr>
        <p:blipFill rotWithShape="1">
          <a:blip r:embed="rId4">
            <a:extLst>
              <a:ext uri="{28A0092B-C50C-407E-A947-70E740481C1C}">
                <a14:useLocalDpi xmlns:a14="http://schemas.microsoft.com/office/drawing/2010/main" val="0"/>
              </a:ext>
            </a:extLst>
          </a:blip>
          <a:srcRect r="3905" b="3204"/>
          <a:stretch/>
        </p:blipFill>
        <p:spPr>
          <a:xfrm>
            <a:off x="-361145" y="2212730"/>
            <a:ext cx="4455751" cy="3366263"/>
          </a:xfrm>
          <a:prstGeom prst="rect">
            <a:avLst/>
          </a:prstGeom>
        </p:spPr>
      </p:pic>
      <p:pic>
        <p:nvPicPr>
          <p:cNvPr id="11" name="Picture 10" descr="1_zebra_raspunsAbsolut.png"/>
          <p:cNvPicPr>
            <a:picLocks noChangeAspect="1"/>
          </p:cNvPicPr>
          <p:nvPr/>
        </p:nvPicPr>
        <p:blipFill rotWithShape="1">
          <a:blip r:embed="rId5">
            <a:extLst>
              <a:ext uri="{28A0092B-C50C-407E-A947-70E740481C1C}">
                <a14:useLocalDpi xmlns:a14="http://schemas.microsoft.com/office/drawing/2010/main" val="0"/>
              </a:ext>
            </a:extLst>
          </a:blip>
          <a:srcRect l="7858"/>
          <a:stretch/>
        </p:blipFill>
        <p:spPr>
          <a:xfrm>
            <a:off x="4164422" y="2159466"/>
            <a:ext cx="4823080" cy="3925812"/>
          </a:xfrm>
          <a:prstGeom prst="rect">
            <a:avLst/>
          </a:prstGeom>
        </p:spPr>
      </p:pic>
    </p:spTree>
    <p:extLst>
      <p:ext uri="{BB962C8B-B14F-4D97-AF65-F5344CB8AC3E}">
        <p14:creationId xmlns:p14="http://schemas.microsoft.com/office/powerpoint/2010/main" val="1600634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9" name="Picture 8" descr="2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5180" y="-11800"/>
            <a:ext cx="2583962" cy="1937971"/>
          </a:xfrm>
          <a:prstGeom prst="rect">
            <a:avLst/>
          </a:prstGeom>
        </p:spPr>
      </p:pic>
    </p:spTree>
    <p:extLst>
      <p:ext uri="{BB962C8B-B14F-4D97-AF65-F5344CB8AC3E}">
        <p14:creationId xmlns:p14="http://schemas.microsoft.com/office/powerpoint/2010/main" val="1059473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2" name="Picture 11" descr="2_dalmatian_raspunsAbsol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45" y="2212730"/>
            <a:ext cx="4778078" cy="3583558"/>
          </a:xfrm>
          <a:prstGeom prst="rect">
            <a:avLst/>
          </a:prstGeom>
        </p:spPr>
      </p:pic>
      <p:pic>
        <p:nvPicPr>
          <p:cNvPr id="14" name="Picture 13" descr="2_zebra_raspunsAbsolut.png"/>
          <p:cNvPicPr>
            <a:picLocks noChangeAspect="1"/>
          </p:cNvPicPr>
          <p:nvPr/>
        </p:nvPicPr>
        <p:blipFill rotWithShape="1">
          <a:blip r:embed="rId3">
            <a:extLst>
              <a:ext uri="{28A0092B-C50C-407E-A947-70E740481C1C}">
                <a14:useLocalDpi xmlns:a14="http://schemas.microsoft.com/office/drawing/2010/main" val="0"/>
              </a:ext>
            </a:extLst>
          </a:blip>
          <a:srcRect l="8765" b="5778"/>
          <a:stretch/>
        </p:blipFill>
        <p:spPr>
          <a:xfrm>
            <a:off x="4258018" y="2147500"/>
            <a:ext cx="4710808" cy="3648788"/>
          </a:xfrm>
          <a:prstGeom prst="rect">
            <a:avLst/>
          </a:prstGeom>
        </p:spPr>
      </p:pic>
      <p:pic>
        <p:nvPicPr>
          <p:cNvPr id="15" name="Picture 14" descr="2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5180" y="-11800"/>
            <a:ext cx="2583962" cy="1937971"/>
          </a:xfrm>
          <a:prstGeom prst="rect">
            <a:avLst/>
          </a:prstGeom>
        </p:spPr>
      </p:pic>
    </p:spTree>
    <p:extLst>
      <p:ext uri="{BB962C8B-B14F-4D97-AF65-F5344CB8AC3E}">
        <p14:creationId xmlns:p14="http://schemas.microsoft.com/office/powerpoint/2010/main" val="2479432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13" name="Picture 12" descr="3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5180" y="0"/>
            <a:ext cx="2583960" cy="1937971"/>
          </a:xfrm>
          <a:prstGeom prst="rect">
            <a:avLst/>
          </a:prstGeom>
        </p:spPr>
      </p:pic>
    </p:spTree>
    <p:extLst>
      <p:ext uri="{BB962C8B-B14F-4D97-AF65-F5344CB8AC3E}">
        <p14:creationId xmlns:p14="http://schemas.microsoft.com/office/powerpoint/2010/main" val="736401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0" name="Picture 9" descr="3_filtr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180" y="0"/>
            <a:ext cx="2583960" cy="1937971"/>
          </a:xfrm>
          <a:prstGeom prst="rect">
            <a:avLst/>
          </a:prstGeom>
        </p:spPr>
      </p:pic>
      <p:pic>
        <p:nvPicPr>
          <p:cNvPr id="11" name="Picture 10" descr="3_dalmatian_raspunsAbsolut.png"/>
          <p:cNvPicPr>
            <a:picLocks noChangeAspect="1"/>
          </p:cNvPicPr>
          <p:nvPr/>
        </p:nvPicPr>
        <p:blipFill rotWithShape="1">
          <a:blip r:embed="rId3">
            <a:extLst>
              <a:ext uri="{28A0092B-C50C-407E-A947-70E740481C1C}">
                <a14:useLocalDpi xmlns:a14="http://schemas.microsoft.com/office/drawing/2010/main" val="0"/>
              </a:ext>
            </a:extLst>
          </a:blip>
          <a:srcRect r="6453"/>
          <a:stretch/>
        </p:blipFill>
        <p:spPr>
          <a:xfrm>
            <a:off x="-361145" y="2212730"/>
            <a:ext cx="4469759" cy="3583557"/>
          </a:xfrm>
          <a:prstGeom prst="rect">
            <a:avLst/>
          </a:prstGeom>
        </p:spPr>
      </p:pic>
      <p:pic>
        <p:nvPicPr>
          <p:cNvPr id="13" name="Picture 12" descr="3_zebra_raspunsAbsolut.png"/>
          <p:cNvPicPr>
            <a:picLocks noChangeAspect="1"/>
          </p:cNvPicPr>
          <p:nvPr/>
        </p:nvPicPr>
        <p:blipFill rotWithShape="1">
          <a:blip r:embed="rId4">
            <a:extLst>
              <a:ext uri="{28A0092B-C50C-407E-A947-70E740481C1C}">
                <a14:useLocalDpi xmlns:a14="http://schemas.microsoft.com/office/drawing/2010/main" val="0"/>
              </a:ext>
            </a:extLst>
          </a:blip>
          <a:srcRect l="9164" b="4743"/>
          <a:stretch/>
        </p:blipFill>
        <p:spPr>
          <a:xfrm>
            <a:off x="4351395" y="2194056"/>
            <a:ext cx="4580079" cy="3602231"/>
          </a:xfrm>
          <a:prstGeom prst="rect">
            <a:avLst/>
          </a:prstGeom>
        </p:spPr>
      </p:pic>
    </p:spTree>
    <p:extLst>
      <p:ext uri="{BB962C8B-B14F-4D97-AF65-F5344CB8AC3E}">
        <p14:creationId xmlns:p14="http://schemas.microsoft.com/office/powerpoint/2010/main" val="2431309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9" name="Picture 8" descr="4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5179" y="0"/>
            <a:ext cx="2583961" cy="1937971"/>
          </a:xfrm>
          <a:prstGeom prst="rect">
            <a:avLst/>
          </a:prstGeom>
        </p:spPr>
      </p:pic>
    </p:spTree>
    <p:extLst>
      <p:ext uri="{BB962C8B-B14F-4D97-AF65-F5344CB8AC3E}">
        <p14:creationId xmlns:p14="http://schemas.microsoft.com/office/powerpoint/2010/main" val="2125515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2" name="Picture 11" descr="4_filtr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179" y="0"/>
            <a:ext cx="2583961" cy="1937971"/>
          </a:xfrm>
          <a:prstGeom prst="rect">
            <a:avLst/>
          </a:prstGeom>
        </p:spPr>
      </p:pic>
      <p:pic>
        <p:nvPicPr>
          <p:cNvPr id="14" name="Picture 13" descr="4_dalmatian_raspunsAbsolut.png"/>
          <p:cNvPicPr>
            <a:picLocks noChangeAspect="1"/>
          </p:cNvPicPr>
          <p:nvPr/>
        </p:nvPicPr>
        <p:blipFill rotWithShape="1">
          <a:blip r:embed="rId3">
            <a:extLst>
              <a:ext uri="{28A0092B-C50C-407E-A947-70E740481C1C}">
                <a14:useLocalDpi xmlns:a14="http://schemas.microsoft.com/office/drawing/2010/main" val="0"/>
              </a:ext>
            </a:extLst>
          </a:blip>
          <a:srcRect r="4551"/>
          <a:stretch/>
        </p:blipFill>
        <p:spPr>
          <a:xfrm>
            <a:off x="-361145" y="2225449"/>
            <a:ext cx="4544461" cy="3570838"/>
          </a:xfrm>
          <a:prstGeom prst="rect">
            <a:avLst/>
          </a:prstGeom>
        </p:spPr>
      </p:pic>
      <p:pic>
        <p:nvPicPr>
          <p:cNvPr id="15" name="Picture 14" descr="4_zebra_raspunsAbsolut.png"/>
          <p:cNvPicPr>
            <a:picLocks noChangeAspect="1"/>
          </p:cNvPicPr>
          <p:nvPr/>
        </p:nvPicPr>
        <p:blipFill rotWithShape="1">
          <a:blip r:embed="rId4">
            <a:extLst>
              <a:ext uri="{28A0092B-C50C-407E-A947-70E740481C1C}">
                <a14:useLocalDpi xmlns:a14="http://schemas.microsoft.com/office/drawing/2010/main" val="0"/>
              </a:ext>
            </a:extLst>
          </a:blip>
          <a:srcRect l="7140" b="3469"/>
          <a:stretch/>
        </p:blipFill>
        <p:spPr>
          <a:xfrm>
            <a:off x="4351395" y="2225450"/>
            <a:ext cx="4580079" cy="3570838"/>
          </a:xfrm>
          <a:prstGeom prst="rect">
            <a:avLst/>
          </a:prstGeom>
        </p:spPr>
      </p:pic>
    </p:spTree>
    <p:extLst>
      <p:ext uri="{BB962C8B-B14F-4D97-AF65-F5344CB8AC3E}">
        <p14:creationId xmlns:p14="http://schemas.microsoft.com/office/powerpoint/2010/main" val="1913382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457200" y="209219"/>
            <a:ext cx="8229600" cy="1143000"/>
          </a:xfrm>
        </p:spPr>
        <p:txBody>
          <a:bodyPr/>
          <a:lstStyle/>
          <a:p>
            <a:pPr eaLnBrk="1" hangingPunct="1"/>
            <a:r>
              <a:rPr lang="en-US" dirty="0" err="1"/>
              <a:t>Cuprins</a:t>
            </a:r>
            <a:endParaRPr lang="en-US" dirty="0"/>
          </a:p>
        </p:txBody>
      </p:sp>
      <p:sp>
        <p:nvSpPr>
          <p:cNvPr id="24579" name="Rectangle 3"/>
          <p:cNvSpPr>
            <a:spLocks noGrp="1" noChangeArrowheads="1"/>
          </p:cNvSpPr>
          <p:nvPr>
            <p:ph type="body" idx="4294967295"/>
          </p:nvPr>
        </p:nvSpPr>
        <p:spPr>
          <a:xfrm>
            <a:off x="190005" y="1352219"/>
            <a:ext cx="8347570" cy="5580394"/>
          </a:xfrm>
        </p:spPr>
        <p:txBody>
          <a:bodyPr>
            <a:normAutofit/>
          </a:bodyPr>
          <a:lstStyle/>
          <a:p>
            <a:r>
              <a:rPr lang="en-US" sz="2800" dirty="0" err="1"/>
              <a:t>Recunoașterea</a:t>
            </a:r>
            <a:r>
              <a:rPr lang="en-US" sz="2800" dirty="0"/>
              <a:t> </a:t>
            </a:r>
            <a:r>
              <a:rPr lang="en-US" sz="2800" dirty="0" err="1"/>
              <a:t>obiectelor</a:t>
            </a:r>
            <a:r>
              <a:rPr lang="en-US" sz="2800" dirty="0"/>
              <a:t> pe </a:t>
            </a:r>
            <a:r>
              <a:rPr lang="en-US" sz="2800" dirty="0" err="1"/>
              <a:t>bază</a:t>
            </a:r>
            <a:r>
              <a:rPr lang="en-US" sz="2800" dirty="0"/>
              <a:t> de </a:t>
            </a:r>
            <a:r>
              <a:rPr lang="en-US" sz="2800" dirty="0" err="1"/>
              <a:t>textură</a:t>
            </a:r>
            <a:endParaRPr lang="en-US" sz="2800" dirty="0"/>
          </a:p>
          <a:p>
            <a:r>
              <a:rPr lang="en-US" sz="2800" dirty="0" err="1"/>
              <a:t>Modelul</a:t>
            </a:r>
            <a:r>
              <a:rPr lang="en-US" sz="2800" dirty="0"/>
              <a:t> Bag of Visual Words</a:t>
            </a:r>
          </a:p>
          <a:p>
            <a:pPr lvl="1"/>
            <a:r>
              <a:rPr lang="en-US" sz="2400" dirty="0" err="1"/>
              <a:t>privire</a:t>
            </a:r>
            <a:r>
              <a:rPr lang="en-US" sz="2400" dirty="0"/>
              <a:t> de </a:t>
            </a:r>
            <a:r>
              <a:rPr lang="en-US" sz="2400" dirty="0" err="1"/>
              <a:t>ansamblu</a:t>
            </a:r>
            <a:endParaRPr lang="en-US" sz="2400" dirty="0"/>
          </a:p>
          <a:p>
            <a:pPr lvl="1"/>
            <a:r>
              <a:rPr lang="en-US" sz="2400" dirty="0" err="1"/>
              <a:t>Descriptorul</a:t>
            </a:r>
            <a:r>
              <a:rPr lang="en-US" sz="2400" dirty="0"/>
              <a:t> SIFT</a:t>
            </a:r>
          </a:p>
          <a:p>
            <a:pPr lvl="1"/>
            <a:r>
              <a:rPr lang="en-US" sz="2400" dirty="0" err="1"/>
              <a:t>Clusterizarea</a:t>
            </a:r>
            <a:r>
              <a:rPr lang="en-US" sz="2400" dirty="0"/>
              <a:t> k-means</a:t>
            </a:r>
          </a:p>
          <a:p>
            <a:pPr lvl="1"/>
            <a:r>
              <a:rPr lang="en-US" sz="2400" dirty="0" err="1"/>
              <a:t>Piramida</a:t>
            </a:r>
            <a:r>
              <a:rPr lang="en-US" sz="2400" dirty="0"/>
              <a:t> </a:t>
            </a:r>
            <a:r>
              <a:rPr lang="en-US" sz="2400" dirty="0" err="1"/>
              <a:t>spațială</a:t>
            </a:r>
            <a:endParaRPr lang="en-US" sz="2400" dirty="0"/>
          </a:p>
          <a:p>
            <a:pPr marL="457200" lvl="1" indent="0">
              <a:buNone/>
            </a:pPr>
            <a:endParaRPr lang="en-US" sz="2800" dirty="0"/>
          </a:p>
        </p:txBody>
      </p:sp>
      <p:pic>
        <p:nvPicPr>
          <p:cNvPr id="23" name="Picture 22" descr="hsw-model.png">
            <a:extLst>
              <a:ext uri="{FF2B5EF4-FFF2-40B4-BE49-F238E27FC236}">
                <a16:creationId xmlns:a16="http://schemas.microsoft.com/office/drawing/2014/main" id="{C2EE2862-81ED-7E47-A37B-0871D9FAD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5467" y="1994570"/>
            <a:ext cx="3401333" cy="4654211"/>
          </a:xfrm>
          <a:prstGeom prst="rect">
            <a:avLst/>
          </a:prstGeom>
        </p:spPr>
      </p:pic>
    </p:spTree>
    <p:extLst>
      <p:ext uri="{BB962C8B-B14F-4D97-AF65-F5344CB8AC3E}">
        <p14:creationId xmlns:p14="http://schemas.microsoft.com/office/powerpoint/2010/main" val="255705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7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7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57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10" name="Picture 9" descr="5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11803"/>
            <a:ext cx="2568224" cy="1926168"/>
          </a:xfrm>
          <a:prstGeom prst="rect">
            <a:avLst/>
          </a:prstGeom>
        </p:spPr>
      </p:pic>
    </p:spTree>
    <p:extLst>
      <p:ext uri="{BB962C8B-B14F-4D97-AF65-F5344CB8AC3E}">
        <p14:creationId xmlns:p14="http://schemas.microsoft.com/office/powerpoint/2010/main" val="3712519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9" name="Picture 8" descr="5_filtr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0916" y="11803"/>
            <a:ext cx="2568224" cy="1926168"/>
          </a:xfrm>
          <a:prstGeom prst="rect">
            <a:avLst/>
          </a:prstGeom>
        </p:spPr>
      </p:pic>
      <p:pic>
        <p:nvPicPr>
          <p:cNvPr id="10" name="Picture 9" descr="5_dalmatian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145" y="2248239"/>
            <a:ext cx="4761116" cy="3570837"/>
          </a:xfrm>
          <a:prstGeom prst="rect">
            <a:avLst/>
          </a:prstGeom>
        </p:spPr>
      </p:pic>
      <p:pic>
        <p:nvPicPr>
          <p:cNvPr id="11" name="Picture 10" descr="5_zebra_raspunsAbsol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6483" y="2248239"/>
            <a:ext cx="4944991" cy="3708744"/>
          </a:xfrm>
          <a:prstGeom prst="rect">
            <a:avLst/>
          </a:prstGeom>
        </p:spPr>
      </p:pic>
    </p:spTree>
    <p:extLst>
      <p:ext uri="{BB962C8B-B14F-4D97-AF65-F5344CB8AC3E}">
        <p14:creationId xmlns:p14="http://schemas.microsoft.com/office/powerpoint/2010/main" val="1503600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9" name="Picture 8" descr="6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0"/>
            <a:ext cx="2583962" cy="1937971"/>
          </a:xfrm>
          <a:prstGeom prst="rect">
            <a:avLst/>
          </a:prstGeom>
        </p:spPr>
      </p:pic>
    </p:spTree>
    <p:extLst>
      <p:ext uri="{BB962C8B-B14F-4D97-AF65-F5344CB8AC3E}">
        <p14:creationId xmlns:p14="http://schemas.microsoft.com/office/powerpoint/2010/main" val="1134992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6" name="Picture 5" descr="6_filtr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0916" y="0"/>
            <a:ext cx="2583962" cy="1937971"/>
          </a:xfrm>
          <a:prstGeom prst="rect">
            <a:avLst/>
          </a:prstGeom>
        </p:spPr>
      </p:pic>
      <p:pic>
        <p:nvPicPr>
          <p:cNvPr id="12" name="Picture 11" descr="6_dalmatian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145" y="2248239"/>
            <a:ext cx="4761116" cy="3570837"/>
          </a:xfrm>
          <a:prstGeom prst="rect">
            <a:avLst/>
          </a:prstGeom>
        </p:spPr>
      </p:pic>
      <p:pic>
        <p:nvPicPr>
          <p:cNvPr id="13" name="Picture 12" descr="6_zebra_raspunsAbsol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6482" y="2248238"/>
            <a:ext cx="4944991" cy="3708743"/>
          </a:xfrm>
          <a:prstGeom prst="rect">
            <a:avLst/>
          </a:prstGeom>
        </p:spPr>
      </p:pic>
    </p:spTree>
    <p:extLst>
      <p:ext uri="{BB962C8B-B14F-4D97-AF65-F5344CB8AC3E}">
        <p14:creationId xmlns:p14="http://schemas.microsoft.com/office/powerpoint/2010/main" val="2251308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15" name="Picture 14" descr="7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0"/>
            <a:ext cx="2534509" cy="1900882"/>
          </a:xfrm>
          <a:prstGeom prst="rect">
            <a:avLst/>
          </a:prstGeom>
        </p:spPr>
      </p:pic>
    </p:spTree>
    <p:extLst>
      <p:ext uri="{BB962C8B-B14F-4D97-AF65-F5344CB8AC3E}">
        <p14:creationId xmlns:p14="http://schemas.microsoft.com/office/powerpoint/2010/main" val="1993848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14" name="Picture 13" descr="7_dalmatian_raspunsAbsol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44" y="2248238"/>
            <a:ext cx="4761115" cy="3570837"/>
          </a:xfrm>
          <a:prstGeom prst="rect">
            <a:avLst/>
          </a:prstGeom>
        </p:spPr>
      </p:pic>
      <p:pic>
        <p:nvPicPr>
          <p:cNvPr id="15" name="Picture 14" descr="7_zebra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6482" y="2248238"/>
            <a:ext cx="4897136" cy="3672852"/>
          </a:xfrm>
          <a:prstGeom prst="rect">
            <a:avLst/>
          </a:prstGeom>
        </p:spPr>
      </p:pic>
      <p:pic>
        <p:nvPicPr>
          <p:cNvPr id="16" name="Picture 15" descr="7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0"/>
            <a:ext cx="2534509" cy="1900882"/>
          </a:xfrm>
          <a:prstGeom prst="rect">
            <a:avLst/>
          </a:prstGeom>
        </p:spPr>
      </p:pic>
    </p:spTree>
    <p:extLst>
      <p:ext uri="{BB962C8B-B14F-4D97-AF65-F5344CB8AC3E}">
        <p14:creationId xmlns:p14="http://schemas.microsoft.com/office/powerpoint/2010/main" val="4138467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14" name="Picture 13" descr="8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0"/>
            <a:ext cx="2534509" cy="1900882"/>
          </a:xfrm>
          <a:prstGeom prst="rect">
            <a:avLst/>
          </a:prstGeom>
        </p:spPr>
      </p:pic>
    </p:spTree>
    <p:extLst>
      <p:ext uri="{BB962C8B-B14F-4D97-AF65-F5344CB8AC3E}">
        <p14:creationId xmlns:p14="http://schemas.microsoft.com/office/powerpoint/2010/main" val="4254172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10" name="Picture 9" descr="8_dalmatian_raspunsAbsol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44" y="2248238"/>
            <a:ext cx="4761115" cy="3570837"/>
          </a:xfrm>
          <a:prstGeom prst="rect">
            <a:avLst/>
          </a:prstGeom>
        </p:spPr>
      </p:pic>
      <p:pic>
        <p:nvPicPr>
          <p:cNvPr id="12" name="Picture 11" descr="8_zebra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6483" y="2248238"/>
            <a:ext cx="4944990" cy="3708743"/>
          </a:xfrm>
          <a:prstGeom prst="rect">
            <a:avLst/>
          </a:prstGeom>
        </p:spPr>
      </p:pic>
      <p:pic>
        <p:nvPicPr>
          <p:cNvPr id="15" name="Picture 14" descr="8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0"/>
            <a:ext cx="2534509" cy="1900882"/>
          </a:xfrm>
          <a:prstGeom prst="rect">
            <a:avLst/>
          </a:prstGeom>
        </p:spPr>
      </p:pic>
    </p:spTree>
    <p:extLst>
      <p:ext uri="{BB962C8B-B14F-4D97-AF65-F5344CB8AC3E}">
        <p14:creationId xmlns:p14="http://schemas.microsoft.com/office/powerpoint/2010/main" val="3519875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15" name="Picture 14" descr="9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0"/>
            <a:ext cx="2534509" cy="1900882"/>
          </a:xfrm>
          <a:prstGeom prst="rect">
            <a:avLst/>
          </a:prstGeom>
        </p:spPr>
      </p:pic>
    </p:spTree>
    <p:extLst>
      <p:ext uri="{BB962C8B-B14F-4D97-AF65-F5344CB8AC3E}">
        <p14:creationId xmlns:p14="http://schemas.microsoft.com/office/powerpoint/2010/main" val="1194318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11" name="Picture 10" descr="9_dalmatian_raspunsAbsol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44" y="2248238"/>
            <a:ext cx="4761115" cy="3570837"/>
          </a:xfrm>
          <a:prstGeom prst="rect">
            <a:avLst/>
          </a:prstGeom>
        </p:spPr>
      </p:pic>
      <p:pic>
        <p:nvPicPr>
          <p:cNvPr id="12" name="Picture 11" descr="9_zebra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6482" y="2248238"/>
            <a:ext cx="4963884" cy="3722913"/>
          </a:xfrm>
          <a:prstGeom prst="rect">
            <a:avLst/>
          </a:prstGeom>
        </p:spPr>
      </p:pic>
      <p:pic>
        <p:nvPicPr>
          <p:cNvPr id="14" name="Picture 13" descr="9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0"/>
            <a:ext cx="2534509" cy="1900882"/>
          </a:xfrm>
          <a:prstGeom prst="rect">
            <a:avLst/>
          </a:prstGeom>
        </p:spPr>
      </p:pic>
    </p:spTree>
    <p:extLst>
      <p:ext uri="{BB962C8B-B14F-4D97-AF65-F5344CB8AC3E}">
        <p14:creationId xmlns:p14="http://schemas.microsoft.com/office/powerpoint/2010/main" val="3323275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pPr eaLnBrk="1" hangingPunct="1"/>
            <a:r>
              <a:rPr lang="en-US" dirty="0" err="1"/>
              <a:t>Textură</a:t>
            </a:r>
            <a:r>
              <a:rPr lang="en-US" dirty="0"/>
              <a:t> - </a:t>
            </a:r>
            <a:r>
              <a:rPr lang="en-US" dirty="0" err="1"/>
              <a:t>exemple</a:t>
            </a:r>
            <a:endParaRPr lang="en-US" dirty="0"/>
          </a:p>
        </p:txBody>
      </p:sp>
      <p:pic>
        <p:nvPicPr>
          <p:cNvPr id="73730" name="Picture 2"/>
          <p:cNvPicPr>
            <a:picLocks noChangeAspect="1" noChangeArrowheads="1"/>
          </p:cNvPicPr>
          <p:nvPr/>
        </p:nvPicPr>
        <p:blipFill>
          <a:blip r:embed="rId3"/>
          <a:srcRect l="21802" t="27486" r="22749" b="32732"/>
          <a:stretch>
            <a:fillRect/>
          </a:stretch>
        </p:blipFill>
        <p:spPr bwMode="auto">
          <a:xfrm>
            <a:off x="838200" y="1676400"/>
            <a:ext cx="7456488" cy="3505200"/>
          </a:xfrm>
          <a:prstGeom prst="rect">
            <a:avLst/>
          </a:prstGeom>
          <a:noFill/>
          <a:ln w="9525">
            <a:noFill/>
            <a:miter lim="800000"/>
            <a:headEnd/>
            <a:tailEnd/>
          </a:ln>
        </p:spPr>
      </p:pic>
      <p:sp>
        <p:nvSpPr>
          <p:cNvPr id="73731" name="TextBox 3"/>
          <p:cNvSpPr txBox="1">
            <a:spLocks noChangeArrowheads="1"/>
          </p:cNvSpPr>
          <p:nvPr/>
        </p:nvSpPr>
        <p:spPr bwMode="auto">
          <a:xfrm>
            <a:off x="990600" y="5181600"/>
            <a:ext cx="7574844" cy="1292662"/>
          </a:xfrm>
          <a:prstGeom prst="rect">
            <a:avLst/>
          </a:prstGeom>
          <a:noFill/>
          <a:ln w="9525">
            <a:noFill/>
            <a:miter lim="800000"/>
            <a:headEnd/>
            <a:tailEnd/>
          </a:ln>
        </p:spPr>
        <p:txBody>
          <a:bodyPr wrap="square">
            <a:spAutoFit/>
          </a:bodyPr>
          <a:lstStyle/>
          <a:p>
            <a:pPr eaLnBrk="0" hangingPunct="0"/>
            <a:r>
              <a:rPr lang="en-US" sz="2600" dirty="0" err="1"/>
              <a:t>Ce</a:t>
            </a:r>
            <a:r>
              <a:rPr lang="en-US" sz="2600" dirty="0"/>
              <a:t> </a:t>
            </a:r>
            <a:r>
              <a:rPr lang="en-US" sz="2600" dirty="0" err="1"/>
              <a:t>defineşte</a:t>
            </a:r>
            <a:r>
              <a:rPr lang="en-US" sz="2600" dirty="0"/>
              <a:t> o </a:t>
            </a:r>
            <a:r>
              <a:rPr lang="en-US" sz="2600" dirty="0" err="1"/>
              <a:t>textură</a:t>
            </a:r>
            <a:r>
              <a:rPr lang="en-US" sz="2600" dirty="0"/>
              <a:t>?</a:t>
            </a:r>
          </a:p>
          <a:p>
            <a:pPr eaLnBrk="0" hangingPunct="0"/>
            <a:r>
              <a:rPr lang="en-US" sz="2600" dirty="0" err="1"/>
              <a:t>Structuri</a:t>
            </a:r>
            <a:r>
              <a:rPr lang="en-US" sz="2600" dirty="0"/>
              <a:t> </a:t>
            </a:r>
            <a:r>
              <a:rPr lang="en-US" sz="2600" dirty="0" err="1"/>
              <a:t>similare</a:t>
            </a:r>
            <a:r>
              <a:rPr lang="en-US" sz="2600" dirty="0"/>
              <a:t> de pixeli (pattern-</a:t>
            </a:r>
            <a:r>
              <a:rPr lang="en-US" sz="2600" dirty="0" err="1"/>
              <a:t>uri</a:t>
            </a:r>
            <a:r>
              <a:rPr lang="en-US" sz="2600" dirty="0"/>
              <a:t>) care se </a:t>
            </a:r>
            <a:r>
              <a:rPr lang="en-US" sz="2600" dirty="0" err="1"/>
              <a:t>repetă</a:t>
            </a:r>
            <a:endParaRPr lang="en-US" sz="2600" dirty="0"/>
          </a:p>
          <a:p>
            <a:pPr eaLnBrk="0" hangingPunct="0"/>
            <a:r>
              <a:rPr lang="en-US" sz="2600" dirty="0" err="1"/>
              <a:t>Satisfac</a:t>
            </a:r>
            <a:r>
              <a:rPr lang="en-US" sz="2600" dirty="0"/>
              <a:t> </a:t>
            </a:r>
            <a:r>
              <a:rPr lang="en-US" sz="2600" dirty="0" err="1"/>
              <a:t>anumite</a:t>
            </a:r>
            <a:r>
              <a:rPr lang="en-US" sz="2600" dirty="0"/>
              <a:t> </a:t>
            </a:r>
            <a:r>
              <a:rPr lang="en-US" sz="2600" dirty="0" err="1"/>
              <a:t>proprietăți</a:t>
            </a:r>
            <a:r>
              <a:rPr lang="en-US" sz="2600" dirty="0"/>
              <a:t> </a:t>
            </a:r>
            <a:r>
              <a:rPr lang="en-US" sz="2600" dirty="0" err="1"/>
              <a:t>statistice</a:t>
            </a:r>
            <a:endParaRPr lang="en-US" sz="2600" dirty="0"/>
          </a:p>
        </p:txBody>
      </p:sp>
    </p:spTree>
    <p:extLst>
      <p:ext uri="{BB962C8B-B14F-4D97-AF65-F5344CB8AC3E}">
        <p14:creationId xmlns:p14="http://schemas.microsoft.com/office/powerpoint/2010/main" val="73322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7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7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14" name="Picture 13" descr="10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0"/>
            <a:ext cx="2534509" cy="1900882"/>
          </a:xfrm>
          <a:prstGeom prst="rect">
            <a:avLst/>
          </a:prstGeom>
        </p:spPr>
      </p:pic>
    </p:spTree>
    <p:extLst>
      <p:ext uri="{BB962C8B-B14F-4D97-AF65-F5344CB8AC3E}">
        <p14:creationId xmlns:p14="http://schemas.microsoft.com/office/powerpoint/2010/main" val="2681970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10" name="Picture 9" descr="10_dalmatian_raspunsAbsol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44" y="2248238"/>
            <a:ext cx="4761115" cy="3570837"/>
          </a:xfrm>
          <a:prstGeom prst="rect">
            <a:avLst/>
          </a:prstGeom>
        </p:spPr>
      </p:pic>
      <p:pic>
        <p:nvPicPr>
          <p:cNvPr id="12" name="Picture 11" descr="10_zebra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2162" y="2248238"/>
            <a:ext cx="4761115" cy="3570837"/>
          </a:xfrm>
          <a:prstGeom prst="rect">
            <a:avLst/>
          </a:prstGeom>
        </p:spPr>
      </p:pic>
      <p:pic>
        <p:nvPicPr>
          <p:cNvPr id="14" name="Picture 13" descr="10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0"/>
            <a:ext cx="2534509" cy="1900882"/>
          </a:xfrm>
          <a:prstGeom prst="rect">
            <a:avLst/>
          </a:prstGeom>
        </p:spPr>
      </p:pic>
    </p:spTree>
    <p:extLst>
      <p:ext uri="{BB962C8B-B14F-4D97-AF65-F5344CB8AC3E}">
        <p14:creationId xmlns:p14="http://schemas.microsoft.com/office/powerpoint/2010/main" val="3743545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9" name="Picture 8" descr="11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0"/>
            <a:ext cx="2534509" cy="1900882"/>
          </a:xfrm>
          <a:prstGeom prst="rect">
            <a:avLst/>
          </a:prstGeom>
        </p:spPr>
      </p:pic>
    </p:spTree>
    <p:extLst>
      <p:ext uri="{BB962C8B-B14F-4D97-AF65-F5344CB8AC3E}">
        <p14:creationId xmlns:p14="http://schemas.microsoft.com/office/powerpoint/2010/main" val="41784687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11" name="Picture 10" descr="10_dalmatian_raspunsAbsol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44" y="2248238"/>
            <a:ext cx="4761115" cy="3570837"/>
          </a:xfrm>
          <a:prstGeom prst="rect">
            <a:avLst/>
          </a:prstGeom>
        </p:spPr>
      </p:pic>
      <p:pic>
        <p:nvPicPr>
          <p:cNvPr id="12" name="Picture 11" descr="11_zebra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532" y="2248238"/>
            <a:ext cx="4876941" cy="3657706"/>
          </a:xfrm>
          <a:prstGeom prst="rect">
            <a:avLst/>
          </a:prstGeom>
        </p:spPr>
      </p:pic>
      <p:pic>
        <p:nvPicPr>
          <p:cNvPr id="14" name="Picture 13" descr="11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0"/>
            <a:ext cx="2534509" cy="1900882"/>
          </a:xfrm>
          <a:prstGeom prst="rect">
            <a:avLst/>
          </a:prstGeom>
        </p:spPr>
      </p:pic>
    </p:spTree>
    <p:extLst>
      <p:ext uri="{BB962C8B-B14F-4D97-AF65-F5344CB8AC3E}">
        <p14:creationId xmlns:p14="http://schemas.microsoft.com/office/powerpoint/2010/main" val="34626974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10" name="Picture 9" descr="12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0"/>
            <a:ext cx="2534509" cy="1900882"/>
          </a:xfrm>
          <a:prstGeom prst="rect">
            <a:avLst/>
          </a:prstGeom>
        </p:spPr>
      </p:pic>
    </p:spTree>
    <p:extLst>
      <p:ext uri="{BB962C8B-B14F-4D97-AF65-F5344CB8AC3E}">
        <p14:creationId xmlns:p14="http://schemas.microsoft.com/office/powerpoint/2010/main" val="3813544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6" name="Picture 5" descr="12_dalmatian_raspunsAbsol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44" y="2248238"/>
            <a:ext cx="4761115" cy="3570837"/>
          </a:xfrm>
          <a:prstGeom prst="rect">
            <a:avLst/>
          </a:prstGeom>
        </p:spPr>
      </p:pic>
      <p:pic>
        <p:nvPicPr>
          <p:cNvPr id="10" name="Picture 9" descr="12_zebra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601" y="2227327"/>
            <a:ext cx="4972872" cy="3729654"/>
          </a:xfrm>
          <a:prstGeom prst="rect">
            <a:avLst/>
          </a:prstGeom>
        </p:spPr>
      </p:pic>
      <p:pic>
        <p:nvPicPr>
          <p:cNvPr id="12" name="Picture 11" descr="12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16" y="0"/>
            <a:ext cx="2534509" cy="1900882"/>
          </a:xfrm>
          <a:prstGeom prst="rect">
            <a:avLst/>
          </a:prstGeom>
        </p:spPr>
      </p:pic>
    </p:spTree>
    <p:extLst>
      <p:ext uri="{BB962C8B-B14F-4D97-AF65-F5344CB8AC3E}">
        <p14:creationId xmlns:p14="http://schemas.microsoft.com/office/powerpoint/2010/main" val="2046090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9" name="Picture 8" descr="19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7607" y="5018"/>
            <a:ext cx="2527818" cy="1895864"/>
          </a:xfrm>
          <a:prstGeom prst="rect">
            <a:avLst/>
          </a:prstGeom>
        </p:spPr>
      </p:pic>
    </p:spTree>
    <p:extLst>
      <p:ext uri="{BB962C8B-B14F-4D97-AF65-F5344CB8AC3E}">
        <p14:creationId xmlns:p14="http://schemas.microsoft.com/office/powerpoint/2010/main" val="20760518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7" name="Picture 6" descr="19_filtr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7607" y="5018"/>
            <a:ext cx="2527818" cy="1895864"/>
          </a:xfrm>
          <a:prstGeom prst="rect">
            <a:avLst/>
          </a:prstGeom>
        </p:spPr>
      </p:pic>
      <p:pic>
        <p:nvPicPr>
          <p:cNvPr id="9" name="Picture 8" descr="19_dalmatian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066" y="2227325"/>
            <a:ext cx="4761115" cy="3570836"/>
          </a:xfrm>
          <a:prstGeom prst="rect">
            <a:avLst/>
          </a:prstGeom>
        </p:spPr>
      </p:pic>
      <p:pic>
        <p:nvPicPr>
          <p:cNvPr id="11" name="Picture 10" descr="19_zebra_raspunsAbsol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3903" y="2189979"/>
            <a:ext cx="4972872" cy="3729654"/>
          </a:xfrm>
          <a:prstGeom prst="rect">
            <a:avLst/>
          </a:prstGeom>
        </p:spPr>
      </p:pic>
    </p:spTree>
    <p:extLst>
      <p:ext uri="{BB962C8B-B14F-4D97-AF65-F5344CB8AC3E}">
        <p14:creationId xmlns:p14="http://schemas.microsoft.com/office/powerpoint/2010/main" val="13971354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10" name="Picture 9" descr="20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7607" y="5018"/>
            <a:ext cx="2527818" cy="1895864"/>
          </a:xfrm>
          <a:prstGeom prst="rect">
            <a:avLst/>
          </a:prstGeom>
        </p:spPr>
      </p:pic>
    </p:spTree>
    <p:extLst>
      <p:ext uri="{BB962C8B-B14F-4D97-AF65-F5344CB8AC3E}">
        <p14:creationId xmlns:p14="http://schemas.microsoft.com/office/powerpoint/2010/main" val="7771000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6" name="Picture 5" descr="20_filtr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7607" y="5018"/>
            <a:ext cx="2527818" cy="1895864"/>
          </a:xfrm>
          <a:prstGeom prst="rect">
            <a:avLst/>
          </a:prstGeom>
        </p:spPr>
      </p:pic>
      <p:pic>
        <p:nvPicPr>
          <p:cNvPr id="10" name="Picture 9" descr="20_dalmatian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066" y="2227325"/>
            <a:ext cx="4761115" cy="3570836"/>
          </a:xfrm>
          <a:prstGeom prst="rect">
            <a:avLst/>
          </a:prstGeom>
        </p:spPr>
      </p:pic>
      <p:pic>
        <p:nvPicPr>
          <p:cNvPr id="12" name="Picture 11" descr="20_zebra_raspunsAbsol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0311" y="2227324"/>
            <a:ext cx="4816463" cy="3612347"/>
          </a:xfrm>
          <a:prstGeom prst="rect">
            <a:avLst/>
          </a:prstGeom>
        </p:spPr>
      </p:pic>
    </p:spTree>
    <p:extLst>
      <p:ext uri="{BB962C8B-B14F-4D97-AF65-F5344CB8AC3E}">
        <p14:creationId xmlns:p14="http://schemas.microsoft.com/office/powerpoint/2010/main" val="1797349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dirty="0" err="1"/>
              <a:t>Textură</a:t>
            </a:r>
            <a:r>
              <a:rPr lang="en-US" dirty="0"/>
              <a:t> - </a:t>
            </a:r>
            <a:r>
              <a:rPr lang="en-US" dirty="0" err="1"/>
              <a:t>exemple</a:t>
            </a:r>
            <a:endParaRPr lang="en-US" dirty="0"/>
          </a:p>
        </p:txBody>
      </p:sp>
      <p:pic>
        <p:nvPicPr>
          <p:cNvPr id="75778" name="Picture 5"/>
          <p:cNvPicPr>
            <a:picLocks noChangeAspect="1" noChangeArrowheads="1"/>
          </p:cNvPicPr>
          <p:nvPr/>
        </p:nvPicPr>
        <p:blipFill>
          <a:blip r:embed="rId3"/>
          <a:srcRect/>
          <a:stretch>
            <a:fillRect/>
          </a:stretch>
        </p:blipFill>
        <p:spPr bwMode="auto">
          <a:xfrm>
            <a:off x="609600" y="1981200"/>
            <a:ext cx="2514600" cy="2441575"/>
          </a:xfrm>
          <a:prstGeom prst="rect">
            <a:avLst/>
          </a:prstGeom>
          <a:noFill/>
          <a:ln w="9525">
            <a:noFill/>
            <a:miter lim="800000"/>
            <a:headEnd/>
            <a:tailEnd/>
          </a:ln>
        </p:spPr>
      </p:pic>
      <p:pic>
        <p:nvPicPr>
          <p:cNvPr id="75779" name="Picture 17"/>
          <p:cNvPicPr>
            <a:picLocks noChangeAspect="1" noChangeArrowheads="1"/>
          </p:cNvPicPr>
          <p:nvPr/>
        </p:nvPicPr>
        <p:blipFill>
          <a:blip r:embed="rId4"/>
          <a:srcRect l="6250" t="7858" r="6667" b="8383"/>
          <a:stretch>
            <a:fillRect/>
          </a:stretch>
        </p:blipFill>
        <p:spPr bwMode="auto">
          <a:xfrm>
            <a:off x="3200400" y="1981200"/>
            <a:ext cx="2819400" cy="2438400"/>
          </a:xfrm>
          <a:prstGeom prst="rect">
            <a:avLst/>
          </a:prstGeom>
          <a:noFill/>
          <a:ln w="9525">
            <a:noFill/>
            <a:miter lim="800000"/>
            <a:headEnd/>
            <a:tailEnd/>
          </a:ln>
        </p:spPr>
      </p:pic>
      <p:pic>
        <p:nvPicPr>
          <p:cNvPr id="75780" name="Picture 2" descr="http://www.ux.uis.no/~tranden/brodatz/D102.gif"/>
          <p:cNvPicPr>
            <a:picLocks noChangeAspect="1" noChangeArrowheads="1"/>
          </p:cNvPicPr>
          <p:nvPr/>
        </p:nvPicPr>
        <p:blipFill>
          <a:blip r:embed="rId5"/>
          <a:srcRect/>
          <a:stretch>
            <a:fillRect/>
          </a:stretch>
        </p:blipFill>
        <p:spPr bwMode="auto">
          <a:xfrm>
            <a:off x="6172200" y="1917700"/>
            <a:ext cx="2514600" cy="2514600"/>
          </a:xfrm>
          <a:prstGeom prst="rect">
            <a:avLst/>
          </a:prstGeom>
          <a:noFill/>
          <a:ln w="9525">
            <a:noFill/>
            <a:miter lim="800000"/>
            <a:headEnd/>
            <a:tailEnd/>
          </a:ln>
        </p:spPr>
      </p:pic>
      <p:sp>
        <p:nvSpPr>
          <p:cNvPr id="6" name="TextBox 3"/>
          <p:cNvSpPr txBox="1">
            <a:spLocks noChangeArrowheads="1"/>
          </p:cNvSpPr>
          <p:nvPr/>
        </p:nvSpPr>
        <p:spPr bwMode="auto">
          <a:xfrm>
            <a:off x="609600" y="4648200"/>
            <a:ext cx="8001000" cy="954107"/>
          </a:xfrm>
          <a:prstGeom prst="rect">
            <a:avLst/>
          </a:prstGeom>
          <a:noFill/>
          <a:ln w="9525">
            <a:noFill/>
            <a:miter lim="800000"/>
            <a:headEnd/>
            <a:tailEnd/>
          </a:ln>
        </p:spPr>
        <p:txBody>
          <a:bodyPr wrap="square">
            <a:spAutoFit/>
          </a:bodyPr>
          <a:lstStyle/>
          <a:p>
            <a:pPr eaLnBrk="0" hangingPunct="0"/>
            <a:r>
              <a:rPr lang="en-US" sz="2800" dirty="0" err="1"/>
              <a:t>Ce</a:t>
            </a:r>
            <a:r>
              <a:rPr lang="en-US" sz="2800" dirty="0"/>
              <a:t> </a:t>
            </a:r>
            <a:r>
              <a:rPr lang="en-US" sz="2800" dirty="0" err="1"/>
              <a:t>diferă</a:t>
            </a:r>
            <a:r>
              <a:rPr lang="en-US" sz="2800" dirty="0"/>
              <a:t> </a:t>
            </a:r>
            <a:r>
              <a:rPr lang="en-US" sz="2800" dirty="0" err="1"/>
              <a:t>față</a:t>
            </a:r>
            <a:r>
              <a:rPr lang="en-US" sz="2800" dirty="0"/>
              <a:t> de </a:t>
            </a:r>
            <a:r>
              <a:rPr lang="en-US" sz="2800" dirty="0" err="1"/>
              <a:t>exemplul</a:t>
            </a:r>
            <a:r>
              <a:rPr lang="en-US" sz="2800" dirty="0"/>
              <a:t> anterior?</a:t>
            </a:r>
          </a:p>
          <a:p>
            <a:pPr eaLnBrk="0" hangingPunct="0"/>
            <a:r>
              <a:rPr lang="en-US" sz="2800" dirty="0"/>
              <a:t>Pattern-</a:t>
            </a:r>
            <a:r>
              <a:rPr lang="en-US" sz="2800" dirty="0" err="1"/>
              <a:t>urile</a:t>
            </a:r>
            <a:r>
              <a:rPr lang="en-US" sz="2800" dirty="0"/>
              <a:t> </a:t>
            </a:r>
            <a:r>
              <a:rPr lang="en-US" sz="2800" dirty="0" err="1"/>
              <a:t>acestor</a:t>
            </a:r>
            <a:r>
              <a:rPr lang="en-US" sz="2800" dirty="0"/>
              <a:t> </a:t>
            </a:r>
            <a:r>
              <a:rPr lang="en-US" sz="2800" dirty="0" err="1"/>
              <a:t>texturi</a:t>
            </a:r>
            <a:r>
              <a:rPr lang="en-US" sz="2800" dirty="0"/>
              <a:t> </a:t>
            </a:r>
            <a:r>
              <a:rPr lang="en-US" sz="2800" dirty="0" err="1"/>
              <a:t>sunt</a:t>
            </a:r>
            <a:r>
              <a:rPr lang="en-US" sz="2800" dirty="0"/>
              <a:t> </a:t>
            </a:r>
            <a:r>
              <a:rPr lang="en-US" sz="2800" dirty="0" err="1"/>
              <a:t>mult</a:t>
            </a:r>
            <a:r>
              <a:rPr lang="en-US" sz="2800" dirty="0"/>
              <a:t> </a:t>
            </a:r>
            <a:r>
              <a:rPr lang="en-US" sz="2800" dirty="0" err="1"/>
              <a:t>mai</a:t>
            </a:r>
            <a:r>
              <a:rPr lang="en-US" sz="2800" dirty="0"/>
              <a:t> regulate</a:t>
            </a:r>
          </a:p>
        </p:txBody>
      </p:sp>
    </p:spTree>
    <p:extLst>
      <p:ext uri="{BB962C8B-B14F-4D97-AF65-F5344CB8AC3E}">
        <p14:creationId xmlns:p14="http://schemas.microsoft.com/office/powerpoint/2010/main" val="12790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9" name="Picture 8" descr="21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4432" y="59373"/>
            <a:ext cx="2360993" cy="1770744"/>
          </a:xfrm>
          <a:prstGeom prst="rect">
            <a:avLst/>
          </a:prstGeom>
        </p:spPr>
      </p:pic>
    </p:spTree>
    <p:extLst>
      <p:ext uri="{BB962C8B-B14F-4D97-AF65-F5344CB8AC3E}">
        <p14:creationId xmlns:p14="http://schemas.microsoft.com/office/powerpoint/2010/main" val="35838083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7" name="Picture 6" descr="21_filtr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4432" y="59373"/>
            <a:ext cx="2360993" cy="1770744"/>
          </a:xfrm>
          <a:prstGeom prst="rect">
            <a:avLst/>
          </a:prstGeom>
        </p:spPr>
      </p:pic>
      <p:pic>
        <p:nvPicPr>
          <p:cNvPr id="9" name="Picture 8" descr="21_dalmatian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454" y="2203383"/>
            <a:ext cx="4793037" cy="3594778"/>
          </a:xfrm>
          <a:prstGeom prst="rect">
            <a:avLst/>
          </a:prstGeom>
        </p:spPr>
      </p:pic>
      <p:pic>
        <p:nvPicPr>
          <p:cNvPr id="11" name="Picture 10" descr="21_zebra_raspunsAbsol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635" y="2255394"/>
            <a:ext cx="4816463" cy="3612347"/>
          </a:xfrm>
          <a:prstGeom prst="rect">
            <a:avLst/>
          </a:prstGeom>
        </p:spPr>
      </p:pic>
    </p:spTree>
    <p:extLst>
      <p:ext uri="{BB962C8B-B14F-4D97-AF65-F5344CB8AC3E}">
        <p14:creationId xmlns:p14="http://schemas.microsoft.com/office/powerpoint/2010/main" val="20466964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10" name="Picture 9" descr="22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4432" y="59372"/>
            <a:ext cx="2360993" cy="1770745"/>
          </a:xfrm>
          <a:prstGeom prst="rect">
            <a:avLst/>
          </a:prstGeom>
        </p:spPr>
      </p:pic>
    </p:spTree>
    <p:extLst>
      <p:ext uri="{BB962C8B-B14F-4D97-AF65-F5344CB8AC3E}">
        <p14:creationId xmlns:p14="http://schemas.microsoft.com/office/powerpoint/2010/main" val="2768174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6" name="Picture 5" descr="22_filtr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4432" y="59372"/>
            <a:ext cx="2360993" cy="1770745"/>
          </a:xfrm>
          <a:prstGeom prst="rect">
            <a:avLst/>
          </a:prstGeom>
        </p:spPr>
      </p:pic>
      <p:pic>
        <p:nvPicPr>
          <p:cNvPr id="10" name="Picture 9" descr="22_dalmatian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454" y="2203383"/>
            <a:ext cx="4723689" cy="3542767"/>
          </a:xfrm>
          <a:prstGeom prst="rect">
            <a:avLst/>
          </a:prstGeom>
        </p:spPr>
      </p:pic>
      <p:pic>
        <p:nvPicPr>
          <p:cNvPr id="12" name="Picture 11" descr="22_zebra_raspunsAbsol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635" y="2255394"/>
            <a:ext cx="4816462" cy="3612346"/>
          </a:xfrm>
          <a:prstGeom prst="rect">
            <a:avLst/>
          </a:prstGeom>
        </p:spPr>
      </p:pic>
    </p:spTree>
    <p:extLst>
      <p:ext uri="{BB962C8B-B14F-4D97-AF65-F5344CB8AC3E}">
        <p14:creationId xmlns:p14="http://schemas.microsoft.com/office/powerpoint/2010/main" val="27483709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9" name="Picture 8" descr="23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3700" y="87368"/>
            <a:ext cx="2331725" cy="1748794"/>
          </a:xfrm>
          <a:prstGeom prst="rect">
            <a:avLst/>
          </a:prstGeom>
        </p:spPr>
      </p:pic>
    </p:spTree>
    <p:extLst>
      <p:ext uri="{BB962C8B-B14F-4D97-AF65-F5344CB8AC3E}">
        <p14:creationId xmlns:p14="http://schemas.microsoft.com/office/powerpoint/2010/main" val="7947586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12" name="Picture 11" descr="22_zebra_raspunsAbsol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1635" y="2255394"/>
            <a:ext cx="4816462" cy="3612346"/>
          </a:xfrm>
          <a:prstGeom prst="rect">
            <a:avLst/>
          </a:prstGeom>
        </p:spPr>
      </p:pic>
      <p:pic>
        <p:nvPicPr>
          <p:cNvPr id="7" name="Picture 6" descr="23_filtru.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700" y="87368"/>
            <a:ext cx="2331725" cy="1748794"/>
          </a:xfrm>
          <a:prstGeom prst="rect">
            <a:avLst/>
          </a:prstGeom>
        </p:spPr>
      </p:pic>
      <p:pic>
        <p:nvPicPr>
          <p:cNvPr id="9" name="Picture 8" descr="23_dalmatian_raspunsAbsol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454" y="2203383"/>
            <a:ext cx="4654341" cy="3490756"/>
          </a:xfrm>
          <a:prstGeom prst="rect">
            <a:avLst/>
          </a:prstGeom>
        </p:spPr>
      </p:pic>
    </p:spTree>
    <p:extLst>
      <p:ext uri="{BB962C8B-B14F-4D97-AF65-F5344CB8AC3E}">
        <p14:creationId xmlns:p14="http://schemas.microsoft.com/office/powerpoint/2010/main" val="4205175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10" name="Picture 9" descr="24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3700" y="115364"/>
            <a:ext cx="2331725" cy="1748794"/>
          </a:xfrm>
          <a:prstGeom prst="rect">
            <a:avLst/>
          </a:prstGeom>
        </p:spPr>
      </p:pic>
    </p:spTree>
    <p:extLst>
      <p:ext uri="{BB962C8B-B14F-4D97-AF65-F5344CB8AC3E}">
        <p14:creationId xmlns:p14="http://schemas.microsoft.com/office/powerpoint/2010/main" val="34197806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6" name="Picture 5" descr="24_filtr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3700" y="115364"/>
            <a:ext cx="2331725" cy="1748794"/>
          </a:xfrm>
          <a:prstGeom prst="rect">
            <a:avLst/>
          </a:prstGeom>
        </p:spPr>
      </p:pic>
      <p:pic>
        <p:nvPicPr>
          <p:cNvPr id="10" name="Picture 9" descr="25_dalmatian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454" y="2203499"/>
            <a:ext cx="4698708" cy="3524031"/>
          </a:xfrm>
          <a:prstGeom prst="rect">
            <a:avLst/>
          </a:prstGeom>
        </p:spPr>
      </p:pic>
      <p:pic>
        <p:nvPicPr>
          <p:cNvPr id="11" name="Picture 10" descr="25_zebra_raspunsAbsol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635" y="2255394"/>
            <a:ext cx="4816462" cy="3612346"/>
          </a:xfrm>
          <a:prstGeom prst="rect">
            <a:avLst/>
          </a:prstGeom>
        </p:spPr>
      </p:pic>
    </p:spTree>
    <p:extLst>
      <p:ext uri="{BB962C8B-B14F-4D97-AF65-F5344CB8AC3E}">
        <p14:creationId xmlns:p14="http://schemas.microsoft.com/office/powerpoint/2010/main" val="40169554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9" name="Picture 8" descr="37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3699" y="149477"/>
            <a:ext cx="2331725" cy="1748794"/>
          </a:xfrm>
          <a:prstGeom prst="rect">
            <a:avLst/>
          </a:prstGeom>
        </p:spPr>
      </p:pic>
    </p:spTree>
    <p:extLst>
      <p:ext uri="{BB962C8B-B14F-4D97-AF65-F5344CB8AC3E}">
        <p14:creationId xmlns:p14="http://schemas.microsoft.com/office/powerpoint/2010/main" val="40485990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7" name="Picture 6" descr="37_filtr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3699" y="149477"/>
            <a:ext cx="2331725" cy="1748794"/>
          </a:xfrm>
          <a:prstGeom prst="rect">
            <a:avLst/>
          </a:prstGeom>
        </p:spPr>
      </p:pic>
      <p:pic>
        <p:nvPicPr>
          <p:cNvPr id="9" name="Picture 8" descr="37_dalmatian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454" y="2198133"/>
            <a:ext cx="4836432" cy="3627324"/>
          </a:xfrm>
          <a:prstGeom prst="rect">
            <a:avLst/>
          </a:prstGeom>
        </p:spPr>
      </p:pic>
      <p:pic>
        <p:nvPicPr>
          <p:cNvPr id="12" name="Picture 11" descr="37_zebra_raspunsAbsol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635" y="2255394"/>
            <a:ext cx="4816462" cy="3612347"/>
          </a:xfrm>
          <a:prstGeom prst="rect">
            <a:avLst/>
          </a:prstGeom>
        </p:spPr>
      </p:pic>
    </p:spTree>
    <p:extLst>
      <p:ext uri="{BB962C8B-B14F-4D97-AF65-F5344CB8AC3E}">
        <p14:creationId xmlns:p14="http://schemas.microsoft.com/office/powerpoint/2010/main" val="4009355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Title 1"/>
          <p:cNvSpPr>
            <a:spLocks noGrp="1"/>
          </p:cNvSpPr>
          <p:nvPr>
            <p:ph type="title"/>
          </p:nvPr>
        </p:nvSpPr>
        <p:spPr/>
        <p:txBody>
          <a:bodyPr/>
          <a:lstStyle/>
          <a:p>
            <a:r>
              <a:rPr lang="en-US" dirty="0" err="1"/>
              <a:t>Textură</a:t>
            </a:r>
            <a:r>
              <a:rPr lang="en-US" dirty="0"/>
              <a:t> - </a:t>
            </a:r>
            <a:r>
              <a:rPr lang="en-US" dirty="0" err="1"/>
              <a:t>exemple</a:t>
            </a:r>
            <a:endParaRPr lang="en-US" dirty="0"/>
          </a:p>
        </p:txBody>
      </p:sp>
      <p:pic>
        <p:nvPicPr>
          <p:cNvPr id="327685" name="Picture 2"/>
          <p:cNvPicPr>
            <a:picLocks noChangeAspect="1" noChangeArrowheads="1"/>
          </p:cNvPicPr>
          <p:nvPr/>
        </p:nvPicPr>
        <p:blipFill>
          <a:blip r:embed="rId4"/>
          <a:srcRect l="50700" t="27486" r="36833" b="52623"/>
          <a:stretch>
            <a:fillRect/>
          </a:stretch>
        </p:blipFill>
        <p:spPr bwMode="auto">
          <a:xfrm>
            <a:off x="4724400" y="1981200"/>
            <a:ext cx="2209800" cy="2309813"/>
          </a:xfrm>
          <a:prstGeom prst="rect">
            <a:avLst/>
          </a:prstGeom>
          <a:noFill/>
          <a:ln w="9525">
            <a:noFill/>
            <a:miter lim="800000"/>
            <a:headEnd/>
            <a:tailEnd/>
          </a:ln>
        </p:spPr>
      </p:pic>
      <p:pic>
        <p:nvPicPr>
          <p:cNvPr id="327686" name="Picture 2"/>
          <p:cNvPicPr>
            <a:picLocks noChangeAspect="1" noChangeArrowheads="1"/>
          </p:cNvPicPr>
          <p:nvPr/>
        </p:nvPicPr>
        <p:blipFill>
          <a:blip r:embed="rId4"/>
          <a:srcRect l="35968" t="27486" r="50999" b="52623"/>
          <a:stretch>
            <a:fillRect/>
          </a:stretch>
        </p:blipFill>
        <p:spPr bwMode="auto">
          <a:xfrm>
            <a:off x="2286000" y="1981200"/>
            <a:ext cx="2286000" cy="2286000"/>
          </a:xfrm>
          <a:prstGeom prst="rect">
            <a:avLst/>
          </a:prstGeom>
          <a:noFill/>
          <a:ln w="9525">
            <a:noFill/>
            <a:miter lim="800000"/>
            <a:headEnd/>
            <a:tailEnd/>
          </a:ln>
        </p:spPr>
      </p:pic>
      <p:graphicFrame>
        <p:nvGraphicFramePr>
          <p:cNvPr id="327682" name="Object 2"/>
          <p:cNvGraphicFramePr>
            <a:graphicFrameLocks noChangeAspect="1"/>
          </p:cNvGraphicFramePr>
          <p:nvPr/>
        </p:nvGraphicFramePr>
        <p:xfrm>
          <a:off x="76200" y="2057400"/>
          <a:ext cx="2133600" cy="2133600"/>
        </p:xfrm>
        <a:graphic>
          <a:graphicData uri="http://schemas.openxmlformats.org/presentationml/2006/ole">
            <mc:AlternateContent xmlns:mc="http://schemas.openxmlformats.org/markup-compatibility/2006">
              <mc:Choice xmlns:v="urn:schemas-microsoft-com:vml" Requires="v">
                <p:oleObj spid="_x0000_s335877" name="PhotoSuite Image" r:id="rId5" imgW="2438280" imgH="2438280" progId="">
                  <p:embed/>
                </p:oleObj>
              </mc:Choice>
              <mc:Fallback>
                <p:oleObj name="PhotoSuite Image" r:id="rId5" imgW="2438280" imgH="2438280" progId="">
                  <p:embed/>
                  <p:pic>
                    <p:nvPicPr>
                      <p:cNvPr id="327682"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2057400"/>
                        <a:ext cx="2133600" cy="2133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107763" dir="2700000" algn="ctr" rotWithShape="0">
                                <a:srgbClr val="000000">
                                  <a:alpha val="74998"/>
                                </a:srgbClr>
                              </a:outerShdw>
                            </a:effectLst>
                          </a14:hiddenEffects>
                        </a:ext>
                      </a:extLst>
                    </p:spPr>
                  </p:pic>
                </p:oleObj>
              </mc:Fallback>
            </mc:AlternateContent>
          </a:graphicData>
        </a:graphic>
      </p:graphicFrame>
      <p:graphicFrame>
        <p:nvGraphicFramePr>
          <p:cNvPr id="327683" name="Object 4"/>
          <p:cNvGraphicFramePr>
            <a:graphicFrameLocks noChangeAspect="1"/>
          </p:cNvGraphicFramePr>
          <p:nvPr/>
        </p:nvGraphicFramePr>
        <p:xfrm>
          <a:off x="7010400" y="2133600"/>
          <a:ext cx="2133600" cy="2057400"/>
        </p:xfrm>
        <a:graphic>
          <a:graphicData uri="http://schemas.openxmlformats.org/presentationml/2006/ole">
            <mc:AlternateContent xmlns:mc="http://schemas.openxmlformats.org/markup-compatibility/2006">
              <mc:Choice xmlns:v="urn:schemas-microsoft-com:vml" Requires="v">
                <p:oleObj spid="_x0000_s335878" name="PhotoSuite Image" r:id="rId7" imgW="1219320" imgH="1219320" progId="">
                  <p:embed/>
                </p:oleObj>
              </mc:Choice>
              <mc:Fallback>
                <p:oleObj name="PhotoSuite Image" r:id="rId7" imgW="1219320" imgH="1219320" progId="">
                  <p:embed/>
                  <p:pic>
                    <p:nvPicPr>
                      <p:cNvPr id="327683"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0400" y="2133600"/>
                        <a:ext cx="2133600" cy="2057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TextBox 3"/>
          <p:cNvSpPr txBox="1">
            <a:spLocks noChangeArrowheads="1"/>
          </p:cNvSpPr>
          <p:nvPr/>
        </p:nvSpPr>
        <p:spPr bwMode="auto">
          <a:xfrm>
            <a:off x="609600" y="4648200"/>
            <a:ext cx="8001000" cy="1384995"/>
          </a:xfrm>
          <a:prstGeom prst="rect">
            <a:avLst/>
          </a:prstGeom>
          <a:noFill/>
          <a:ln w="9525">
            <a:noFill/>
            <a:miter lim="800000"/>
            <a:headEnd/>
            <a:tailEnd/>
          </a:ln>
        </p:spPr>
        <p:txBody>
          <a:bodyPr wrap="square">
            <a:spAutoFit/>
          </a:bodyPr>
          <a:lstStyle/>
          <a:p>
            <a:pPr eaLnBrk="0" hangingPunct="0"/>
            <a:r>
              <a:rPr lang="en-US" sz="2800" dirty="0" err="1"/>
              <a:t>Ce</a:t>
            </a:r>
            <a:r>
              <a:rPr lang="en-US" sz="2800" dirty="0"/>
              <a:t> </a:t>
            </a:r>
            <a:r>
              <a:rPr lang="en-US" sz="2800" dirty="0" err="1"/>
              <a:t>diferă</a:t>
            </a:r>
            <a:r>
              <a:rPr lang="en-US" sz="2800" dirty="0"/>
              <a:t> </a:t>
            </a:r>
            <a:r>
              <a:rPr lang="en-US" sz="2800" dirty="0" err="1"/>
              <a:t>față</a:t>
            </a:r>
            <a:r>
              <a:rPr lang="en-US" sz="2800" dirty="0"/>
              <a:t> de </a:t>
            </a:r>
            <a:r>
              <a:rPr lang="en-US" sz="2800" dirty="0" err="1"/>
              <a:t>exemplul</a:t>
            </a:r>
            <a:r>
              <a:rPr lang="en-US" sz="2800" dirty="0"/>
              <a:t> anterior?</a:t>
            </a:r>
          </a:p>
          <a:p>
            <a:pPr eaLnBrk="0" hangingPunct="0"/>
            <a:r>
              <a:rPr lang="en-US" sz="2800" dirty="0"/>
              <a:t>Pattern-</a:t>
            </a:r>
            <a:r>
              <a:rPr lang="en-US" sz="2800" dirty="0" err="1"/>
              <a:t>urile</a:t>
            </a:r>
            <a:r>
              <a:rPr lang="en-US" sz="2800" dirty="0"/>
              <a:t> </a:t>
            </a:r>
            <a:r>
              <a:rPr lang="en-US" sz="2800" dirty="0" err="1"/>
              <a:t>acestor</a:t>
            </a:r>
            <a:r>
              <a:rPr lang="en-US" sz="2800" dirty="0"/>
              <a:t> </a:t>
            </a:r>
            <a:r>
              <a:rPr lang="en-US" sz="2800" dirty="0" err="1"/>
              <a:t>texturi</a:t>
            </a:r>
            <a:r>
              <a:rPr lang="en-US" sz="2800" dirty="0"/>
              <a:t> </a:t>
            </a:r>
            <a:r>
              <a:rPr lang="en-US" sz="2800" dirty="0" err="1"/>
              <a:t>sunt</a:t>
            </a:r>
            <a:r>
              <a:rPr lang="en-US" sz="2800" dirty="0"/>
              <a:t> </a:t>
            </a:r>
            <a:r>
              <a:rPr lang="en-US" sz="2800" dirty="0" err="1"/>
              <a:t>mai</a:t>
            </a:r>
            <a:r>
              <a:rPr lang="en-US" sz="2800" dirty="0"/>
              <a:t> </a:t>
            </a:r>
            <a:r>
              <a:rPr lang="en-US" sz="2800" dirty="0" err="1"/>
              <a:t>puțin</a:t>
            </a:r>
            <a:r>
              <a:rPr lang="en-US" sz="2800" dirty="0"/>
              <a:t> regulate (</a:t>
            </a:r>
            <a:r>
              <a:rPr lang="en-US" sz="2800" dirty="0" err="1"/>
              <a:t>aleatoare</a:t>
            </a:r>
            <a:r>
              <a:rPr lang="en-US" sz="2800" dirty="0"/>
              <a:t>, </a:t>
            </a:r>
            <a:r>
              <a:rPr lang="en-US" sz="2800" dirty="0" err="1"/>
              <a:t>stocastice</a:t>
            </a:r>
            <a:r>
              <a:rPr lang="en-US" sz="2800" dirty="0"/>
              <a:t>)</a:t>
            </a:r>
          </a:p>
        </p:txBody>
      </p:sp>
    </p:spTree>
    <p:extLst>
      <p:ext uri="{BB962C8B-B14F-4D97-AF65-F5344CB8AC3E}">
        <p14:creationId xmlns:p14="http://schemas.microsoft.com/office/powerpoint/2010/main" val="311769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dirty="0" err="1"/>
              <a:t>Imagini</a:t>
            </a:r>
            <a:r>
              <a:rPr lang="en-US" dirty="0"/>
              <a:t> + </a:t>
            </a:r>
            <a:r>
              <a:rPr lang="en-US" dirty="0" err="1"/>
              <a:t>filtru</a:t>
            </a:r>
            <a:endParaRPr lang="en-US" dirty="0"/>
          </a:p>
        </p:txBody>
      </p:sp>
      <p:sp>
        <p:nvSpPr>
          <p:cNvPr id="7" name="TextBox 6"/>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pic>
        <p:nvPicPr>
          <p:cNvPr id="11" name="Picture 10" descr="dalmatian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82" y="2492839"/>
            <a:ext cx="3623050" cy="2819879"/>
          </a:xfrm>
          <a:prstGeom prst="rect">
            <a:avLst/>
          </a:prstGeom>
        </p:spPr>
      </p:pic>
      <p:pic>
        <p:nvPicPr>
          <p:cNvPr id="12" name="Picture 11" descr="zebra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467" y="2418143"/>
            <a:ext cx="4131802" cy="3160850"/>
          </a:xfrm>
          <a:prstGeom prst="rect">
            <a:avLst/>
          </a:prstGeom>
        </p:spPr>
      </p:pic>
      <p:pic>
        <p:nvPicPr>
          <p:cNvPr id="10" name="Picture 9" descr="38_filt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128" y="158799"/>
            <a:ext cx="2319296" cy="1739472"/>
          </a:xfrm>
          <a:prstGeom prst="rect">
            <a:avLst/>
          </a:prstGeom>
        </p:spPr>
      </p:pic>
    </p:spTree>
    <p:extLst>
      <p:ext uri="{BB962C8B-B14F-4D97-AF65-F5344CB8AC3E}">
        <p14:creationId xmlns:p14="http://schemas.microsoft.com/office/powerpoint/2010/main" val="31193869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354806"/>
            <a:ext cx="8229600" cy="2502306"/>
          </a:xfrm>
        </p:spPr>
        <p:txBody>
          <a:bodyPr>
            <a:normAutofit/>
          </a:bodyPr>
          <a:lstStyle/>
          <a:p>
            <a:r>
              <a:rPr lang="en-US" dirty="0" err="1"/>
              <a:t>Imagini</a:t>
            </a:r>
            <a:r>
              <a:rPr lang="en-US" dirty="0"/>
              <a:t> filtrate</a:t>
            </a:r>
            <a:br>
              <a:rPr lang="en-US" dirty="0"/>
            </a:br>
            <a:r>
              <a:rPr lang="en-US" dirty="0"/>
              <a:t>cu </a:t>
            </a:r>
            <a:r>
              <a:rPr lang="en-US" dirty="0" err="1"/>
              <a:t>răspuns</a:t>
            </a:r>
            <a:r>
              <a:rPr lang="en-US" dirty="0"/>
              <a:t> </a:t>
            </a:r>
            <a:r>
              <a:rPr lang="en-US" dirty="0" err="1"/>
              <a:t>absolut</a:t>
            </a:r>
            <a:endParaRPr lang="en-US" dirty="0"/>
          </a:p>
        </p:txBody>
      </p:sp>
      <p:pic>
        <p:nvPicPr>
          <p:cNvPr id="7" name="Picture 6" descr="37_filtr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3699" y="149477"/>
            <a:ext cx="2331725" cy="1748794"/>
          </a:xfrm>
          <a:prstGeom prst="rect">
            <a:avLst/>
          </a:prstGeom>
        </p:spPr>
      </p:pic>
      <p:pic>
        <p:nvPicPr>
          <p:cNvPr id="10" name="Picture 9" descr="38_dalmatian_raspunsAbsol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610" y="2278680"/>
            <a:ext cx="4530628" cy="3397971"/>
          </a:xfrm>
          <a:prstGeom prst="rect">
            <a:avLst/>
          </a:prstGeom>
        </p:spPr>
      </p:pic>
      <p:pic>
        <p:nvPicPr>
          <p:cNvPr id="11" name="Picture 10" descr="38_zebra_raspunsAbsol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2682" y="2255394"/>
            <a:ext cx="4785415" cy="3589061"/>
          </a:xfrm>
          <a:prstGeom prst="rect">
            <a:avLst/>
          </a:prstGeom>
        </p:spPr>
      </p:pic>
    </p:spTree>
    <p:extLst>
      <p:ext uri="{BB962C8B-B14F-4D97-AF65-F5344CB8AC3E}">
        <p14:creationId xmlns:p14="http://schemas.microsoft.com/office/powerpoint/2010/main" val="6658364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8336"/>
            <a:ext cx="8229600" cy="914400"/>
          </a:xfrm>
        </p:spPr>
        <p:txBody>
          <a:bodyPr>
            <a:normAutofit/>
          </a:bodyPr>
          <a:lstStyle/>
          <a:p>
            <a:pPr>
              <a:defRPr/>
            </a:pPr>
            <a:r>
              <a:rPr lang="en-US" dirty="0" err="1">
                <a:latin typeface="Arial" pitchFamily="34" charset="0"/>
                <a:cs typeface="Arial" pitchFamily="34" charset="0"/>
              </a:rPr>
              <a:t>Găsiți</a:t>
            </a:r>
            <a:r>
              <a:rPr lang="en-US" dirty="0">
                <a:latin typeface="Arial" pitchFamily="34" charset="0"/>
                <a:cs typeface="Arial" pitchFamily="34" charset="0"/>
              </a:rPr>
              <a:t> </a:t>
            </a:r>
            <a:r>
              <a:rPr lang="en-US" dirty="0" err="1">
                <a:latin typeface="Arial" pitchFamily="34" charset="0"/>
                <a:cs typeface="Arial" pitchFamily="34" charset="0"/>
              </a:rPr>
              <a:t>corespondența</a:t>
            </a:r>
            <a:r>
              <a:rPr lang="en-US" dirty="0">
                <a:latin typeface="Arial" pitchFamily="34" charset="0"/>
                <a:cs typeface="Arial" pitchFamily="34" charset="0"/>
              </a:rPr>
              <a:t>!</a:t>
            </a:r>
          </a:p>
        </p:txBody>
      </p:sp>
      <p:pic>
        <p:nvPicPr>
          <p:cNvPr id="66563" name="Picture 2"/>
          <p:cNvPicPr>
            <a:picLocks noChangeAspect="1" noChangeArrowheads="1"/>
          </p:cNvPicPr>
          <p:nvPr/>
        </p:nvPicPr>
        <p:blipFill>
          <a:blip r:embed="rId3" cstate="print"/>
          <a:srcRect l="9259" t="56296" r="29630" b="25926"/>
          <a:stretch>
            <a:fillRect/>
          </a:stretch>
        </p:blipFill>
        <p:spPr bwMode="auto">
          <a:xfrm>
            <a:off x="381000" y="2895600"/>
            <a:ext cx="4724400" cy="858838"/>
          </a:xfrm>
          <a:prstGeom prst="rect">
            <a:avLst/>
          </a:prstGeom>
          <a:noFill/>
          <a:ln w="9525">
            <a:noFill/>
            <a:miter lim="800000"/>
            <a:headEnd/>
            <a:tailEnd/>
          </a:ln>
        </p:spPr>
      </p:pic>
      <p:pic>
        <p:nvPicPr>
          <p:cNvPr id="66564" name="Picture 2"/>
          <p:cNvPicPr>
            <a:picLocks noChangeAspect="1" noChangeArrowheads="1"/>
          </p:cNvPicPr>
          <p:nvPr/>
        </p:nvPicPr>
        <p:blipFill>
          <a:blip r:embed="rId3" cstate="print"/>
          <a:srcRect l="7407" t="14815" r="27779" b="58517"/>
          <a:stretch>
            <a:fillRect/>
          </a:stretch>
        </p:blipFill>
        <p:spPr bwMode="auto">
          <a:xfrm>
            <a:off x="381000" y="1371600"/>
            <a:ext cx="4741863" cy="1219200"/>
          </a:xfrm>
          <a:prstGeom prst="rect">
            <a:avLst/>
          </a:prstGeom>
          <a:noFill/>
          <a:ln w="9525">
            <a:noFill/>
            <a:miter lim="800000"/>
            <a:headEnd/>
            <a:tailEnd/>
          </a:ln>
        </p:spPr>
      </p:pic>
      <p:pic>
        <p:nvPicPr>
          <p:cNvPr id="66565" name="Picture 3"/>
          <p:cNvPicPr>
            <a:picLocks noChangeAspect="1" noChangeArrowheads="1"/>
          </p:cNvPicPr>
          <p:nvPr/>
        </p:nvPicPr>
        <p:blipFill>
          <a:blip r:embed="rId4" cstate="print"/>
          <a:srcRect/>
          <a:stretch>
            <a:fillRect/>
          </a:stretch>
        </p:blipFill>
        <p:spPr bwMode="auto">
          <a:xfrm>
            <a:off x="6553200" y="2895600"/>
            <a:ext cx="1930400" cy="1447800"/>
          </a:xfrm>
          <a:prstGeom prst="rect">
            <a:avLst/>
          </a:prstGeom>
          <a:noFill/>
          <a:ln w="9525">
            <a:noFill/>
            <a:miter lim="800000"/>
            <a:headEnd/>
            <a:tailEnd/>
          </a:ln>
        </p:spPr>
      </p:pic>
      <p:sp>
        <p:nvSpPr>
          <p:cNvPr id="66566" name="TextBox 6"/>
          <p:cNvSpPr txBox="1">
            <a:spLocks noChangeArrowheads="1"/>
          </p:cNvSpPr>
          <p:nvPr/>
        </p:nvSpPr>
        <p:spPr bwMode="auto">
          <a:xfrm>
            <a:off x="776111" y="6183313"/>
            <a:ext cx="4684889" cy="369332"/>
          </a:xfrm>
          <a:prstGeom prst="rect">
            <a:avLst/>
          </a:prstGeom>
          <a:noFill/>
          <a:ln w="9525">
            <a:noFill/>
            <a:miter lim="800000"/>
            <a:headEnd/>
            <a:tailEnd/>
          </a:ln>
        </p:spPr>
        <p:txBody>
          <a:bodyPr wrap="square">
            <a:spAutoFit/>
          </a:bodyPr>
          <a:lstStyle/>
          <a:p>
            <a:r>
              <a:rPr lang="en-US" dirty="0" err="1">
                <a:solidFill>
                  <a:prstClr val="black"/>
                </a:solidFill>
              </a:rPr>
              <a:t>Răspunsul</a:t>
            </a:r>
            <a:r>
              <a:rPr lang="en-US" dirty="0">
                <a:solidFill>
                  <a:prstClr val="black"/>
                </a:solidFill>
              </a:rPr>
              <a:t> </a:t>
            </a:r>
            <a:r>
              <a:rPr lang="en-US" dirty="0" err="1">
                <a:solidFill>
                  <a:prstClr val="black"/>
                </a:solidFill>
              </a:rPr>
              <a:t>mediu</a:t>
            </a:r>
            <a:r>
              <a:rPr lang="en-US" dirty="0">
                <a:solidFill>
                  <a:prstClr val="black"/>
                </a:solidFill>
              </a:rPr>
              <a:t> – </a:t>
            </a:r>
            <a:r>
              <a:rPr lang="en-US" dirty="0" err="1">
                <a:solidFill>
                  <a:prstClr val="black"/>
                </a:solidFill>
              </a:rPr>
              <a:t>valoare</a:t>
            </a:r>
            <a:r>
              <a:rPr lang="en-US" dirty="0">
                <a:solidFill>
                  <a:prstClr val="black"/>
                </a:solidFill>
              </a:rPr>
              <a:t> </a:t>
            </a:r>
            <a:r>
              <a:rPr lang="en-US" dirty="0" err="1">
                <a:solidFill>
                  <a:prstClr val="black"/>
                </a:solidFill>
              </a:rPr>
              <a:t>absolută</a:t>
            </a:r>
            <a:r>
              <a:rPr lang="en-US" dirty="0">
                <a:solidFill>
                  <a:prstClr val="black"/>
                </a:solidFill>
              </a:rPr>
              <a:t> (</a:t>
            </a:r>
            <a:r>
              <a:rPr lang="en-US" dirty="0" err="1">
                <a:solidFill>
                  <a:prstClr val="black"/>
                </a:solidFill>
              </a:rPr>
              <a:t>modul</a:t>
            </a:r>
            <a:r>
              <a:rPr lang="en-US" dirty="0">
                <a:solidFill>
                  <a:prstClr val="black"/>
                </a:solidFill>
              </a:rPr>
              <a:t>)</a:t>
            </a:r>
          </a:p>
        </p:txBody>
      </p:sp>
      <p:pic>
        <p:nvPicPr>
          <p:cNvPr id="66567" name="Picture 3"/>
          <p:cNvPicPr>
            <a:picLocks noChangeAspect="1" noChangeArrowheads="1"/>
          </p:cNvPicPr>
          <p:nvPr/>
        </p:nvPicPr>
        <p:blipFill>
          <a:blip r:embed="rId5" cstate="print"/>
          <a:srcRect l="7407" t="56296" r="29630" b="25926"/>
          <a:stretch>
            <a:fillRect/>
          </a:stretch>
        </p:blipFill>
        <p:spPr bwMode="auto">
          <a:xfrm>
            <a:off x="381000" y="4114800"/>
            <a:ext cx="4749800" cy="838200"/>
          </a:xfrm>
          <a:prstGeom prst="rect">
            <a:avLst/>
          </a:prstGeom>
          <a:noFill/>
          <a:ln w="9525">
            <a:noFill/>
            <a:miter lim="800000"/>
            <a:headEnd/>
            <a:tailEnd/>
          </a:ln>
        </p:spPr>
      </p:pic>
      <p:pic>
        <p:nvPicPr>
          <p:cNvPr id="66568" name="Picture 4" descr="C:\Documents and Settings\Derek Hoiem\My Documents\Classes\Spring10 - Computer Vision\figs6\T01_05.jpg"/>
          <p:cNvPicPr>
            <a:picLocks noChangeAspect="1" noChangeArrowheads="1"/>
          </p:cNvPicPr>
          <p:nvPr/>
        </p:nvPicPr>
        <p:blipFill>
          <a:blip r:embed="rId6" cstate="print"/>
          <a:srcRect/>
          <a:stretch>
            <a:fillRect/>
          </a:stretch>
        </p:blipFill>
        <p:spPr bwMode="auto">
          <a:xfrm>
            <a:off x="6553200" y="4572000"/>
            <a:ext cx="1981200" cy="1485900"/>
          </a:xfrm>
          <a:prstGeom prst="rect">
            <a:avLst/>
          </a:prstGeom>
          <a:noFill/>
          <a:ln w="9525">
            <a:noFill/>
            <a:miter lim="800000"/>
            <a:headEnd/>
            <a:tailEnd/>
          </a:ln>
        </p:spPr>
      </p:pic>
      <p:pic>
        <p:nvPicPr>
          <p:cNvPr id="66569" name="Picture 5"/>
          <p:cNvPicPr>
            <a:picLocks noChangeAspect="1" noChangeArrowheads="1"/>
          </p:cNvPicPr>
          <p:nvPr/>
        </p:nvPicPr>
        <p:blipFill>
          <a:blip r:embed="rId7" cstate="print"/>
          <a:srcRect l="7407" t="59259" r="29630" b="20000"/>
          <a:stretch>
            <a:fillRect/>
          </a:stretch>
        </p:blipFill>
        <p:spPr bwMode="auto">
          <a:xfrm>
            <a:off x="334963" y="5257800"/>
            <a:ext cx="4811712" cy="990600"/>
          </a:xfrm>
          <a:prstGeom prst="rect">
            <a:avLst/>
          </a:prstGeom>
          <a:noFill/>
          <a:ln w="9525">
            <a:noFill/>
            <a:miter lim="800000"/>
            <a:headEnd/>
            <a:tailEnd/>
          </a:ln>
        </p:spPr>
      </p:pic>
      <p:pic>
        <p:nvPicPr>
          <p:cNvPr id="66570" name="Picture 6" descr="C:\Documents and Settings\Derek Hoiem\My Documents\Classes\Spring10 - Computer Vision\figs6\T09_01.jpg"/>
          <p:cNvPicPr>
            <a:picLocks noChangeAspect="1" noChangeArrowheads="1"/>
          </p:cNvPicPr>
          <p:nvPr/>
        </p:nvPicPr>
        <p:blipFill>
          <a:blip r:embed="rId8" cstate="print"/>
          <a:srcRect/>
          <a:stretch>
            <a:fillRect/>
          </a:stretch>
        </p:blipFill>
        <p:spPr bwMode="auto">
          <a:xfrm>
            <a:off x="6553200" y="1219200"/>
            <a:ext cx="1930400" cy="1447800"/>
          </a:xfrm>
          <a:prstGeom prst="rect">
            <a:avLst/>
          </a:prstGeom>
          <a:noFill/>
          <a:ln w="9525">
            <a:noFill/>
            <a:miter lim="800000"/>
            <a:headEnd/>
            <a:tailEnd/>
          </a:ln>
        </p:spPr>
      </p:pic>
      <p:sp>
        <p:nvSpPr>
          <p:cNvPr id="66571" name="TextBox 10"/>
          <p:cNvSpPr txBox="1">
            <a:spLocks noChangeArrowheads="1"/>
          </p:cNvSpPr>
          <p:nvPr/>
        </p:nvSpPr>
        <p:spPr bwMode="auto">
          <a:xfrm>
            <a:off x="1219200" y="1010356"/>
            <a:ext cx="2590800" cy="369888"/>
          </a:xfrm>
          <a:prstGeom prst="rect">
            <a:avLst/>
          </a:prstGeom>
          <a:noFill/>
          <a:ln w="9525">
            <a:noFill/>
            <a:miter lim="800000"/>
            <a:headEnd/>
            <a:tailEnd/>
          </a:ln>
        </p:spPr>
        <p:txBody>
          <a:bodyPr>
            <a:spAutoFit/>
          </a:bodyPr>
          <a:lstStyle/>
          <a:p>
            <a:pPr algn="ctr"/>
            <a:r>
              <a:rPr lang="en-US" dirty="0" err="1">
                <a:solidFill>
                  <a:prstClr val="black"/>
                </a:solidFill>
              </a:rPr>
              <a:t>Colecție</a:t>
            </a:r>
            <a:r>
              <a:rPr lang="en-US" dirty="0">
                <a:solidFill>
                  <a:prstClr val="black"/>
                </a:solidFill>
              </a:rPr>
              <a:t> de </a:t>
            </a:r>
            <a:r>
              <a:rPr lang="en-US" dirty="0" err="1">
                <a:solidFill>
                  <a:prstClr val="black"/>
                </a:solidFill>
              </a:rPr>
              <a:t>filtre</a:t>
            </a:r>
            <a:endParaRPr lang="en-US" dirty="0">
              <a:solidFill>
                <a:prstClr val="black"/>
              </a:solidFill>
            </a:endParaRPr>
          </a:p>
        </p:txBody>
      </p:sp>
      <p:sp>
        <p:nvSpPr>
          <p:cNvPr id="66572" name="TextBox 11"/>
          <p:cNvSpPr txBox="1">
            <a:spLocks noChangeArrowheads="1"/>
          </p:cNvSpPr>
          <p:nvPr/>
        </p:nvSpPr>
        <p:spPr bwMode="auto">
          <a:xfrm>
            <a:off x="6248400" y="1219200"/>
            <a:ext cx="338138" cy="369888"/>
          </a:xfrm>
          <a:prstGeom prst="rect">
            <a:avLst/>
          </a:prstGeom>
          <a:noFill/>
          <a:ln w="9525">
            <a:noFill/>
            <a:miter lim="800000"/>
            <a:headEnd/>
            <a:tailEnd/>
          </a:ln>
        </p:spPr>
        <p:txBody>
          <a:bodyPr wrap="none">
            <a:spAutoFit/>
          </a:bodyPr>
          <a:lstStyle/>
          <a:p>
            <a:r>
              <a:rPr lang="en-US">
                <a:solidFill>
                  <a:prstClr val="black"/>
                </a:solidFill>
              </a:rPr>
              <a:t>A</a:t>
            </a:r>
          </a:p>
        </p:txBody>
      </p:sp>
      <p:sp>
        <p:nvSpPr>
          <p:cNvPr id="66573" name="TextBox 12"/>
          <p:cNvSpPr txBox="1">
            <a:spLocks noChangeArrowheads="1"/>
          </p:cNvSpPr>
          <p:nvPr/>
        </p:nvSpPr>
        <p:spPr bwMode="auto">
          <a:xfrm>
            <a:off x="6248400" y="2819400"/>
            <a:ext cx="338138" cy="369888"/>
          </a:xfrm>
          <a:prstGeom prst="rect">
            <a:avLst/>
          </a:prstGeom>
          <a:noFill/>
          <a:ln w="9525">
            <a:noFill/>
            <a:miter lim="800000"/>
            <a:headEnd/>
            <a:tailEnd/>
          </a:ln>
        </p:spPr>
        <p:txBody>
          <a:bodyPr wrap="none">
            <a:spAutoFit/>
          </a:bodyPr>
          <a:lstStyle/>
          <a:p>
            <a:r>
              <a:rPr lang="en-US">
                <a:solidFill>
                  <a:prstClr val="black"/>
                </a:solidFill>
              </a:rPr>
              <a:t>B</a:t>
            </a:r>
          </a:p>
        </p:txBody>
      </p:sp>
      <p:sp>
        <p:nvSpPr>
          <p:cNvPr id="66574" name="TextBox 13"/>
          <p:cNvSpPr txBox="1">
            <a:spLocks noChangeArrowheads="1"/>
          </p:cNvSpPr>
          <p:nvPr/>
        </p:nvSpPr>
        <p:spPr bwMode="auto">
          <a:xfrm>
            <a:off x="6248400" y="4572000"/>
            <a:ext cx="350838" cy="369888"/>
          </a:xfrm>
          <a:prstGeom prst="rect">
            <a:avLst/>
          </a:prstGeom>
          <a:noFill/>
          <a:ln w="9525">
            <a:noFill/>
            <a:miter lim="800000"/>
            <a:headEnd/>
            <a:tailEnd/>
          </a:ln>
        </p:spPr>
        <p:txBody>
          <a:bodyPr wrap="none">
            <a:spAutoFit/>
          </a:bodyPr>
          <a:lstStyle/>
          <a:p>
            <a:r>
              <a:rPr lang="en-US">
                <a:solidFill>
                  <a:prstClr val="black"/>
                </a:solidFill>
              </a:rPr>
              <a:t>C</a:t>
            </a:r>
          </a:p>
        </p:txBody>
      </p:sp>
      <p:sp>
        <p:nvSpPr>
          <p:cNvPr id="66575" name="TextBox 14"/>
          <p:cNvSpPr txBox="1">
            <a:spLocks noChangeArrowheads="1"/>
          </p:cNvSpPr>
          <p:nvPr/>
        </p:nvSpPr>
        <p:spPr bwMode="auto">
          <a:xfrm>
            <a:off x="76200" y="3048000"/>
            <a:ext cx="312738" cy="369888"/>
          </a:xfrm>
          <a:prstGeom prst="rect">
            <a:avLst/>
          </a:prstGeom>
          <a:noFill/>
          <a:ln w="9525">
            <a:noFill/>
            <a:miter lim="800000"/>
            <a:headEnd/>
            <a:tailEnd/>
          </a:ln>
        </p:spPr>
        <p:txBody>
          <a:bodyPr wrap="none">
            <a:spAutoFit/>
          </a:bodyPr>
          <a:lstStyle/>
          <a:p>
            <a:r>
              <a:rPr lang="en-US">
                <a:solidFill>
                  <a:prstClr val="black"/>
                </a:solidFill>
              </a:rPr>
              <a:t>1</a:t>
            </a:r>
          </a:p>
        </p:txBody>
      </p:sp>
      <p:sp>
        <p:nvSpPr>
          <p:cNvPr id="66576" name="TextBox 15"/>
          <p:cNvSpPr txBox="1">
            <a:spLocks noChangeArrowheads="1"/>
          </p:cNvSpPr>
          <p:nvPr/>
        </p:nvSpPr>
        <p:spPr bwMode="auto">
          <a:xfrm>
            <a:off x="76200" y="4267200"/>
            <a:ext cx="312738" cy="369888"/>
          </a:xfrm>
          <a:prstGeom prst="rect">
            <a:avLst/>
          </a:prstGeom>
          <a:noFill/>
          <a:ln w="9525">
            <a:noFill/>
            <a:miter lim="800000"/>
            <a:headEnd/>
            <a:tailEnd/>
          </a:ln>
        </p:spPr>
        <p:txBody>
          <a:bodyPr wrap="none">
            <a:spAutoFit/>
          </a:bodyPr>
          <a:lstStyle/>
          <a:p>
            <a:r>
              <a:rPr lang="en-US">
                <a:solidFill>
                  <a:prstClr val="black"/>
                </a:solidFill>
              </a:rPr>
              <a:t>2</a:t>
            </a:r>
          </a:p>
        </p:txBody>
      </p:sp>
      <p:sp>
        <p:nvSpPr>
          <p:cNvPr id="66577" name="TextBox 16"/>
          <p:cNvSpPr txBox="1">
            <a:spLocks noChangeArrowheads="1"/>
          </p:cNvSpPr>
          <p:nvPr/>
        </p:nvSpPr>
        <p:spPr bwMode="auto">
          <a:xfrm>
            <a:off x="0" y="5638800"/>
            <a:ext cx="312738" cy="369888"/>
          </a:xfrm>
          <a:prstGeom prst="rect">
            <a:avLst/>
          </a:prstGeom>
          <a:noFill/>
          <a:ln w="9525">
            <a:noFill/>
            <a:miter lim="800000"/>
            <a:headEnd/>
            <a:tailEnd/>
          </a:ln>
        </p:spPr>
        <p:txBody>
          <a:bodyPr wrap="none">
            <a:spAutoFit/>
          </a:bodyPr>
          <a:lstStyle/>
          <a:p>
            <a:r>
              <a:rPr lang="en-US">
                <a:solidFill>
                  <a:prstClr val="black"/>
                </a:solidFill>
              </a:rPr>
              <a:t>3</a:t>
            </a:r>
          </a:p>
        </p:txBody>
      </p:sp>
      <p:sp>
        <p:nvSpPr>
          <p:cNvPr id="18" name="TextBox 17"/>
          <p:cNvSpPr txBox="1"/>
          <p:nvPr/>
        </p:nvSpPr>
        <p:spPr>
          <a:xfrm>
            <a:off x="6914432" y="6558837"/>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D. </a:t>
            </a:r>
            <a:r>
              <a:rPr lang="en-US" sz="1200" dirty="0" err="1"/>
              <a:t>Hoiem</a:t>
            </a:r>
            <a:endParaRPr lang="en-US" sz="1200" dirty="0"/>
          </a:p>
        </p:txBody>
      </p:sp>
    </p:spTree>
    <p:extLst>
      <p:ext uri="{BB962C8B-B14F-4D97-AF65-F5344CB8AC3E}">
        <p14:creationId xmlns:p14="http://schemas.microsoft.com/office/powerpoint/2010/main" val="641533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348"/>
            <a:ext cx="8229600" cy="914400"/>
          </a:xfrm>
        </p:spPr>
        <p:txBody>
          <a:bodyPr>
            <a:normAutofit fontScale="90000"/>
          </a:bodyPr>
          <a:lstStyle/>
          <a:p>
            <a:pPr>
              <a:defRPr/>
            </a:pPr>
            <a:r>
              <a:rPr lang="en-US" dirty="0" err="1">
                <a:latin typeface="Arial" pitchFamily="34" charset="0"/>
                <a:cs typeface="Arial" pitchFamily="34" charset="0"/>
              </a:rPr>
              <a:t>Reprezentarea</a:t>
            </a:r>
            <a:r>
              <a:rPr lang="en-US" dirty="0">
                <a:latin typeface="Arial" pitchFamily="34" charset="0"/>
                <a:cs typeface="Arial" pitchFamily="34" charset="0"/>
              </a:rPr>
              <a:t> </a:t>
            </a:r>
            <a:r>
              <a:rPr lang="en-US" dirty="0" err="1">
                <a:latin typeface="Arial" pitchFamily="34" charset="0"/>
                <a:cs typeface="Arial" pitchFamily="34" charset="0"/>
              </a:rPr>
              <a:t>texturilor</a:t>
            </a:r>
            <a:r>
              <a:rPr lang="en-US" dirty="0">
                <a:latin typeface="Arial" pitchFamily="34" charset="0"/>
                <a:cs typeface="Arial" pitchFamily="34" charset="0"/>
              </a:rPr>
              <a:t> </a:t>
            </a:r>
            <a:r>
              <a:rPr lang="en-US" dirty="0" err="1">
                <a:latin typeface="Arial" pitchFamily="34" charset="0"/>
                <a:cs typeface="Arial" pitchFamily="34" charset="0"/>
              </a:rPr>
              <a:t>pe</a:t>
            </a:r>
            <a:r>
              <a:rPr lang="en-US" dirty="0">
                <a:latin typeface="Arial" pitchFamily="34" charset="0"/>
                <a:cs typeface="Arial" pitchFamily="34" charset="0"/>
              </a:rPr>
              <a:t> </a:t>
            </a:r>
            <a:r>
              <a:rPr lang="en-US" dirty="0" err="1">
                <a:latin typeface="Arial" pitchFamily="34" charset="0"/>
                <a:cs typeface="Arial" pitchFamily="34" charset="0"/>
              </a:rPr>
              <a:t>baza</a:t>
            </a:r>
            <a:r>
              <a:rPr lang="en-US" dirty="0">
                <a:latin typeface="Arial" pitchFamily="34" charset="0"/>
                <a:cs typeface="Arial" pitchFamily="34" charset="0"/>
              </a:rPr>
              <a:t> </a:t>
            </a:r>
            <a:r>
              <a:rPr lang="en-US" dirty="0" err="1">
                <a:latin typeface="Arial" pitchFamily="34" charset="0"/>
                <a:cs typeface="Arial" pitchFamily="34" charset="0"/>
              </a:rPr>
              <a:t>răspunsului</a:t>
            </a:r>
            <a:r>
              <a:rPr lang="en-US" dirty="0">
                <a:latin typeface="Arial" pitchFamily="34" charset="0"/>
                <a:cs typeface="Arial" pitchFamily="34" charset="0"/>
              </a:rPr>
              <a:t> </a:t>
            </a:r>
            <a:r>
              <a:rPr lang="en-US" dirty="0" err="1">
                <a:latin typeface="Arial" pitchFamily="34" charset="0"/>
                <a:cs typeface="Arial" pitchFamily="34" charset="0"/>
              </a:rPr>
              <a:t>mediu</a:t>
            </a:r>
            <a:r>
              <a:rPr lang="en-US" dirty="0">
                <a:latin typeface="Arial" pitchFamily="34" charset="0"/>
                <a:cs typeface="Arial" pitchFamily="34" charset="0"/>
              </a:rPr>
              <a:t> </a:t>
            </a:r>
            <a:r>
              <a:rPr lang="en-US" dirty="0" err="1">
                <a:latin typeface="Arial" pitchFamily="34" charset="0"/>
                <a:cs typeface="Arial" pitchFamily="34" charset="0"/>
              </a:rPr>
              <a:t>în</a:t>
            </a:r>
            <a:r>
              <a:rPr lang="en-US" dirty="0">
                <a:latin typeface="Arial" pitchFamily="34" charset="0"/>
                <a:cs typeface="Arial" pitchFamily="34" charset="0"/>
              </a:rPr>
              <a:t> </a:t>
            </a:r>
            <a:r>
              <a:rPr lang="en-US" dirty="0" err="1">
                <a:latin typeface="Arial" pitchFamily="34" charset="0"/>
                <a:cs typeface="Arial" pitchFamily="34" charset="0"/>
              </a:rPr>
              <a:t>modul</a:t>
            </a:r>
            <a:endParaRPr lang="en-US" dirty="0">
              <a:latin typeface="Arial" pitchFamily="34" charset="0"/>
              <a:cs typeface="Arial" pitchFamily="34" charset="0"/>
            </a:endParaRPr>
          </a:p>
        </p:txBody>
      </p:sp>
      <p:pic>
        <p:nvPicPr>
          <p:cNvPr id="67587" name="Picture 2"/>
          <p:cNvPicPr>
            <a:picLocks noChangeAspect="1" noChangeArrowheads="1"/>
          </p:cNvPicPr>
          <p:nvPr/>
        </p:nvPicPr>
        <p:blipFill>
          <a:blip r:embed="rId2" cstate="print"/>
          <a:srcRect l="9259" t="56296" r="29630" b="25926"/>
          <a:stretch>
            <a:fillRect/>
          </a:stretch>
        </p:blipFill>
        <p:spPr bwMode="auto">
          <a:xfrm>
            <a:off x="2438400" y="3200400"/>
            <a:ext cx="4724400" cy="858838"/>
          </a:xfrm>
          <a:prstGeom prst="rect">
            <a:avLst/>
          </a:prstGeom>
          <a:noFill/>
          <a:ln w="9525">
            <a:noFill/>
            <a:miter lim="800000"/>
            <a:headEnd/>
            <a:tailEnd/>
          </a:ln>
        </p:spPr>
      </p:pic>
      <p:pic>
        <p:nvPicPr>
          <p:cNvPr id="67588" name="Picture 2"/>
          <p:cNvPicPr>
            <a:picLocks noChangeAspect="1" noChangeArrowheads="1"/>
          </p:cNvPicPr>
          <p:nvPr/>
        </p:nvPicPr>
        <p:blipFill>
          <a:blip r:embed="rId2" cstate="print"/>
          <a:srcRect l="7407" t="14815" r="27779" b="58517"/>
          <a:stretch>
            <a:fillRect/>
          </a:stretch>
        </p:blipFill>
        <p:spPr bwMode="auto">
          <a:xfrm>
            <a:off x="2438400" y="1676400"/>
            <a:ext cx="4741863" cy="1219200"/>
          </a:xfrm>
          <a:prstGeom prst="rect">
            <a:avLst/>
          </a:prstGeom>
          <a:noFill/>
          <a:ln w="9525">
            <a:noFill/>
            <a:miter lim="800000"/>
            <a:headEnd/>
            <a:tailEnd/>
          </a:ln>
        </p:spPr>
      </p:pic>
      <p:pic>
        <p:nvPicPr>
          <p:cNvPr id="67589" name="Picture 3"/>
          <p:cNvPicPr>
            <a:picLocks noChangeAspect="1" noChangeArrowheads="1"/>
          </p:cNvPicPr>
          <p:nvPr/>
        </p:nvPicPr>
        <p:blipFill>
          <a:blip r:embed="rId3" cstate="print"/>
          <a:srcRect/>
          <a:stretch>
            <a:fillRect/>
          </a:stretch>
        </p:blipFill>
        <p:spPr bwMode="auto">
          <a:xfrm>
            <a:off x="685800" y="2895600"/>
            <a:ext cx="1371600" cy="1028700"/>
          </a:xfrm>
          <a:prstGeom prst="rect">
            <a:avLst/>
          </a:prstGeom>
          <a:noFill/>
          <a:ln w="9525">
            <a:noFill/>
            <a:miter lim="800000"/>
            <a:headEnd/>
            <a:tailEnd/>
          </a:ln>
        </p:spPr>
      </p:pic>
      <p:pic>
        <p:nvPicPr>
          <p:cNvPr id="67590" name="Picture 3"/>
          <p:cNvPicPr>
            <a:picLocks noChangeAspect="1" noChangeArrowheads="1"/>
          </p:cNvPicPr>
          <p:nvPr/>
        </p:nvPicPr>
        <p:blipFill>
          <a:blip r:embed="rId4" cstate="print"/>
          <a:srcRect l="7407" t="56296" r="29630" b="25926"/>
          <a:stretch>
            <a:fillRect/>
          </a:stretch>
        </p:blipFill>
        <p:spPr bwMode="auto">
          <a:xfrm>
            <a:off x="2438400" y="4419600"/>
            <a:ext cx="4749800" cy="838200"/>
          </a:xfrm>
          <a:prstGeom prst="rect">
            <a:avLst/>
          </a:prstGeom>
          <a:noFill/>
          <a:ln w="9525">
            <a:noFill/>
            <a:miter lim="800000"/>
            <a:headEnd/>
            <a:tailEnd/>
          </a:ln>
        </p:spPr>
      </p:pic>
      <p:pic>
        <p:nvPicPr>
          <p:cNvPr id="67591" name="Picture 4" descr="C:\Documents and Settings\Derek Hoiem\My Documents\Classes\Spring10 - Computer Vision\figs6\T01_05.jpg"/>
          <p:cNvPicPr>
            <a:picLocks noChangeAspect="1" noChangeArrowheads="1"/>
          </p:cNvPicPr>
          <p:nvPr/>
        </p:nvPicPr>
        <p:blipFill>
          <a:blip r:embed="rId5" cstate="print"/>
          <a:srcRect/>
          <a:stretch>
            <a:fillRect/>
          </a:stretch>
        </p:blipFill>
        <p:spPr bwMode="auto">
          <a:xfrm>
            <a:off x="685800" y="4267200"/>
            <a:ext cx="1358900" cy="1019175"/>
          </a:xfrm>
          <a:prstGeom prst="rect">
            <a:avLst/>
          </a:prstGeom>
          <a:noFill/>
          <a:ln w="9525">
            <a:noFill/>
            <a:miter lim="800000"/>
            <a:headEnd/>
            <a:tailEnd/>
          </a:ln>
        </p:spPr>
      </p:pic>
      <p:pic>
        <p:nvPicPr>
          <p:cNvPr id="67592" name="Picture 5"/>
          <p:cNvPicPr>
            <a:picLocks noChangeAspect="1" noChangeArrowheads="1"/>
          </p:cNvPicPr>
          <p:nvPr/>
        </p:nvPicPr>
        <p:blipFill>
          <a:blip r:embed="rId6" cstate="print"/>
          <a:srcRect l="7407" t="59259" r="29630" b="20000"/>
          <a:stretch>
            <a:fillRect/>
          </a:stretch>
        </p:blipFill>
        <p:spPr bwMode="auto">
          <a:xfrm>
            <a:off x="2392363" y="5562600"/>
            <a:ext cx="4811712" cy="990600"/>
          </a:xfrm>
          <a:prstGeom prst="rect">
            <a:avLst/>
          </a:prstGeom>
          <a:noFill/>
          <a:ln w="9525">
            <a:noFill/>
            <a:miter lim="800000"/>
            <a:headEnd/>
            <a:tailEnd/>
          </a:ln>
        </p:spPr>
      </p:pic>
      <p:pic>
        <p:nvPicPr>
          <p:cNvPr id="67593" name="Picture 6" descr="C:\Documents and Settings\Derek Hoiem\My Documents\Classes\Spring10 - Computer Vision\figs6\T09_01.jpg"/>
          <p:cNvPicPr>
            <a:picLocks noChangeAspect="1" noChangeArrowheads="1"/>
          </p:cNvPicPr>
          <p:nvPr/>
        </p:nvPicPr>
        <p:blipFill>
          <a:blip r:embed="rId7" cstate="print"/>
          <a:srcRect/>
          <a:stretch>
            <a:fillRect/>
          </a:stretch>
        </p:blipFill>
        <p:spPr bwMode="auto">
          <a:xfrm>
            <a:off x="685800" y="5562600"/>
            <a:ext cx="1320800" cy="990600"/>
          </a:xfrm>
          <a:prstGeom prst="rect">
            <a:avLst/>
          </a:prstGeom>
          <a:noFill/>
          <a:ln w="9525">
            <a:noFill/>
            <a:miter lim="800000"/>
            <a:headEnd/>
            <a:tailEnd/>
          </a:ln>
        </p:spPr>
      </p:pic>
      <p:sp>
        <p:nvSpPr>
          <p:cNvPr id="67594" name="TextBox 12"/>
          <p:cNvSpPr txBox="1">
            <a:spLocks noChangeArrowheads="1"/>
          </p:cNvSpPr>
          <p:nvPr/>
        </p:nvSpPr>
        <p:spPr bwMode="auto">
          <a:xfrm>
            <a:off x="2779889" y="6488113"/>
            <a:ext cx="4611511" cy="369332"/>
          </a:xfrm>
          <a:prstGeom prst="rect">
            <a:avLst/>
          </a:prstGeom>
          <a:noFill/>
          <a:ln w="9525">
            <a:noFill/>
            <a:miter lim="800000"/>
            <a:headEnd/>
            <a:tailEnd/>
          </a:ln>
        </p:spPr>
        <p:txBody>
          <a:bodyPr wrap="square">
            <a:spAutoFit/>
          </a:bodyPr>
          <a:lstStyle/>
          <a:p>
            <a:r>
              <a:rPr lang="en-US" dirty="0" err="1">
                <a:solidFill>
                  <a:prstClr val="black"/>
                </a:solidFill>
              </a:rPr>
              <a:t>Răspunsul</a:t>
            </a:r>
            <a:r>
              <a:rPr lang="en-US" dirty="0">
                <a:solidFill>
                  <a:prstClr val="black"/>
                </a:solidFill>
              </a:rPr>
              <a:t> </a:t>
            </a:r>
            <a:r>
              <a:rPr lang="en-US" dirty="0" err="1">
                <a:solidFill>
                  <a:prstClr val="black"/>
                </a:solidFill>
              </a:rPr>
              <a:t>mediu</a:t>
            </a:r>
            <a:r>
              <a:rPr lang="en-US" dirty="0">
                <a:solidFill>
                  <a:prstClr val="black"/>
                </a:solidFill>
              </a:rPr>
              <a:t> – </a:t>
            </a:r>
            <a:r>
              <a:rPr lang="en-US" dirty="0" err="1">
                <a:solidFill>
                  <a:prstClr val="black"/>
                </a:solidFill>
              </a:rPr>
              <a:t>valoare</a:t>
            </a:r>
            <a:r>
              <a:rPr lang="en-US" dirty="0">
                <a:solidFill>
                  <a:prstClr val="black"/>
                </a:solidFill>
              </a:rPr>
              <a:t> </a:t>
            </a:r>
            <a:r>
              <a:rPr lang="en-US" dirty="0" err="1">
                <a:solidFill>
                  <a:prstClr val="black"/>
                </a:solidFill>
              </a:rPr>
              <a:t>absolută</a:t>
            </a:r>
            <a:r>
              <a:rPr lang="en-US" dirty="0">
                <a:solidFill>
                  <a:prstClr val="black"/>
                </a:solidFill>
              </a:rPr>
              <a:t> (</a:t>
            </a:r>
            <a:r>
              <a:rPr lang="en-US" dirty="0" err="1">
                <a:solidFill>
                  <a:prstClr val="black"/>
                </a:solidFill>
              </a:rPr>
              <a:t>modul</a:t>
            </a:r>
            <a:r>
              <a:rPr lang="en-US" dirty="0">
                <a:solidFill>
                  <a:prstClr val="black"/>
                </a:solidFill>
              </a:rPr>
              <a:t>)</a:t>
            </a:r>
          </a:p>
        </p:txBody>
      </p:sp>
      <p:sp>
        <p:nvSpPr>
          <p:cNvPr id="67595" name="TextBox 13"/>
          <p:cNvSpPr txBox="1">
            <a:spLocks noChangeArrowheads="1"/>
          </p:cNvSpPr>
          <p:nvPr/>
        </p:nvSpPr>
        <p:spPr bwMode="auto">
          <a:xfrm>
            <a:off x="3429000" y="1371600"/>
            <a:ext cx="2590800" cy="369888"/>
          </a:xfrm>
          <a:prstGeom prst="rect">
            <a:avLst/>
          </a:prstGeom>
          <a:noFill/>
          <a:ln w="9525">
            <a:noFill/>
            <a:miter lim="800000"/>
            <a:headEnd/>
            <a:tailEnd/>
          </a:ln>
        </p:spPr>
        <p:txBody>
          <a:bodyPr>
            <a:spAutoFit/>
          </a:bodyPr>
          <a:lstStyle/>
          <a:p>
            <a:pPr algn="ctr"/>
            <a:r>
              <a:rPr lang="en-US" dirty="0" err="1">
                <a:solidFill>
                  <a:prstClr val="black"/>
                </a:solidFill>
              </a:rPr>
              <a:t>Colecția</a:t>
            </a:r>
            <a:r>
              <a:rPr lang="en-US" dirty="0">
                <a:solidFill>
                  <a:prstClr val="black"/>
                </a:solidFill>
              </a:rPr>
              <a:t> de </a:t>
            </a:r>
            <a:r>
              <a:rPr lang="en-US" dirty="0" err="1">
                <a:solidFill>
                  <a:prstClr val="black"/>
                </a:solidFill>
              </a:rPr>
              <a:t>filtre</a:t>
            </a:r>
            <a:endParaRPr lang="en-US" dirty="0">
              <a:solidFill>
                <a:prstClr val="black"/>
              </a:solidFill>
            </a:endParaRPr>
          </a:p>
        </p:txBody>
      </p:sp>
      <p:sp>
        <p:nvSpPr>
          <p:cNvPr id="13" name="TextBox 14"/>
          <p:cNvSpPr txBox="1">
            <a:spLocks noChangeArrowheads="1"/>
          </p:cNvSpPr>
          <p:nvPr/>
        </p:nvSpPr>
        <p:spPr bwMode="auto">
          <a:xfrm>
            <a:off x="2116977" y="3307640"/>
            <a:ext cx="312738" cy="369888"/>
          </a:xfrm>
          <a:prstGeom prst="rect">
            <a:avLst/>
          </a:prstGeom>
          <a:noFill/>
          <a:ln w="9525">
            <a:noFill/>
            <a:miter lim="800000"/>
            <a:headEnd/>
            <a:tailEnd/>
          </a:ln>
        </p:spPr>
        <p:txBody>
          <a:bodyPr wrap="none">
            <a:spAutoFit/>
          </a:bodyPr>
          <a:lstStyle/>
          <a:p>
            <a:r>
              <a:rPr lang="en-US">
                <a:solidFill>
                  <a:prstClr val="black"/>
                </a:solidFill>
              </a:rPr>
              <a:t>1</a:t>
            </a:r>
          </a:p>
        </p:txBody>
      </p:sp>
      <p:sp>
        <p:nvSpPr>
          <p:cNvPr id="14" name="TextBox 15"/>
          <p:cNvSpPr txBox="1">
            <a:spLocks noChangeArrowheads="1"/>
          </p:cNvSpPr>
          <p:nvPr/>
        </p:nvSpPr>
        <p:spPr bwMode="auto">
          <a:xfrm>
            <a:off x="2116977" y="4526840"/>
            <a:ext cx="312738" cy="369888"/>
          </a:xfrm>
          <a:prstGeom prst="rect">
            <a:avLst/>
          </a:prstGeom>
          <a:noFill/>
          <a:ln w="9525">
            <a:noFill/>
            <a:miter lim="800000"/>
            <a:headEnd/>
            <a:tailEnd/>
          </a:ln>
        </p:spPr>
        <p:txBody>
          <a:bodyPr wrap="none">
            <a:spAutoFit/>
          </a:bodyPr>
          <a:lstStyle/>
          <a:p>
            <a:r>
              <a:rPr lang="en-US">
                <a:solidFill>
                  <a:prstClr val="black"/>
                </a:solidFill>
              </a:rPr>
              <a:t>2</a:t>
            </a:r>
          </a:p>
        </p:txBody>
      </p:sp>
      <p:sp>
        <p:nvSpPr>
          <p:cNvPr id="15" name="TextBox 16"/>
          <p:cNvSpPr txBox="1">
            <a:spLocks noChangeArrowheads="1"/>
          </p:cNvSpPr>
          <p:nvPr/>
        </p:nvSpPr>
        <p:spPr bwMode="auto">
          <a:xfrm>
            <a:off x="2040777" y="5898440"/>
            <a:ext cx="312738" cy="369888"/>
          </a:xfrm>
          <a:prstGeom prst="rect">
            <a:avLst/>
          </a:prstGeom>
          <a:noFill/>
          <a:ln w="9525">
            <a:noFill/>
            <a:miter lim="800000"/>
            <a:headEnd/>
            <a:tailEnd/>
          </a:ln>
        </p:spPr>
        <p:txBody>
          <a:bodyPr wrap="none">
            <a:spAutoFit/>
          </a:bodyPr>
          <a:lstStyle/>
          <a:p>
            <a:r>
              <a:rPr lang="en-US">
                <a:solidFill>
                  <a:prstClr val="black"/>
                </a:solidFill>
              </a:rPr>
              <a:t>3</a:t>
            </a:r>
          </a:p>
        </p:txBody>
      </p:sp>
      <p:sp>
        <p:nvSpPr>
          <p:cNvPr id="16" name="TextBox 11"/>
          <p:cNvSpPr txBox="1">
            <a:spLocks noChangeArrowheads="1"/>
          </p:cNvSpPr>
          <p:nvPr/>
        </p:nvSpPr>
        <p:spPr bwMode="auto">
          <a:xfrm>
            <a:off x="290153" y="5898440"/>
            <a:ext cx="338138" cy="369888"/>
          </a:xfrm>
          <a:prstGeom prst="rect">
            <a:avLst/>
          </a:prstGeom>
          <a:noFill/>
          <a:ln w="9525">
            <a:noFill/>
            <a:miter lim="800000"/>
            <a:headEnd/>
            <a:tailEnd/>
          </a:ln>
        </p:spPr>
        <p:txBody>
          <a:bodyPr wrap="none">
            <a:spAutoFit/>
          </a:bodyPr>
          <a:lstStyle/>
          <a:p>
            <a:r>
              <a:rPr lang="en-US" dirty="0">
                <a:solidFill>
                  <a:prstClr val="black"/>
                </a:solidFill>
              </a:rPr>
              <a:t>A</a:t>
            </a:r>
          </a:p>
        </p:txBody>
      </p:sp>
      <p:sp>
        <p:nvSpPr>
          <p:cNvPr id="17" name="TextBox 12"/>
          <p:cNvSpPr txBox="1">
            <a:spLocks noChangeArrowheads="1"/>
          </p:cNvSpPr>
          <p:nvPr/>
        </p:nvSpPr>
        <p:spPr bwMode="auto">
          <a:xfrm>
            <a:off x="290153" y="3307640"/>
            <a:ext cx="338138" cy="369888"/>
          </a:xfrm>
          <a:prstGeom prst="rect">
            <a:avLst/>
          </a:prstGeom>
          <a:noFill/>
          <a:ln w="9525">
            <a:noFill/>
            <a:miter lim="800000"/>
            <a:headEnd/>
            <a:tailEnd/>
          </a:ln>
        </p:spPr>
        <p:txBody>
          <a:bodyPr wrap="none">
            <a:spAutoFit/>
          </a:bodyPr>
          <a:lstStyle/>
          <a:p>
            <a:r>
              <a:rPr lang="en-US" dirty="0">
                <a:solidFill>
                  <a:prstClr val="black"/>
                </a:solidFill>
              </a:rPr>
              <a:t>B</a:t>
            </a:r>
          </a:p>
        </p:txBody>
      </p:sp>
      <p:sp>
        <p:nvSpPr>
          <p:cNvPr id="18" name="TextBox 13"/>
          <p:cNvSpPr txBox="1">
            <a:spLocks noChangeArrowheads="1"/>
          </p:cNvSpPr>
          <p:nvPr/>
        </p:nvSpPr>
        <p:spPr bwMode="auto">
          <a:xfrm>
            <a:off x="277453" y="4599740"/>
            <a:ext cx="350838" cy="369888"/>
          </a:xfrm>
          <a:prstGeom prst="rect">
            <a:avLst/>
          </a:prstGeom>
          <a:noFill/>
          <a:ln w="9525">
            <a:noFill/>
            <a:miter lim="800000"/>
            <a:headEnd/>
            <a:tailEnd/>
          </a:ln>
        </p:spPr>
        <p:txBody>
          <a:bodyPr wrap="none">
            <a:spAutoFit/>
          </a:bodyPr>
          <a:lstStyle/>
          <a:p>
            <a:r>
              <a:rPr lang="en-US" dirty="0">
                <a:solidFill>
                  <a:prstClr val="black"/>
                </a:solidFill>
              </a:rPr>
              <a:t>C</a:t>
            </a:r>
          </a:p>
        </p:txBody>
      </p:sp>
      <p:sp>
        <p:nvSpPr>
          <p:cNvPr id="19" name="TextBox 18"/>
          <p:cNvSpPr txBox="1"/>
          <p:nvPr/>
        </p:nvSpPr>
        <p:spPr>
          <a:xfrm>
            <a:off x="7052823" y="6568962"/>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D. </a:t>
            </a:r>
            <a:r>
              <a:rPr lang="en-US" sz="1200" dirty="0" err="1"/>
              <a:t>Hoiem</a:t>
            </a:r>
            <a:endParaRPr lang="en-US" sz="1200" dirty="0"/>
          </a:p>
        </p:txBody>
      </p:sp>
    </p:spTree>
    <p:extLst>
      <p:ext uri="{BB962C8B-B14F-4D97-AF65-F5344CB8AC3E}">
        <p14:creationId xmlns:p14="http://schemas.microsoft.com/office/powerpoint/2010/main" val="30464436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fontScale="90000"/>
          </a:bodyPr>
          <a:lstStyle/>
          <a:p>
            <a:pPr eaLnBrk="1" hangingPunct="1"/>
            <a:r>
              <a:rPr lang="en-US" dirty="0" err="1"/>
              <a:t>Modelul</a:t>
            </a:r>
            <a:r>
              <a:rPr lang="en-US" dirty="0"/>
              <a:t> bag of words </a:t>
            </a:r>
            <a:r>
              <a:rPr lang="en-US" dirty="0" err="1"/>
              <a:t>utilizat</a:t>
            </a:r>
            <a:r>
              <a:rPr lang="en-US" dirty="0"/>
              <a:t> </a:t>
            </a:r>
            <a:r>
              <a:rPr lang="en-US" dirty="0" err="1"/>
              <a:t>în</a:t>
            </a:r>
            <a:r>
              <a:rPr lang="en-US" dirty="0"/>
              <a:t> </a:t>
            </a:r>
            <a:r>
              <a:rPr lang="en-US" dirty="0" err="1"/>
              <a:t>procesarea</a:t>
            </a:r>
            <a:r>
              <a:rPr lang="en-US" dirty="0"/>
              <a:t> </a:t>
            </a:r>
            <a:r>
              <a:rPr lang="en-US" dirty="0" err="1"/>
              <a:t>limbajului</a:t>
            </a:r>
            <a:r>
              <a:rPr lang="en-US" dirty="0"/>
              <a:t> natural</a:t>
            </a:r>
          </a:p>
        </p:txBody>
      </p:sp>
      <p:sp>
        <p:nvSpPr>
          <p:cNvPr id="360452" name="Rectangle 3"/>
          <p:cNvSpPr>
            <a:spLocks noGrp="1" noChangeArrowheads="1"/>
          </p:cNvSpPr>
          <p:nvPr>
            <p:ph type="body" sz="half" idx="4294967295"/>
          </p:nvPr>
        </p:nvSpPr>
        <p:spPr>
          <a:xfrm>
            <a:off x="601698" y="1803400"/>
            <a:ext cx="8012112" cy="4448175"/>
          </a:xfrm>
        </p:spPr>
        <p:txBody>
          <a:bodyPr lIns="91440" tIns="45720" rIns="91440" bIns="45720">
            <a:normAutofit/>
          </a:bodyPr>
          <a:lstStyle/>
          <a:p>
            <a:pPr marL="0" indent="0">
              <a:lnSpc>
                <a:spcPct val="90000"/>
              </a:lnSpc>
              <a:spcAft>
                <a:spcPts val="600"/>
              </a:spcAft>
            </a:pPr>
            <a:r>
              <a:rPr lang="en-US" sz="2800" dirty="0"/>
              <a:t> </a:t>
            </a:r>
            <a:r>
              <a:rPr lang="en-US" sz="2800" dirty="0" err="1"/>
              <a:t>Modelul</a:t>
            </a:r>
            <a:r>
              <a:rPr lang="en-US" sz="2800" dirty="0"/>
              <a:t> bag of words (“</a:t>
            </a:r>
            <a:r>
              <a:rPr lang="en-US" sz="2800" dirty="0" err="1"/>
              <a:t>colecție</a:t>
            </a:r>
            <a:r>
              <a:rPr lang="en-US" sz="2800" dirty="0"/>
              <a:t> de </a:t>
            </a:r>
            <a:r>
              <a:rPr lang="en-US" sz="2800" dirty="0" err="1"/>
              <a:t>cuvinte</a:t>
            </a:r>
            <a:r>
              <a:rPr lang="en-US" sz="2800" dirty="0"/>
              <a:t>”) </a:t>
            </a:r>
            <a:r>
              <a:rPr lang="en-US" sz="2800" dirty="0" err="1"/>
              <a:t>funcționează</a:t>
            </a:r>
            <a:r>
              <a:rPr lang="en-US" sz="2800" dirty="0"/>
              <a:t> </a:t>
            </a:r>
            <a:r>
              <a:rPr lang="en-US" sz="2800" dirty="0" err="1"/>
              <a:t>astfel</a:t>
            </a:r>
            <a:r>
              <a:rPr lang="en-US" sz="2800" dirty="0"/>
              <a:t>:</a:t>
            </a:r>
          </a:p>
          <a:p>
            <a:pPr marL="0" indent="0">
              <a:lnSpc>
                <a:spcPct val="90000"/>
              </a:lnSpc>
              <a:spcAft>
                <a:spcPts val="600"/>
              </a:spcAft>
              <a:buNone/>
            </a:pPr>
            <a:r>
              <a:rPr lang="en-US" sz="2800" dirty="0"/>
              <a:t>1) </a:t>
            </a:r>
            <a:r>
              <a:rPr lang="en-US" sz="2800" dirty="0" err="1"/>
              <a:t>Fiind</a:t>
            </a:r>
            <a:r>
              <a:rPr lang="en-US" sz="2800" dirty="0"/>
              <a:t> </a:t>
            </a:r>
            <a:r>
              <a:rPr lang="en-US" sz="2800" dirty="0" err="1"/>
              <a:t>dat</a:t>
            </a:r>
            <a:r>
              <a:rPr lang="en-US" sz="2800" dirty="0"/>
              <a:t> un set de </a:t>
            </a:r>
            <a:r>
              <a:rPr lang="en-US" sz="2800" dirty="0" err="1"/>
              <a:t>documente</a:t>
            </a:r>
            <a:r>
              <a:rPr lang="en-US" sz="2800" dirty="0"/>
              <a:t> text, se </a:t>
            </a:r>
            <a:r>
              <a:rPr lang="en-US" sz="2800" dirty="0" err="1"/>
              <a:t>construiește</a:t>
            </a:r>
            <a:r>
              <a:rPr lang="en-US" sz="2800" dirty="0"/>
              <a:t> un </a:t>
            </a:r>
            <a:r>
              <a:rPr lang="en-US" sz="2800" dirty="0" err="1"/>
              <a:t>vocabular</a:t>
            </a:r>
            <a:r>
              <a:rPr lang="en-US" sz="2800" dirty="0"/>
              <a:t> cu </a:t>
            </a:r>
            <a:r>
              <a:rPr lang="en-US" sz="2800" dirty="0" err="1"/>
              <a:t>toate</a:t>
            </a:r>
            <a:r>
              <a:rPr lang="en-US" sz="2800" dirty="0"/>
              <a:t> </a:t>
            </a:r>
            <a:r>
              <a:rPr lang="en-US" sz="2800" dirty="0" err="1"/>
              <a:t>cuvintele</a:t>
            </a:r>
            <a:r>
              <a:rPr lang="en-US" sz="2800" dirty="0"/>
              <a:t> care </a:t>
            </a:r>
            <a:r>
              <a:rPr lang="en-US" sz="2800" dirty="0" err="1"/>
              <a:t>apar</a:t>
            </a:r>
            <a:r>
              <a:rPr lang="en-US" sz="2800" dirty="0"/>
              <a:t> </a:t>
            </a:r>
            <a:r>
              <a:rPr lang="en-US" sz="2800" dirty="0" err="1"/>
              <a:t>în</a:t>
            </a:r>
            <a:r>
              <a:rPr lang="en-US" sz="2800" dirty="0"/>
              <a:t> </a:t>
            </a:r>
            <a:r>
              <a:rPr lang="en-US" sz="2800" dirty="0" err="1"/>
              <a:t>aceste</a:t>
            </a:r>
            <a:r>
              <a:rPr lang="en-US" sz="2800" dirty="0"/>
              <a:t> </a:t>
            </a:r>
            <a:r>
              <a:rPr lang="en-US" sz="2800" dirty="0" err="1"/>
              <a:t>documente</a:t>
            </a:r>
            <a:endParaRPr lang="en-US" sz="2800" dirty="0"/>
          </a:p>
          <a:p>
            <a:pPr marL="0" indent="0">
              <a:lnSpc>
                <a:spcPct val="90000"/>
              </a:lnSpc>
              <a:spcAft>
                <a:spcPts val="600"/>
              </a:spcAft>
              <a:buNone/>
            </a:pPr>
            <a:r>
              <a:rPr lang="en-US" sz="2800" dirty="0"/>
              <a:t>2) </a:t>
            </a:r>
            <a:r>
              <a:rPr lang="en-US" sz="2800" dirty="0" err="1"/>
              <a:t>Reprezentarea</a:t>
            </a:r>
            <a:r>
              <a:rPr lang="en-US" sz="2800" dirty="0"/>
              <a:t> bag of words a </a:t>
            </a:r>
            <a:r>
              <a:rPr lang="en-US" sz="2800" dirty="0" err="1"/>
              <a:t>fiecărui</a:t>
            </a:r>
            <a:r>
              <a:rPr lang="en-US" sz="2800" dirty="0"/>
              <a:t> document </a:t>
            </a:r>
            <a:r>
              <a:rPr lang="en-US" sz="2800" dirty="0" err="1"/>
              <a:t>este</a:t>
            </a:r>
            <a:r>
              <a:rPr lang="en-US" sz="2800" dirty="0"/>
              <a:t> </a:t>
            </a:r>
            <a:r>
              <a:rPr lang="en-US" sz="2800" dirty="0" err="1"/>
              <a:t>obținută</a:t>
            </a:r>
            <a:r>
              <a:rPr lang="en-US" sz="2800" dirty="0"/>
              <a:t> </a:t>
            </a:r>
            <a:r>
              <a:rPr lang="en-US" sz="2800" dirty="0" err="1"/>
              <a:t>prin</a:t>
            </a:r>
            <a:r>
              <a:rPr lang="en-US" sz="2800" dirty="0"/>
              <a:t> </a:t>
            </a:r>
            <a:r>
              <a:rPr lang="en-US" sz="2800" dirty="0" err="1"/>
              <a:t>numărarea</a:t>
            </a:r>
            <a:r>
              <a:rPr lang="en-US" sz="2800" dirty="0"/>
              <a:t> </a:t>
            </a:r>
            <a:r>
              <a:rPr lang="en-US" sz="2800" dirty="0" err="1"/>
              <a:t>cuvintelor</a:t>
            </a:r>
            <a:r>
              <a:rPr lang="en-US" sz="2800" dirty="0"/>
              <a:t> din </a:t>
            </a:r>
            <a:r>
              <a:rPr lang="en-US" sz="2800" dirty="0" err="1"/>
              <a:t>vocabular</a:t>
            </a:r>
            <a:r>
              <a:rPr lang="en-US" sz="2800" dirty="0"/>
              <a:t> care </a:t>
            </a:r>
            <a:r>
              <a:rPr lang="en-US" sz="2800" dirty="0" err="1"/>
              <a:t>apar</a:t>
            </a:r>
            <a:r>
              <a:rPr lang="en-US" sz="2800" dirty="0"/>
              <a:t> </a:t>
            </a:r>
            <a:r>
              <a:rPr lang="en-US" sz="2800" dirty="0" err="1"/>
              <a:t>în</a:t>
            </a:r>
            <a:r>
              <a:rPr lang="en-US" sz="2800" dirty="0"/>
              <a:t> document</a:t>
            </a:r>
          </a:p>
        </p:txBody>
      </p:sp>
    </p:spTree>
    <p:extLst>
      <p:ext uri="{BB962C8B-B14F-4D97-AF65-F5344CB8AC3E}">
        <p14:creationId xmlns:p14="http://schemas.microsoft.com/office/powerpoint/2010/main" val="10094303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fontScale="90000"/>
          </a:bodyPr>
          <a:lstStyle/>
          <a:p>
            <a:pPr eaLnBrk="1" hangingPunct="1"/>
            <a:r>
              <a:rPr lang="en-US" dirty="0" err="1"/>
              <a:t>Modelul</a:t>
            </a:r>
            <a:r>
              <a:rPr lang="en-US" dirty="0"/>
              <a:t> bag of words </a:t>
            </a:r>
            <a:r>
              <a:rPr lang="en-US" dirty="0" err="1"/>
              <a:t>utilizat</a:t>
            </a:r>
            <a:r>
              <a:rPr lang="en-US" dirty="0"/>
              <a:t> </a:t>
            </a:r>
            <a:r>
              <a:rPr lang="en-US" dirty="0" err="1"/>
              <a:t>în</a:t>
            </a:r>
            <a:r>
              <a:rPr lang="en-US" dirty="0"/>
              <a:t> </a:t>
            </a:r>
            <a:r>
              <a:rPr lang="en-US" dirty="0" err="1"/>
              <a:t>procesarea</a:t>
            </a:r>
            <a:r>
              <a:rPr lang="en-US" dirty="0"/>
              <a:t> </a:t>
            </a:r>
            <a:r>
              <a:rPr lang="en-US" dirty="0" err="1"/>
              <a:t>limbajului</a:t>
            </a:r>
            <a:r>
              <a:rPr lang="en-US" dirty="0"/>
              <a:t> natural</a:t>
            </a:r>
          </a:p>
        </p:txBody>
      </p:sp>
      <p:sp>
        <p:nvSpPr>
          <p:cNvPr id="360452" name="Rectangle 3"/>
          <p:cNvSpPr>
            <a:spLocks noGrp="1" noChangeArrowheads="1"/>
          </p:cNvSpPr>
          <p:nvPr>
            <p:ph type="body" sz="half" idx="4294967295"/>
          </p:nvPr>
        </p:nvSpPr>
        <p:spPr>
          <a:xfrm>
            <a:off x="565944" y="1593850"/>
            <a:ext cx="8012112" cy="4446588"/>
          </a:xfrm>
        </p:spPr>
        <p:txBody>
          <a:bodyPr lIns="91440" tIns="45720" rIns="91440" bIns="45720">
            <a:normAutofit/>
          </a:bodyPr>
          <a:lstStyle/>
          <a:p>
            <a:pPr marL="0" indent="0">
              <a:lnSpc>
                <a:spcPct val="90000"/>
              </a:lnSpc>
              <a:spcAft>
                <a:spcPts val="600"/>
              </a:spcAft>
            </a:pPr>
            <a:r>
              <a:rPr lang="en-US" sz="2000" dirty="0"/>
              <a:t> “I believe that at the end of the century the use of words and general educated opinion will have altered so much that one will be able to speak of machines thinking without expecting to be contradicted.” – Alan Turing</a:t>
            </a:r>
          </a:p>
        </p:txBody>
      </p:sp>
      <p:pic>
        <p:nvPicPr>
          <p:cNvPr id="2" name="Picture 1" descr="BOW-mod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2925" y="2605210"/>
            <a:ext cx="4130444" cy="4130444"/>
          </a:xfrm>
          <a:prstGeom prst="rect">
            <a:avLst/>
          </a:prstGeom>
        </p:spPr>
      </p:pic>
    </p:spTree>
    <p:extLst>
      <p:ext uri="{BB962C8B-B14F-4D97-AF65-F5344CB8AC3E}">
        <p14:creationId xmlns:p14="http://schemas.microsoft.com/office/powerpoint/2010/main" val="3735488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fontScale="90000"/>
          </a:bodyPr>
          <a:lstStyle/>
          <a:p>
            <a:pPr eaLnBrk="1" hangingPunct="1"/>
            <a:r>
              <a:rPr lang="en-US" dirty="0" err="1"/>
              <a:t>Modelul</a:t>
            </a:r>
            <a:r>
              <a:rPr lang="en-US" dirty="0"/>
              <a:t> bag of words </a:t>
            </a:r>
            <a:r>
              <a:rPr lang="en-US" dirty="0" err="1"/>
              <a:t>utilizat</a:t>
            </a:r>
            <a:r>
              <a:rPr lang="en-US" dirty="0"/>
              <a:t> </a:t>
            </a:r>
            <a:r>
              <a:rPr lang="en-US" dirty="0" err="1"/>
              <a:t>în</a:t>
            </a:r>
            <a:r>
              <a:rPr lang="en-US" dirty="0"/>
              <a:t> </a:t>
            </a:r>
            <a:r>
              <a:rPr lang="en-US" dirty="0" err="1"/>
              <a:t>procesarea</a:t>
            </a:r>
            <a:r>
              <a:rPr lang="en-US" dirty="0"/>
              <a:t> </a:t>
            </a:r>
            <a:r>
              <a:rPr lang="en-US" dirty="0" err="1"/>
              <a:t>limbajului</a:t>
            </a:r>
            <a:r>
              <a:rPr lang="en-US" dirty="0"/>
              <a:t> natural</a:t>
            </a:r>
          </a:p>
        </p:txBody>
      </p:sp>
      <p:sp>
        <p:nvSpPr>
          <p:cNvPr id="360452" name="Rectangle 3"/>
          <p:cNvSpPr>
            <a:spLocks noGrp="1" noChangeArrowheads="1"/>
          </p:cNvSpPr>
          <p:nvPr>
            <p:ph type="body" sz="half" idx="4294967295"/>
          </p:nvPr>
        </p:nvSpPr>
        <p:spPr>
          <a:xfrm>
            <a:off x="565944" y="1593850"/>
            <a:ext cx="8012112" cy="4446588"/>
          </a:xfrm>
        </p:spPr>
        <p:txBody>
          <a:bodyPr lIns="91440" tIns="45720" rIns="91440" bIns="45720">
            <a:normAutofit/>
          </a:bodyPr>
          <a:lstStyle/>
          <a:p>
            <a:pPr marL="0" indent="0">
              <a:lnSpc>
                <a:spcPct val="90000"/>
              </a:lnSpc>
              <a:spcAft>
                <a:spcPts val="600"/>
              </a:spcAft>
            </a:pPr>
            <a:r>
              <a:rPr lang="en-US" sz="2000" dirty="0"/>
              <a:t> </a:t>
            </a:r>
            <a:r>
              <a:rPr lang="en-US" sz="2000" dirty="0" err="1"/>
              <a:t>Pentru</a:t>
            </a:r>
            <a:r>
              <a:rPr lang="en-US" sz="2000" dirty="0"/>
              <a:t> o </a:t>
            </a:r>
            <a:r>
              <a:rPr lang="en-US" sz="2000" dirty="0" err="1"/>
              <a:t>interogare</a:t>
            </a:r>
            <a:r>
              <a:rPr lang="en-US" sz="2000" dirty="0"/>
              <a:t> </a:t>
            </a:r>
            <a:r>
              <a:rPr lang="en-US" sz="2000" dirty="0" err="1"/>
              <a:t>pe</a:t>
            </a:r>
            <a:r>
              <a:rPr lang="en-US" sz="2000" dirty="0"/>
              <a:t> Google:</a:t>
            </a:r>
          </a:p>
          <a:p>
            <a:pPr marL="0" indent="0">
              <a:lnSpc>
                <a:spcPct val="90000"/>
              </a:lnSpc>
              <a:spcAft>
                <a:spcPts val="600"/>
              </a:spcAft>
              <a:buNone/>
            </a:pPr>
            <a:endParaRPr lang="en-US" sz="1100" dirty="0"/>
          </a:p>
          <a:p>
            <a:pPr marL="0" indent="0">
              <a:lnSpc>
                <a:spcPct val="90000"/>
              </a:lnSpc>
              <a:spcAft>
                <a:spcPts val="600"/>
              </a:spcAft>
            </a:pPr>
            <a:endParaRPr lang="en-US" sz="1100" dirty="0"/>
          </a:p>
        </p:txBody>
      </p:sp>
      <p:pic>
        <p:nvPicPr>
          <p:cNvPr id="3" name="Picture 2" descr="Google-que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54" y="1983604"/>
            <a:ext cx="8612818" cy="584540"/>
          </a:xfrm>
          <a:prstGeom prst="rect">
            <a:avLst/>
          </a:prstGeom>
        </p:spPr>
      </p:pic>
    </p:spTree>
    <p:extLst>
      <p:ext uri="{BB962C8B-B14F-4D97-AF65-F5344CB8AC3E}">
        <p14:creationId xmlns:p14="http://schemas.microsoft.com/office/powerpoint/2010/main" val="2220984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fontScale="90000"/>
          </a:bodyPr>
          <a:lstStyle/>
          <a:p>
            <a:pPr eaLnBrk="1" hangingPunct="1"/>
            <a:r>
              <a:rPr lang="en-US" dirty="0" err="1"/>
              <a:t>Modelul</a:t>
            </a:r>
            <a:r>
              <a:rPr lang="en-US" dirty="0"/>
              <a:t> bag of words </a:t>
            </a:r>
            <a:r>
              <a:rPr lang="en-US" dirty="0" err="1"/>
              <a:t>utilizat</a:t>
            </a:r>
            <a:r>
              <a:rPr lang="en-US" dirty="0"/>
              <a:t> </a:t>
            </a:r>
            <a:r>
              <a:rPr lang="en-US" dirty="0" err="1"/>
              <a:t>în</a:t>
            </a:r>
            <a:r>
              <a:rPr lang="en-US" dirty="0"/>
              <a:t> </a:t>
            </a:r>
            <a:r>
              <a:rPr lang="en-US" dirty="0" err="1"/>
              <a:t>procesarea</a:t>
            </a:r>
            <a:r>
              <a:rPr lang="en-US" dirty="0"/>
              <a:t> </a:t>
            </a:r>
            <a:r>
              <a:rPr lang="en-US" dirty="0" err="1"/>
              <a:t>limbajului</a:t>
            </a:r>
            <a:r>
              <a:rPr lang="en-US" dirty="0"/>
              <a:t> natural</a:t>
            </a:r>
          </a:p>
        </p:txBody>
      </p:sp>
      <p:sp>
        <p:nvSpPr>
          <p:cNvPr id="360452" name="Rectangle 3"/>
          <p:cNvSpPr>
            <a:spLocks noGrp="1" noChangeArrowheads="1"/>
          </p:cNvSpPr>
          <p:nvPr>
            <p:ph type="body" sz="half" idx="4294967295"/>
          </p:nvPr>
        </p:nvSpPr>
        <p:spPr>
          <a:xfrm>
            <a:off x="565944" y="1593850"/>
            <a:ext cx="8012112" cy="4446588"/>
          </a:xfrm>
        </p:spPr>
        <p:txBody>
          <a:bodyPr lIns="91440" tIns="45720" rIns="91440" bIns="45720">
            <a:normAutofit/>
          </a:bodyPr>
          <a:lstStyle/>
          <a:p>
            <a:pPr marL="0" indent="0">
              <a:lnSpc>
                <a:spcPct val="90000"/>
              </a:lnSpc>
              <a:spcAft>
                <a:spcPts val="600"/>
              </a:spcAft>
            </a:pPr>
            <a:r>
              <a:rPr lang="en-US" sz="2000" dirty="0"/>
              <a:t> </a:t>
            </a:r>
            <a:r>
              <a:rPr lang="en-US" sz="2000" dirty="0" err="1"/>
              <a:t>Pentru</a:t>
            </a:r>
            <a:r>
              <a:rPr lang="en-US" sz="2000" dirty="0"/>
              <a:t> o </a:t>
            </a:r>
            <a:r>
              <a:rPr lang="en-US" sz="2000" dirty="0" err="1"/>
              <a:t>interogare</a:t>
            </a:r>
            <a:r>
              <a:rPr lang="en-US" sz="2000" dirty="0"/>
              <a:t> </a:t>
            </a:r>
            <a:r>
              <a:rPr lang="en-US" sz="2000" dirty="0" err="1"/>
              <a:t>pe</a:t>
            </a:r>
            <a:r>
              <a:rPr lang="en-US" sz="2000" dirty="0"/>
              <a:t> Google:</a:t>
            </a:r>
          </a:p>
          <a:p>
            <a:pPr marL="0" indent="0">
              <a:lnSpc>
                <a:spcPct val="90000"/>
              </a:lnSpc>
              <a:spcAft>
                <a:spcPts val="600"/>
              </a:spcAft>
              <a:buNone/>
            </a:pPr>
            <a:endParaRPr lang="en-US" sz="1100" dirty="0"/>
          </a:p>
          <a:p>
            <a:pPr marL="0" indent="0">
              <a:lnSpc>
                <a:spcPct val="90000"/>
              </a:lnSpc>
              <a:spcAft>
                <a:spcPts val="600"/>
              </a:spcAft>
            </a:pPr>
            <a:endParaRPr lang="en-US" sz="1100" dirty="0"/>
          </a:p>
          <a:p>
            <a:pPr marL="0" indent="0">
              <a:lnSpc>
                <a:spcPct val="90000"/>
              </a:lnSpc>
              <a:spcAft>
                <a:spcPts val="600"/>
              </a:spcAft>
            </a:pPr>
            <a:r>
              <a:rPr lang="en-US" sz="2000" dirty="0"/>
              <a:t> </a:t>
            </a:r>
            <a:r>
              <a:rPr lang="en-US" sz="2000" dirty="0" err="1"/>
              <a:t>Sistemul</a:t>
            </a:r>
            <a:r>
              <a:rPr lang="en-US" sz="2000" dirty="0"/>
              <a:t> bag of words </a:t>
            </a:r>
            <a:r>
              <a:rPr lang="en-US" sz="2000" dirty="0" err="1"/>
              <a:t>poate</a:t>
            </a:r>
            <a:r>
              <a:rPr lang="en-US" sz="2000" dirty="0"/>
              <a:t> </a:t>
            </a:r>
            <a:r>
              <a:rPr lang="en-US" sz="2000" dirty="0" err="1"/>
              <a:t>găsi</a:t>
            </a:r>
            <a:r>
              <a:rPr lang="en-US" sz="2000" dirty="0"/>
              <a:t> </a:t>
            </a:r>
            <a:r>
              <a:rPr lang="en-US" sz="2000" dirty="0" err="1"/>
              <a:t>imediat</a:t>
            </a:r>
            <a:r>
              <a:rPr lang="en-US" sz="2000" dirty="0"/>
              <a:t> </a:t>
            </a:r>
            <a:r>
              <a:rPr lang="en-US" sz="2000" dirty="0" err="1"/>
              <a:t>documentele</a:t>
            </a:r>
            <a:r>
              <a:rPr lang="en-US" sz="2000" dirty="0"/>
              <a:t> care </a:t>
            </a:r>
            <a:r>
              <a:rPr lang="en-US" sz="2000" dirty="0" err="1"/>
              <a:t>conțin</a:t>
            </a:r>
            <a:r>
              <a:rPr lang="en-US" sz="2000" dirty="0"/>
              <a:t> </a:t>
            </a:r>
            <a:r>
              <a:rPr lang="en-US" sz="2000" dirty="0" err="1"/>
              <a:t>termenii</a:t>
            </a:r>
            <a:r>
              <a:rPr lang="en-US" sz="2000" dirty="0"/>
              <a:t> </a:t>
            </a:r>
            <a:r>
              <a:rPr lang="en-US" sz="2000" dirty="0" err="1"/>
              <a:t>căutați</a:t>
            </a:r>
            <a:r>
              <a:rPr lang="en-US" sz="2000" dirty="0"/>
              <a:t>: </a:t>
            </a:r>
          </a:p>
        </p:txBody>
      </p:sp>
      <p:pic>
        <p:nvPicPr>
          <p:cNvPr id="3" name="Picture 2" descr="Google-que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54" y="1983604"/>
            <a:ext cx="8612818" cy="584540"/>
          </a:xfrm>
          <a:prstGeom prst="rect">
            <a:avLst/>
          </a:prstGeom>
        </p:spPr>
      </p:pic>
      <p:pic>
        <p:nvPicPr>
          <p:cNvPr id="2" name="Picture 1" descr="BOW-model-select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0197" y="2961829"/>
            <a:ext cx="3748223" cy="3748223"/>
          </a:xfrm>
          <a:prstGeom prst="rect">
            <a:avLst/>
          </a:prstGeom>
        </p:spPr>
      </p:pic>
    </p:spTree>
    <p:extLst>
      <p:ext uri="{BB962C8B-B14F-4D97-AF65-F5344CB8AC3E}">
        <p14:creationId xmlns:p14="http://schemas.microsoft.com/office/powerpoint/2010/main" val="8040006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fontScale="90000"/>
          </a:bodyPr>
          <a:lstStyle/>
          <a:p>
            <a:pPr eaLnBrk="1" hangingPunct="1"/>
            <a:r>
              <a:rPr lang="en-US" dirty="0" err="1"/>
              <a:t>Modelul</a:t>
            </a:r>
            <a:r>
              <a:rPr lang="en-US" dirty="0"/>
              <a:t> bag of words </a:t>
            </a:r>
            <a:r>
              <a:rPr lang="en-US" dirty="0" err="1"/>
              <a:t>utilizat</a:t>
            </a:r>
            <a:r>
              <a:rPr lang="en-US" dirty="0"/>
              <a:t> </a:t>
            </a:r>
            <a:r>
              <a:rPr lang="en-US" dirty="0" err="1"/>
              <a:t>în</a:t>
            </a:r>
            <a:r>
              <a:rPr lang="en-US" dirty="0"/>
              <a:t> </a:t>
            </a:r>
            <a:r>
              <a:rPr lang="en-US" dirty="0" err="1"/>
              <a:t>procesarea</a:t>
            </a:r>
            <a:r>
              <a:rPr lang="en-US" dirty="0"/>
              <a:t> </a:t>
            </a:r>
            <a:r>
              <a:rPr lang="en-US" dirty="0" err="1"/>
              <a:t>limbajului</a:t>
            </a:r>
            <a:r>
              <a:rPr lang="en-US" dirty="0"/>
              <a:t> natural</a:t>
            </a:r>
          </a:p>
        </p:txBody>
      </p:sp>
      <p:sp>
        <p:nvSpPr>
          <p:cNvPr id="360452" name="Rectangle 3"/>
          <p:cNvSpPr>
            <a:spLocks noGrp="1" noChangeArrowheads="1"/>
          </p:cNvSpPr>
          <p:nvPr>
            <p:ph type="body" sz="half" idx="4294967295"/>
          </p:nvPr>
        </p:nvSpPr>
        <p:spPr>
          <a:xfrm>
            <a:off x="565944" y="1433513"/>
            <a:ext cx="8012112" cy="4448175"/>
          </a:xfrm>
        </p:spPr>
        <p:txBody>
          <a:bodyPr lIns="91440" tIns="45720" rIns="91440" bIns="45720">
            <a:normAutofit/>
          </a:bodyPr>
          <a:lstStyle/>
          <a:p>
            <a:pPr marL="0" indent="0">
              <a:lnSpc>
                <a:spcPct val="90000"/>
              </a:lnSpc>
              <a:spcAft>
                <a:spcPts val="600"/>
              </a:spcAft>
            </a:pPr>
            <a:r>
              <a:rPr lang="en-US" sz="2000" dirty="0"/>
              <a:t> </a:t>
            </a:r>
            <a:r>
              <a:rPr lang="en-US" sz="2000" dirty="0" err="1"/>
              <a:t>Întorcând</a:t>
            </a:r>
            <a:r>
              <a:rPr lang="en-US" sz="2000" dirty="0"/>
              <a:t> </a:t>
            </a:r>
            <a:r>
              <a:rPr lang="en-US" sz="2000" dirty="0" err="1"/>
              <a:t>astfel</a:t>
            </a:r>
            <a:r>
              <a:rPr lang="en-US" sz="2000" dirty="0"/>
              <a:t> </a:t>
            </a:r>
            <a:r>
              <a:rPr lang="en-US" sz="2000" dirty="0" err="1"/>
              <a:t>documentele</a:t>
            </a:r>
            <a:r>
              <a:rPr lang="en-US" sz="2000" dirty="0"/>
              <a:t> </a:t>
            </a:r>
            <a:r>
              <a:rPr lang="en-US" sz="2000" dirty="0" err="1"/>
              <a:t>relevante</a:t>
            </a:r>
            <a:r>
              <a:rPr lang="en-US" sz="2000" dirty="0"/>
              <a:t>: </a:t>
            </a:r>
          </a:p>
        </p:txBody>
      </p:sp>
      <p:pic>
        <p:nvPicPr>
          <p:cNvPr id="4" name="Picture 3" descr="Google-resul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707" y="1866862"/>
            <a:ext cx="7150214" cy="4966480"/>
          </a:xfrm>
          <a:prstGeom prst="rect">
            <a:avLst/>
          </a:prstGeom>
        </p:spPr>
      </p:pic>
    </p:spTree>
    <p:extLst>
      <p:ext uri="{BB962C8B-B14F-4D97-AF65-F5344CB8AC3E}">
        <p14:creationId xmlns:p14="http://schemas.microsoft.com/office/powerpoint/2010/main" val="1044464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a:bodyPr>
          <a:lstStyle/>
          <a:p>
            <a:pPr eaLnBrk="1" hangingPunct="1"/>
            <a:r>
              <a:rPr lang="en-US" dirty="0"/>
              <a:t>De la </a:t>
            </a:r>
            <a:r>
              <a:rPr lang="en-US" dirty="0" err="1"/>
              <a:t>cuvinte</a:t>
            </a:r>
            <a:r>
              <a:rPr lang="en-US" dirty="0"/>
              <a:t> la </a:t>
            </a:r>
            <a:r>
              <a:rPr lang="en-US" dirty="0" err="1"/>
              <a:t>cuvinte</a:t>
            </a:r>
            <a:r>
              <a:rPr lang="en-US" dirty="0"/>
              <a:t> </a:t>
            </a:r>
            <a:r>
              <a:rPr lang="en-US" dirty="0" err="1"/>
              <a:t>vizuale</a:t>
            </a:r>
            <a:endParaRPr lang="en-US" dirty="0"/>
          </a:p>
        </p:txBody>
      </p:sp>
      <p:sp>
        <p:nvSpPr>
          <p:cNvPr id="360452" name="Rectangle 3"/>
          <p:cNvSpPr>
            <a:spLocks noGrp="1" noChangeArrowheads="1"/>
          </p:cNvSpPr>
          <p:nvPr>
            <p:ph type="body" sz="half" idx="4294967295"/>
          </p:nvPr>
        </p:nvSpPr>
        <p:spPr>
          <a:xfrm>
            <a:off x="565944" y="1803400"/>
            <a:ext cx="8012112" cy="4448175"/>
          </a:xfrm>
        </p:spPr>
        <p:txBody>
          <a:bodyPr lIns="91440" tIns="45720" rIns="91440" bIns="45720">
            <a:normAutofit lnSpcReduction="10000"/>
          </a:bodyPr>
          <a:lstStyle/>
          <a:p>
            <a:pPr marL="0" indent="0">
              <a:lnSpc>
                <a:spcPct val="90000"/>
              </a:lnSpc>
              <a:spcAft>
                <a:spcPts val="600"/>
              </a:spcAft>
            </a:pPr>
            <a:r>
              <a:rPr lang="en-US" sz="2800" dirty="0"/>
              <a:t> </a:t>
            </a:r>
            <a:r>
              <a:rPr lang="en-US" sz="2800" dirty="0" err="1"/>
              <a:t>Dacă</a:t>
            </a:r>
            <a:r>
              <a:rPr lang="en-US" sz="2800" dirty="0"/>
              <a:t> am </a:t>
            </a:r>
            <a:r>
              <a:rPr lang="en-US" sz="2800" dirty="0" err="1"/>
              <a:t>trata</a:t>
            </a:r>
            <a:r>
              <a:rPr lang="en-US" sz="2800" dirty="0"/>
              <a:t> </a:t>
            </a:r>
            <a:r>
              <a:rPr lang="en-US" sz="2800" dirty="0" err="1"/>
              <a:t>imaginile</a:t>
            </a:r>
            <a:r>
              <a:rPr lang="en-US" sz="2800" dirty="0"/>
              <a:t> </a:t>
            </a:r>
            <a:r>
              <a:rPr lang="en-US" sz="2800" dirty="0" err="1"/>
              <a:t>în</a:t>
            </a:r>
            <a:r>
              <a:rPr lang="en-US" sz="2800" dirty="0"/>
              <a:t> mod </a:t>
            </a:r>
            <a:r>
              <a:rPr lang="en-US" sz="2800" dirty="0" err="1"/>
              <a:t>asemănător</a:t>
            </a:r>
            <a:r>
              <a:rPr lang="en-US" sz="2800" dirty="0"/>
              <a:t>, </a:t>
            </a:r>
            <a:r>
              <a:rPr lang="en-US" sz="2800" dirty="0" err="1"/>
              <a:t>vom</a:t>
            </a:r>
            <a:r>
              <a:rPr lang="en-US" sz="2800" dirty="0"/>
              <a:t> </a:t>
            </a:r>
            <a:r>
              <a:rPr lang="en-US" sz="2800" dirty="0" err="1"/>
              <a:t>putea</a:t>
            </a:r>
            <a:r>
              <a:rPr lang="en-US" sz="2800" dirty="0"/>
              <a:t> </a:t>
            </a:r>
            <a:r>
              <a:rPr lang="en-US" sz="2800" dirty="0" err="1"/>
              <a:t>construi</a:t>
            </a:r>
            <a:r>
              <a:rPr lang="en-US" sz="2800" dirty="0"/>
              <a:t> </a:t>
            </a:r>
            <a:r>
              <a:rPr lang="en-US" sz="2800" dirty="0" err="1"/>
              <a:t>soluții</a:t>
            </a:r>
            <a:r>
              <a:rPr lang="en-US" sz="2800" dirty="0"/>
              <a:t> </a:t>
            </a:r>
            <a:r>
              <a:rPr lang="en-US" sz="2800" dirty="0" err="1"/>
              <a:t>performante</a:t>
            </a:r>
            <a:r>
              <a:rPr lang="en-US" sz="2800" dirty="0"/>
              <a:t> </a:t>
            </a:r>
            <a:r>
              <a:rPr lang="en-US" sz="2800" dirty="0" err="1"/>
              <a:t>pentru</a:t>
            </a:r>
            <a:r>
              <a:rPr lang="en-US" sz="2800" dirty="0"/>
              <a:t> </a:t>
            </a:r>
            <a:r>
              <a:rPr lang="en-US" sz="2800" dirty="0" err="1"/>
              <a:t>recunoaștere</a:t>
            </a:r>
            <a:r>
              <a:rPr lang="en-US" sz="2800" dirty="0"/>
              <a:t> </a:t>
            </a:r>
            <a:r>
              <a:rPr lang="en-US" sz="2800" dirty="0" err="1"/>
              <a:t>obiectelor</a:t>
            </a:r>
            <a:endParaRPr lang="en-US" sz="2800" dirty="0"/>
          </a:p>
          <a:p>
            <a:pPr marL="0" indent="0">
              <a:lnSpc>
                <a:spcPct val="90000"/>
              </a:lnSpc>
              <a:spcAft>
                <a:spcPts val="600"/>
              </a:spcAft>
            </a:pPr>
            <a:r>
              <a:rPr lang="en-US" sz="2800" dirty="0"/>
              <a:t> Mai </a:t>
            </a:r>
            <a:r>
              <a:rPr lang="en-US" sz="2800" dirty="0" err="1"/>
              <a:t>întâi</a:t>
            </a:r>
            <a:r>
              <a:rPr lang="en-US" sz="2800" dirty="0"/>
              <a:t> </a:t>
            </a:r>
            <a:r>
              <a:rPr lang="en-US" sz="2800" dirty="0" err="1"/>
              <a:t>trebuie</a:t>
            </a:r>
            <a:r>
              <a:rPr lang="en-US" sz="2800" dirty="0"/>
              <a:t> </a:t>
            </a:r>
            <a:r>
              <a:rPr lang="en-US" sz="2800" dirty="0" err="1"/>
              <a:t>să</a:t>
            </a:r>
            <a:r>
              <a:rPr lang="en-US" sz="2800" dirty="0"/>
              <a:t> </a:t>
            </a:r>
            <a:r>
              <a:rPr lang="en-US" sz="2800" dirty="0" err="1"/>
              <a:t>redefinim</a:t>
            </a:r>
            <a:r>
              <a:rPr lang="en-US" sz="2800" dirty="0"/>
              <a:t> o </a:t>
            </a:r>
            <a:r>
              <a:rPr lang="en-US" sz="2800" dirty="0" err="1"/>
              <a:t>serie</a:t>
            </a:r>
            <a:r>
              <a:rPr lang="en-US" sz="2800" dirty="0"/>
              <a:t> de </a:t>
            </a:r>
            <a:r>
              <a:rPr lang="en-US" sz="2800" dirty="0" err="1"/>
              <a:t>concepte</a:t>
            </a:r>
            <a:r>
              <a:rPr lang="en-US" sz="2800" dirty="0"/>
              <a:t>:</a:t>
            </a:r>
          </a:p>
          <a:p>
            <a:pPr marL="0" indent="0">
              <a:lnSpc>
                <a:spcPct val="90000"/>
              </a:lnSpc>
              <a:spcAft>
                <a:spcPts val="600"/>
              </a:spcAft>
              <a:buNone/>
            </a:pPr>
            <a:r>
              <a:rPr lang="en-US" sz="2800" dirty="0" err="1"/>
              <a:t>vocabular</a:t>
            </a:r>
            <a:r>
              <a:rPr lang="en-US" sz="2800" dirty="0"/>
              <a:t> – un set </a:t>
            </a:r>
            <a:r>
              <a:rPr lang="en-US" sz="2800" dirty="0" err="1"/>
              <a:t>predefinit</a:t>
            </a:r>
            <a:r>
              <a:rPr lang="en-US" sz="2800" dirty="0"/>
              <a:t> de </a:t>
            </a:r>
            <a:r>
              <a:rPr lang="en-US" sz="2800" dirty="0" err="1"/>
              <a:t>cuvinte</a:t>
            </a:r>
            <a:endParaRPr lang="en-US" sz="2800" dirty="0"/>
          </a:p>
          <a:p>
            <a:pPr marL="0" indent="0">
              <a:lnSpc>
                <a:spcPct val="90000"/>
              </a:lnSpc>
              <a:spcAft>
                <a:spcPts val="600"/>
              </a:spcAft>
              <a:buNone/>
            </a:pPr>
            <a:r>
              <a:rPr lang="en-US" sz="2800" dirty="0" err="1"/>
              <a:t>cuvânt</a:t>
            </a:r>
            <a:r>
              <a:rPr lang="en-US" sz="2800" dirty="0"/>
              <a:t> – un element distinct </a:t>
            </a:r>
            <a:r>
              <a:rPr lang="en-US" sz="2800" dirty="0" err="1"/>
              <a:t>și</a:t>
            </a:r>
            <a:r>
              <a:rPr lang="en-US" sz="2800" dirty="0"/>
              <a:t> cu </a:t>
            </a:r>
            <a:r>
              <a:rPr lang="en-US" sz="2800" dirty="0" err="1"/>
              <a:t>înțeles</a:t>
            </a:r>
            <a:r>
              <a:rPr lang="en-US" sz="2800" dirty="0"/>
              <a:t> al </a:t>
            </a:r>
            <a:r>
              <a:rPr lang="en-US" sz="2800" dirty="0" err="1"/>
              <a:t>vorbirii</a:t>
            </a:r>
            <a:endParaRPr lang="en-US" sz="2800" dirty="0"/>
          </a:p>
          <a:p>
            <a:pPr marL="0" indent="0">
              <a:lnSpc>
                <a:spcPct val="90000"/>
              </a:lnSpc>
              <a:spcAft>
                <a:spcPts val="600"/>
              </a:spcAft>
            </a:pPr>
            <a:r>
              <a:rPr lang="en-US" sz="2800" dirty="0"/>
              <a:t> </a:t>
            </a:r>
            <a:r>
              <a:rPr lang="en-US" sz="2800" dirty="0" err="1"/>
              <a:t>Cuvintele</a:t>
            </a:r>
            <a:r>
              <a:rPr lang="en-US" sz="2800" dirty="0"/>
              <a:t> </a:t>
            </a:r>
            <a:r>
              <a:rPr lang="en-US" sz="2800" dirty="0" err="1"/>
              <a:t>sunt</a:t>
            </a:r>
            <a:r>
              <a:rPr lang="en-US" sz="2800" dirty="0"/>
              <a:t> </a:t>
            </a:r>
            <a:r>
              <a:rPr lang="en-US" sz="2800" dirty="0" err="1"/>
              <a:t>puse</a:t>
            </a:r>
            <a:r>
              <a:rPr lang="en-US" sz="2800" dirty="0"/>
              <a:t> </a:t>
            </a:r>
            <a:r>
              <a:rPr lang="en-US" sz="2800" dirty="0" err="1"/>
              <a:t>împreună</a:t>
            </a:r>
            <a:r>
              <a:rPr lang="en-US" sz="2800" dirty="0"/>
              <a:t> </a:t>
            </a:r>
            <a:r>
              <a:rPr lang="en-US" sz="2800" dirty="0" err="1"/>
              <a:t>pentru</a:t>
            </a:r>
            <a:r>
              <a:rPr lang="en-US" sz="2800" dirty="0"/>
              <a:t> a genera diverse </a:t>
            </a:r>
            <a:r>
              <a:rPr lang="en-US" sz="2800" dirty="0" err="1"/>
              <a:t>propoziții</a:t>
            </a:r>
            <a:r>
              <a:rPr lang="en-US" sz="2800" dirty="0"/>
              <a:t> cu </a:t>
            </a:r>
            <a:r>
              <a:rPr lang="en-US" sz="2800" dirty="0" err="1"/>
              <a:t>înțeles</a:t>
            </a:r>
            <a:endParaRPr lang="en-US" sz="2800" dirty="0"/>
          </a:p>
          <a:p>
            <a:pPr marL="0" indent="0">
              <a:lnSpc>
                <a:spcPct val="90000"/>
              </a:lnSpc>
              <a:spcAft>
                <a:spcPts val="600"/>
              </a:spcAft>
            </a:pPr>
            <a:r>
              <a:rPr lang="en-US" sz="2800" dirty="0"/>
              <a:t> </a:t>
            </a:r>
            <a:r>
              <a:rPr lang="en-US" sz="2800" dirty="0" err="1"/>
              <a:t>Problema</a:t>
            </a:r>
            <a:r>
              <a:rPr lang="en-US" sz="2800" dirty="0"/>
              <a:t> se reduce la </a:t>
            </a:r>
            <a:r>
              <a:rPr lang="en-US" sz="2800" dirty="0" err="1"/>
              <a:t>găsirea</a:t>
            </a:r>
            <a:r>
              <a:rPr lang="en-US" sz="2800" dirty="0"/>
              <a:t> </a:t>
            </a:r>
            <a:r>
              <a:rPr lang="en-US" sz="2800" dirty="0" err="1"/>
              <a:t>unor</a:t>
            </a:r>
            <a:r>
              <a:rPr lang="en-US" sz="2800" dirty="0"/>
              <a:t> </a:t>
            </a:r>
            <a:r>
              <a:rPr lang="en-US" sz="2800" dirty="0" err="1"/>
              <a:t>descriptori</a:t>
            </a:r>
            <a:r>
              <a:rPr lang="en-US" sz="2800" dirty="0"/>
              <a:t> </a:t>
            </a:r>
            <a:r>
              <a:rPr lang="en-US" sz="2800" dirty="0" err="1"/>
              <a:t>locali</a:t>
            </a:r>
            <a:r>
              <a:rPr lang="en-US" sz="2800" dirty="0"/>
              <a:t> care </a:t>
            </a:r>
            <a:r>
              <a:rPr lang="en-US" sz="2800" dirty="0" err="1"/>
              <a:t>împreună</a:t>
            </a:r>
            <a:r>
              <a:rPr lang="en-US" sz="2800" dirty="0"/>
              <a:t> </a:t>
            </a:r>
            <a:r>
              <a:rPr lang="en-US" sz="2800" dirty="0" err="1"/>
              <a:t>generează</a:t>
            </a:r>
            <a:r>
              <a:rPr lang="en-US" sz="2800" dirty="0"/>
              <a:t> diverse </a:t>
            </a:r>
            <a:r>
              <a:rPr lang="en-US" sz="2800" dirty="0" err="1"/>
              <a:t>imagini</a:t>
            </a:r>
            <a:endParaRPr lang="en-US" sz="2800" dirty="0"/>
          </a:p>
        </p:txBody>
      </p:sp>
    </p:spTree>
    <p:extLst>
      <p:ext uri="{BB962C8B-B14F-4D97-AF65-F5344CB8AC3E}">
        <p14:creationId xmlns:p14="http://schemas.microsoft.com/office/powerpoint/2010/main" val="275447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45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045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045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045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045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Title 1"/>
          <p:cNvSpPr>
            <a:spLocks noGrp="1"/>
          </p:cNvSpPr>
          <p:nvPr>
            <p:ph type="title"/>
          </p:nvPr>
        </p:nvSpPr>
        <p:spPr/>
        <p:txBody>
          <a:bodyPr/>
          <a:lstStyle/>
          <a:p>
            <a:pPr eaLnBrk="1" hangingPunct="1"/>
            <a:r>
              <a:rPr lang="en-US" dirty="0" err="1"/>
              <a:t>Mărime</a:t>
            </a:r>
            <a:r>
              <a:rPr lang="en-US" dirty="0"/>
              <a:t>: </a:t>
            </a:r>
            <a:r>
              <a:rPr lang="en-US" dirty="0" err="1"/>
              <a:t>obiect</a:t>
            </a:r>
            <a:r>
              <a:rPr lang="en-US" dirty="0"/>
              <a:t> vs. </a:t>
            </a:r>
            <a:r>
              <a:rPr lang="en-US" dirty="0" err="1"/>
              <a:t>textură</a:t>
            </a:r>
            <a:endParaRPr lang="en-US" dirty="0"/>
          </a:p>
        </p:txBody>
      </p:sp>
      <p:pic>
        <p:nvPicPr>
          <p:cNvPr id="329730" name="Picture 2"/>
          <p:cNvPicPr>
            <a:picLocks noChangeAspect="1" noChangeArrowheads="1"/>
          </p:cNvPicPr>
          <p:nvPr/>
        </p:nvPicPr>
        <p:blipFill>
          <a:blip r:embed="rId3"/>
          <a:srcRect l="25117" t="60759" r="26067" b="17542"/>
          <a:stretch>
            <a:fillRect/>
          </a:stretch>
        </p:blipFill>
        <p:spPr bwMode="auto">
          <a:xfrm>
            <a:off x="685800" y="1749425"/>
            <a:ext cx="7848600" cy="2286000"/>
          </a:xfrm>
          <a:prstGeom prst="rect">
            <a:avLst/>
          </a:prstGeom>
          <a:noFill/>
          <a:ln w="9525">
            <a:noFill/>
            <a:miter lim="800000"/>
            <a:headEnd/>
            <a:tailEnd/>
          </a:ln>
        </p:spPr>
      </p:pic>
      <p:sp>
        <p:nvSpPr>
          <p:cNvPr id="329731" name="TextBox 3"/>
          <p:cNvSpPr txBox="1">
            <a:spLocks noChangeArrowheads="1"/>
          </p:cNvSpPr>
          <p:nvPr/>
        </p:nvSpPr>
        <p:spPr bwMode="auto">
          <a:xfrm>
            <a:off x="1103313" y="4451350"/>
            <a:ext cx="7156450" cy="1384995"/>
          </a:xfrm>
          <a:prstGeom prst="rect">
            <a:avLst/>
          </a:prstGeom>
          <a:noFill/>
          <a:ln w="9525">
            <a:noFill/>
            <a:miter lim="800000"/>
            <a:headEnd/>
            <a:tailEnd/>
          </a:ln>
        </p:spPr>
        <p:txBody>
          <a:bodyPr>
            <a:spAutoFit/>
          </a:bodyPr>
          <a:lstStyle/>
          <a:p>
            <a:pPr eaLnBrk="0" hangingPunct="0"/>
            <a:r>
              <a:rPr lang="en-US" sz="2800" dirty="0" err="1"/>
              <a:t>Acelaşi</a:t>
            </a:r>
            <a:r>
              <a:rPr lang="en-US" sz="2800" dirty="0"/>
              <a:t> </a:t>
            </a:r>
            <a:r>
              <a:rPr lang="en-US" sz="2800" dirty="0" err="1"/>
              <a:t>lucru</a:t>
            </a:r>
            <a:r>
              <a:rPr lang="en-US" sz="2800" dirty="0"/>
              <a:t>  </a:t>
            </a:r>
            <a:r>
              <a:rPr lang="en-US" sz="2800" dirty="0" err="1"/>
              <a:t>în</a:t>
            </a:r>
            <a:r>
              <a:rPr lang="en-US" sz="2800" dirty="0"/>
              <a:t> </a:t>
            </a:r>
            <a:r>
              <a:rPr lang="en-US" sz="2800" dirty="0" err="1"/>
              <a:t>lumea</a:t>
            </a:r>
            <a:r>
              <a:rPr lang="en-US" sz="2800" dirty="0"/>
              <a:t> </a:t>
            </a:r>
            <a:r>
              <a:rPr lang="en-US" sz="2800" dirty="0" err="1"/>
              <a:t>reală</a:t>
            </a:r>
            <a:r>
              <a:rPr lang="en-US" sz="2800" dirty="0"/>
              <a:t> </a:t>
            </a:r>
            <a:r>
              <a:rPr lang="en-US" sz="2800" dirty="0" err="1"/>
              <a:t>poate</a:t>
            </a:r>
            <a:r>
              <a:rPr lang="en-US" sz="2800" dirty="0"/>
              <a:t> </a:t>
            </a:r>
            <a:r>
              <a:rPr lang="en-US" sz="2800" dirty="0" err="1"/>
              <a:t>apărea</a:t>
            </a:r>
            <a:r>
              <a:rPr lang="en-US" sz="2800" dirty="0"/>
              <a:t> </a:t>
            </a:r>
            <a:r>
              <a:rPr lang="en-US" sz="2800" dirty="0" err="1"/>
              <a:t>ca</a:t>
            </a:r>
            <a:r>
              <a:rPr lang="en-US" sz="2800" dirty="0"/>
              <a:t> </a:t>
            </a:r>
            <a:r>
              <a:rPr lang="en-US" sz="2800" dirty="0" err="1"/>
              <a:t>obiect</a:t>
            </a:r>
            <a:r>
              <a:rPr lang="en-US" sz="2800" dirty="0"/>
              <a:t> </a:t>
            </a:r>
            <a:r>
              <a:rPr lang="en-US" sz="2800" dirty="0" err="1"/>
              <a:t>sau</a:t>
            </a:r>
            <a:r>
              <a:rPr lang="en-US" sz="2800" dirty="0"/>
              <a:t> </a:t>
            </a:r>
            <a:r>
              <a:rPr lang="en-US" sz="2800" dirty="0" err="1"/>
              <a:t>ca</a:t>
            </a:r>
            <a:r>
              <a:rPr lang="en-US" sz="2800" dirty="0"/>
              <a:t> o </a:t>
            </a:r>
            <a:r>
              <a:rPr lang="en-US" sz="2800" dirty="0" err="1"/>
              <a:t>textură</a:t>
            </a:r>
            <a:r>
              <a:rPr lang="en-US" sz="2800" dirty="0"/>
              <a:t>, </a:t>
            </a:r>
            <a:r>
              <a:rPr lang="en-US" sz="2800" dirty="0" err="1"/>
              <a:t>în</a:t>
            </a:r>
            <a:r>
              <a:rPr lang="en-US" sz="2800" dirty="0"/>
              <a:t> </a:t>
            </a:r>
            <a:r>
              <a:rPr lang="en-US" sz="2800" dirty="0" err="1"/>
              <a:t>funcție</a:t>
            </a:r>
            <a:r>
              <a:rPr lang="en-US" sz="2800" dirty="0"/>
              <a:t> de </a:t>
            </a:r>
            <a:r>
              <a:rPr lang="en-US" sz="2800" dirty="0" err="1"/>
              <a:t>mărimea</a:t>
            </a:r>
            <a:r>
              <a:rPr lang="en-US" sz="2800" dirty="0"/>
              <a:t> </a:t>
            </a:r>
            <a:r>
              <a:rPr lang="en-US" sz="2800" dirty="0" err="1"/>
              <a:t>pe</a:t>
            </a:r>
            <a:r>
              <a:rPr lang="en-US" sz="2800" dirty="0"/>
              <a:t> care o </a:t>
            </a:r>
            <a:r>
              <a:rPr lang="en-US" sz="2800" dirty="0" err="1"/>
              <a:t>considerăm</a:t>
            </a:r>
            <a:r>
              <a:rPr lang="en-US" sz="2800" dirty="0"/>
              <a:t>.</a:t>
            </a:r>
          </a:p>
        </p:txBody>
      </p:sp>
    </p:spTree>
    <p:extLst>
      <p:ext uri="{BB962C8B-B14F-4D97-AF65-F5344CB8AC3E}">
        <p14:creationId xmlns:p14="http://schemas.microsoft.com/office/powerpoint/2010/main" val="21717108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isualWor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901" y="155714"/>
            <a:ext cx="4709744" cy="6603653"/>
          </a:xfrm>
          <a:prstGeom prst="rect">
            <a:avLst/>
          </a:prstGeom>
        </p:spPr>
      </p:pic>
    </p:spTree>
    <p:extLst>
      <p:ext uri="{BB962C8B-B14F-4D97-AF65-F5344CB8AC3E}">
        <p14:creationId xmlns:p14="http://schemas.microsoft.com/office/powerpoint/2010/main" val="38918715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131" name="Picture 3" descr="DaVinci_face_only"/>
          <p:cNvPicPr>
            <a:picLocks noChangeAspect="1" noChangeArrowheads="1"/>
          </p:cNvPicPr>
          <p:nvPr/>
        </p:nvPicPr>
        <p:blipFill>
          <a:blip r:embed="rId3" cstate="print"/>
          <a:srcRect/>
          <a:stretch>
            <a:fillRect/>
          </a:stretch>
        </p:blipFill>
        <p:spPr bwMode="auto">
          <a:xfrm>
            <a:off x="838200" y="2209800"/>
            <a:ext cx="3101975" cy="3843338"/>
          </a:xfrm>
          <a:prstGeom prst="rect">
            <a:avLst/>
          </a:prstGeom>
          <a:noFill/>
          <a:ln w="9525">
            <a:noFill/>
            <a:miter lim="800000"/>
            <a:headEnd/>
            <a:tailEnd/>
          </a:ln>
        </p:spPr>
      </p:pic>
      <p:sp>
        <p:nvSpPr>
          <p:cNvPr id="509956" name="Text Box 4"/>
          <p:cNvSpPr txBox="1">
            <a:spLocks noChangeArrowheads="1"/>
          </p:cNvSpPr>
          <p:nvPr/>
        </p:nvSpPr>
        <p:spPr bwMode="auto">
          <a:xfrm>
            <a:off x="914400" y="533400"/>
            <a:ext cx="2514600" cy="790575"/>
          </a:xfrm>
          <a:prstGeom prst="rect">
            <a:avLst/>
          </a:prstGeom>
          <a:solidFill>
            <a:srgbClr val="DCF6D6"/>
          </a:solidFill>
          <a:ln w="28575">
            <a:solidFill>
              <a:srgbClr val="008000"/>
            </a:solidFill>
            <a:miter lim="800000"/>
            <a:headEnd/>
            <a:tailEnd/>
          </a:ln>
          <a:effectLst/>
        </p:spPr>
        <p:txBody>
          <a:bodyPr>
            <a:spAutoFit/>
          </a:bodyPr>
          <a:lstStyle/>
          <a:p>
            <a:pPr algn="ctr" fontAlgn="auto">
              <a:spcBef>
                <a:spcPct val="50000"/>
              </a:spcBef>
              <a:spcAft>
                <a:spcPts val="0"/>
              </a:spcAft>
              <a:defRPr/>
            </a:pPr>
            <a:r>
              <a:rPr lang="en-US" sz="4400" b="1" dirty="0" err="1">
                <a:effectLst>
                  <a:outerShdw blurRad="38100" dist="38100" dir="2700000" algn="tl">
                    <a:srgbClr val="FFFFFF"/>
                  </a:outerShdw>
                </a:effectLst>
                <a:latin typeface="+mn-lt"/>
                <a:cs typeface="+mn-cs"/>
              </a:rPr>
              <a:t>Obiect</a:t>
            </a:r>
            <a:endParaRPr lang="en-US" sz="4400" b="1" dirty="0">
              <a:effectLst>
                <a:outerShdw blurRad="38100" dist="38100" dir="2700000" algn="tl">
                  <a:srgbClr val="FFFFFF"/>
                </a:outerShdw>
              </a:effectLst>
              <a:latin typeface="+mn-lt"/>
              <a:cs typeface="+mn-cs"/>
            </a:endParaRPr>
          </a:p>
        </p:txBody>
      </p:sp>
      <p:grpSp>
        <p:nvGrpSpPr>
          <p:cNvPr id="4" name="Group 6"/>
          <p:cNvGrpSpPr>
            <a:grpSpLocks/>
          </p:cNvGrpSpPr>
          <p:nvPr/>
        </p:nvGrpSpPr>
        <p:grpSpPr bwMode="auto">
          <a:xfrm>
            <a:off x="4876800" y="1600200"/>
            <a:ext cx="3609975" cy="5029200"/>
            <a:chOff x="3072" y="1008"/>
            <a:chExt cx="2274" cy="3168"/>
          </a:xfrm>
        </p:grpSpPr>
        <p:pic>
          <p:nvPicPr>
            <p:cNvPr id="346120" name="Picture 7" descr="lunch-bagtrans"/>
            <p:cNvPicPr>
              <a:picLocks noChangeAspect="1" noChangeArrowheads="1"/>
            </p:cNvPicPr>
            <p:nvPr/>
          </p:nvPicPr>
          <p:blipFill>
            <a:blip r:embed="rId4" cstate="print"/>
            <a:srcRect/>
            <a:stretch>
              <a:fillRect/>
            </a:stretch>
          </p:blipFill>
          <p:spPr bwMode="auto">
            <a:xfrm>
              <a:off x="3072" y="1008"/>
              <a:ext cx="2274" cy="3168"/>
            </a:xfrm>
            <a:prstGeom prst="rect">
              <a:avLst/>
            </a:prstGeom>
            <a:noFill/>
            <a:ln w="9525">
              <a:noFill/>
              <a:miter lim="800000"/>
              <a:headEnd/>
              <a:tailEnd/>
            </a:ln>
          </p:spPr>
        </p:pic>
        <p:pic>
          <p:nvPicPr>
            <p:cNvPr id="346121" name="Picture 8" descr="ermine"/>
            <p:cNvPicPr>
              <a:picLocks noChangeAspect="1" noChangeArrowheads="1"/>
            </p:cNvPicPr>
            <p:nvPr/>
          </p:nvPicPr>
          <p:blipFill>
            <a:blip r:embed="rId5" cstate="print"/>
            <a:srcRect l="49399" t="22293" r="38898" b="71706"/>
            <a:stretch>
              <a:fillRect/>
            </a:stretch>
          </p:blipFill>
          <p:spPr bwMode="auto">
            <a:xfrm>
              <a:off x="4560" y="3072"/>
              <a:ext cx="480" cy="336"/>
            </a:xfrm>
            <a:prstGeom prst="rect">
              <a:avLst/>
            </a:prstGeom>
            <a:noFill/>
            <a:ln w="9525">
              <a:noFill/>
              <a:miter lim="800000"/>
              <a:headEnd/>
              <a:tailEnd/>
            </a:ln>
          </p:spPr>
        </p:pic>
        <p:pic>
          <p:nvPicPr>
            <p:cNvPr id="346122" name="Picture 9" descr="ermine"/>
            <p:cNvPicPr>
              <a:picLocks noChangeAspect="1" noChangeArrowheads="1"/>
            </p:cNvPicPr>
            <p:nvPr/>
          </p:nvPicPr>
          <p:blipFill>
            <a:blip r:embed="rId5" cstate="print"/>
            <a:srcRect l="57591" t="4288" r="29535" b="88853"/>
            <a:stretch>
              <a:fillRect/>
            </a:stretch>
          </p:blipFill>
          <p:spPr bwMode="auto">
            <a:xfrm>
              <a:off x="4224" y="1632"/>
              <a:ext cx="432" cy="314"/>
            </a:xfrm>
            <a:prstGeom prst="rect">
              <a:avLst/>
            </a:prstGeom>
            <a:noFill/>
            <a:ln w="9525">
              <a:noFill/>
              <a:miter lim="800000"/>
              <a:headEnd/>
              <a:tailEnd/>
            </a:ln>
          </p:spPr>
        </p:pic>
        <p:pic>
          <p:nvPicPr>
            <p:cNvPr id="346123" name="Picture 10" descr="ermine"/>
            <p:cNvPicPr>
              <a:picLocks noChangeAspect="1" noChangeArrowheads="1"/>
            </p:cNvPicPr>
            <p:nvPr/>
          </p:nvPicPr>
          <p:blipFill>
            <a:blip r:embed="rId5" cstate="print"/>
            <a:srcRect l="43547" t="38583" r="43579" b="54558"/>
            <a:stretch>
              <a:fillRect/>
            </a:stretch>
          </p:blipFill>
          <p:spPr bwMode="auto">
            <a:xfrm>
              <a:off x="3360" y="3120"/>
              <a:ext cx="432" cy="314"/>
            </a:xfrm>
            <a:prstGeom prst="rect">
              <a:avLst/>
            </a:prstGeom>
            <a:noFill/>
            <a:ln w="9525">
              <a:noFill/>
              <a:miter lim="800000"/>
              <a:headEnd/>
              <a:tailEnd/>
            </a:ln>
          </p:spPr>
        </p:pic>
        <p:pic>
          <p:nvPicPr>
            <p:cNvPr id="346124" name="Picture 11" descr="ermine"/>
            <p:cNvPicPr>
              <a:picLocks noChangeAspect="1" noChangeArrowheads="1"/>
            </p:cNvPicPr>
            <p:nvPr/>
          </p:nvPicPr>
          <p:blipFill>
            <a:blip r:embed="rId5" cstate="print"/>
            <a:srcRect l="38866" t="15433" r="51772" b="79422"/>
            <a:stretch>
              <a:fillRect/>
            </a:stretch>
          </p:blipFill>
          <p:spPr bwMode="auto">
            <a:xfrm>
              <a:off x="4416" y="2496"/>
              <a:ext cx="384" cy="288"/>
            </a:xfrm>
            <a:prstGeom prst="rect">
              <a:avLst/>
            </a:prstGeom>
            <a:noFill/>
            <a:ln w="9525">
              <a:noFill/>
              <a:miter lim="800000"/>
              <a:headEnd/>
              <a:tailEnd/>
            </a:ln>
          </p:spPr>
        </p:pic>
        <p:pic>
          <p:nvPicPr>
            <p:cNvPr id="346125" name="Picture 12" descr="ermine"/>
            <p:cNvPicPr>
              <a:picLocks noChangeAspect="1" noChangeArrowheads="1"/>
            </p:cNvPicPr>
            <p:nvPr/>
          </p:nvPicPr>
          <p:blipFill>
            <a:blip r:embed="rId5" cstate="print"/>
            <a:srcRect l="58762" t="14577" r="31876" b="79422"/>
            <a:stretch>
              <a:fillRect/>
            </a:stretch>
          </p:blipFill>
          <p:spPr bwMode="auto">
            <a:xfrm>
              <a:off x="3840" y="2544"/>
              <a:ext cx="384" cy="336"/>
            </a:xfrm>
            <a:prstGeom prst="rect">
              <a:avLst/>
            </a:prstGeom>
            <a:noFill/>
            <a:ln w="9525">
              <a:noFill/>
              <a:miter lim="800000"/>
              <a:headEnd/>
              <a:tailEnd/>
            </a:ln>
          </p:spPr>
        </p:pic>
        <p:pic>
          <p:nvPicPr>
            <p:cNvPr id="346126" name="Picture 13" descr="ermine"/>
            <p:cNvPicPr>
              <a:picLocks noChangeAspect="1" noChangeArrowheads="1"/>
            </p:cNvPicPr>
            <p:nvPr/>
          </p:nvPicPr>
          <p:blipFill>
            <a:blip r:embed="rId5" cstate="print"/>
            <a:srcRect l="56421" t="32582" r="31876" b="62274"/>
            <a:stretch>
              <a:fillRect/>
            </a:stretch>
          </p:blipFill>
          <p:spPr bwMode="auto">
            <a:xfrm>
              <a:off x="4368" y="3600"/>
              <a:ext cx="480" cy="288"/>
            </a:xfrm>
            <a:prstGeom prst="rect">
              <a:avLst/>
            </a:prstGeom>
            <a:noFill/>
            <a:ln w="9525">
              <a:noFill/>
              <a:miter lim="800000"/>
              <a:headEnd/>
              <a:tailEnd/>
            </a:ln>
          </p:spPr>
        </p:pic>
        <p:pic>
          <p:nvPicPr>
            <p:cNvPr id="346127" name="Picture 14" descr="ermine"/>
            <p:cNvPicPr>
              <a:picLocks noChangeAspect="1" noChangeArrowheads="1"/>
            </p:cNvPicPr>
            <p:nvPr/>
          </p:nvPicPr>
          <p:blipFill>
            <a:blip r:embed="rId5" cstate="print"/>
            <a:srcRect l="58762" t="27437" r="31876" b="67418"/>
            <a:stretch>
              <a:fillRect/>
            </a:stretch>
          </p:blipFill>
          <p:spPr bwMode="auto">
            <a:xfrm>
              <a:off x="4512" y="2064"/>
              <a:ext cx="384" cy="288"/>
            </a:xfrm>
            <a:prstGeom prst="rect">
              <a:avLst/>
            </a:prstGeom>
            <a:noFill/>
            <a:ln w="9525">
              <a:noFill/>
              <a:miter lim="800000"/>
              <a:headEnd/>
              <a:tailEnd/>
            </a:ln>
          </p:spPr>
        </p:pic>
        <p:pic>
          <p:nvPicPr>
            <p:cNvPr id="346128" name="Picture 15" descr="ermine"/>
            <p:cNvPicPr>
              <a:picLocks noChangeAspect="1" noChangeArrowheads="1"/>
            </p:cNvPicPr>
            <p:nvPr/>
          </p:nvPicPr>
          <p:blipFill>
            <a:blip r:embed="rId5" cstate="print"/>
            <a:srcRect l="59932" t="23151" r="31876" b="71706"/>
            <a:stretch>
              <a:fillRect/>
            </a:stretch>
          </p:blipFill>
          <p:spPr bwMode="auto">
            <a:xfrm>
              <a:off x="4032" y="3024"/>
              <a:ext cx="336" cy="288"/>
            </a:xfrm>
            <a:prstGeom prst="rect">
              <a:avLst/>
            </a:prstGeom>
            <a:noFill/>
            <a:ln w="9525">
              <a:noFill/>
              <a:miter lim="800000"/>
              <a:headEnd/>
              <a:tailEnd/>
            </a:ln>
          </p:spPr>
        </p:pic>
        <p:pic>
          <p:nvPicPr>
            <p:cNvPr id="346129" name="Picture 16" descr="ermine"/>
            <p:cNvPicPr>
              <a:picLocks noChangeAspect="1" noChangeArrowheads="1"/>
            </p:cNvPicPr>
            <p:nvPr/>
          </p:nvPicPr>
          <p:blipFill>
            <a:blip r:embed="rId5" cstate="print"/>
            <a:srcRect l="47058" t="24008" r="45920" b="63130"/>
            <a:stretch>
              <a:fillRect/>
            </a:stretch>
          </p:blipFill>
          <p:spPr bwMode="auto">
            <a:xfrm>
              <a:off x="3792" y="1680"/>
              <a:ext cx="288" cy="720"/>
            </a:xfrm>
            <a:prstGeom prst="rect">
              <a:avLst/>
            </a:prstGeom>
            <a:noFill/>
            <a:ln w="9525">
              <a:noFill/>
              <a:miter lim="800000"/>
              <a:headEnd/>
              <a:tailEnd/>
            </a:ln>
          </p:spPr>
        </p:pic>
        <p:pic>
          <p:nvPicPr>
            <p:cNvPr id="346130" name="Picture 17" descr="ermine"/>
            <p:cNvPicPr>
              <a:picLocks noChangeAspect="1" noChangeArrowheads="1"/>
            </p:cNvPicPr>
            <p:nvPr/>
          </p:nvPicPr>
          <p:blipFill>
            <a:blip r:embed="rId5" cstate="print"/>
            <a:srcRect l="50569" t="17148" r="37727" b="76851"/>
            <a:stretch>
              <a:fillRect/>
            </a:stretch>
          </p:blipFill>
          <p:spPr bwMode="auto">
            <a:xfrm>
              <a:off x="3648" y="3552"/>
              <a:ext cx="480" cy="336"/>
            </a:xfrm>
            <a:prstGeom prst="rect">
              <a:avLst/>
            </a:prstGeom>
            <a:noFill/>
            <a:ln w="9525">
              <a:noFill/>
              <a:miter lim="800000"/>
              <a:headEnd/>
              <a:tailEnd/>
            </a:ln>
          </p:spPr>
        </p:pic>
      </p:grpSp>
      <p:sp>
        <p:nvSpPr>
          <p:cNvPr id="509970" name="Text Box 18"/>
          <p:cNvSpPr txBox="1">
            <a:spLocks noChangeArrowheads="1"/>
          </p:cNvSpPr>
          <p:nvPr/>
        </p:nvSpPr>
        <p:spPr bwMode="auto">
          <a:xfrm>
            <a:off x="4571999" y="247650"/>
            <a:ext cx="4428667" cy="1108075"/>
          </a:xfrm>
          <a:prstGeom prst="rect">
            <a:avLst/>
          </a:prstGeom>
          <a:solidFill>
            <a:srgbClr val="DFCCAB"/>
          </a:solidFill>
          <a:ln w="28575">
            <a:solidFill>
              <a:srgbClr val="9A7966"/>
            </a:solidFill>
            <a:miter lim="800000"/>
            <a:headEnd/>
            <a:tailEnd/>
          </a:ln>
          <a:effectLst/>
        </p:spPr>
        <p:txBody>
          <a:bodyPr wrap="square">
            <a:spAutoFit/>
          </a:bodyPr>
          <a:lstStyle/>
          <a:p>
            <a:pPr algn="ctr" fontAlgn="auto">
              <a:spcBef>
                <a:spcPct val="50000"/>
              </a:spcBef>
              <a:spcAft>
                <a:spcPts val="0"/>
              </a:spcAft>
              <a:defRPr/>
            </a:pPr>
            <a:r>
              <a:rPr lang="en-US" sz="3600" b="1" dirty="0">
                <a:effectLst>
                  <a:outerShdw blurRad="38100" dist="38100" dir="2700000" algn="tl">
                    <a:srgbClr val="FFFFFF"/>
                  </a:outerShdw>
                </a:effectLst>
                <a:latin typeface="+mn-lt"/>
                <a:cs typeface="+mn-cs"/>
              </a:rPr>
              <a:t>Bag of visual words</a:t>
            </a:r>
          </a:p>
          <a:p>
            <a:pPr algn="ctr" fontAlgn="auto">
              <a:spcBef>
                <a:spcPct val="50000"/>
              </a:spcBef>
              <a:spcAft>
                <a:spcPts val="0"/>
              </a:spcAft>
              <a:defRPr/>
            </a:pPr>
            <a:r>
              <a:rPr lang="en-US" sz="2000" b="1" dirty="0">
                <a:effectLst>
                  <a:outerShdw blurRad="38100" dist="38100" dir="2700000" algn="tl">
                    <a:srgbClr val="FFFFFF"/>
                  </a:outerShdw>
                </a:effectLst>
              </a:rPr>
              <a:t>(sac de </a:t>
            </a:r>
            <a:r>
              <a:rPr lang="en-US" sz="2000" b="1" dirty="0" err="1">
                <a:effectLst>
                  <a:outerShdw blurRad="38100" dist="38100" dir="2700000" algn="tl">
                    <a:srgbClr val="FFFFFF"/>
                  </a:outerShdw>
                </a:effectLst>
              </a:rPr>
              <a:t>cuvinte</a:t>
            </a:r>
            <a:r>
              <a:rPr lang="en-US" sz="2000" b="1" dirty="0">
                <a:effectLst>
                  <a:outerShdw blurRad="38100" dist="38100" dir="2700000" algn="tl">
                    <a:srgbClr val="FFFFFF"/>
                  </a:outerShdw>
                </a:effectLst>
              </a:rPr>
              <a:t> </a:t>
            </a:r>
            <a:r>
              <a:rPr lang="en-US" sz="2000" b="1" dirty="0" err="1">
                <a:effectLst>
                  <a:outerShdw blurRad="38100" dist="38100" dir="2700000" algn="tl">
                    <a:srgbClr val="FFFFFF"/>
                  </a:outerShdw>
                </a:effectLst>
              </a:rPr>
              <a:t>vizuale</a:t>
            </a:r>
            <a:r>
              <a:rPr lang="en-US" sz="2000" b="1" dirty="0">
                <a:effectLst>
                  <a:outerShdw blurRad="38100" dist="38100" dir="2700000" algn="tl">
                    <a:srgbClr val="FFFFFF"/>
                  </a:outerShdw>
                </a:effectLst>
              </a:rPr>
              <a:t>)</a:t>
            </a:r>
          </a:p>
        </p:txBody>
      </p:sp>
      <p:sp>
        <p:nvSpPr>
          <p:cNvPr id="346119" name="Line 19"/>
          <p:cNvSpPr>
            <a:spLocks noChangeShapeType="1"/>
          </p:cNvSpPr>
          <p:nvPr/>
        </p:nvSpPr>
        <p:spPr bwMode="auto">
          <a:xfrm>
            <a:off x="3429000" y="914400"/>
            <a:ext cx="1143000" cy="0"/>
          </a:xfrm>
          <a:prstGeom prst="line">
            <a:avLst/>
          </a:prstGeom>
          <a:noFill/>
          <a:ln w="38100">
            <a:solidFill>
              <a:srgbClr val="333300"/>
            </a:solidFill>
            <a:round/>
            <a:headEnd/>
            <a:tailEnd type="triangle" w="lg" len="med"/>
          </a:ln>
        </p:spPr>
        <p:txBody>
          <a:bodyPr/>
          <a:lstStyle/>
          <a:p>
            <a:endParaRPr lang="en-US"/>
          </a:p>
        </p:txBody>
      </p:sp>
      <p:sp>
        <p:nvSpPr>
          <p:cNvPr id="22" name="TextBox 21"/>
          <p:cNvSpPr txBox="1"/>
          <p:nvPr/>
        </p:nvSpPr>
        <p:spPr>
          <a:xfrm>
            <a:off x="7162798" y="6581001"/>
            <a:ext cx="2049585"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L. </a:t>
            </a:r>
            <a:r>
              <a:rPr lang="en-US" sz="1200" dirty="0" err="1"/>
              <a:t>Fei-Fei</a:t>
            </a:r>
            <a:endParaRPr lang="en-US" sz="1200" dirty="0"/>
          </a:p>
        </p:txBody>
      </p:sp>
    </p:spTree>
    <p:extLst>
      <p:ext uri="{BB962C8B-B14F-4D97-AF65-F5344CB8AC3E}">
        <p14:creationId xmlns:p14="http://schemas.microsoft.com/office/powerpoint/2010/main" val="3213087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fontScale="90000"/>
          </a:bodyPr>
          <a:lstStyle/>
          <a:p>
            <a:pPr eaLnBrk="1" hangingPunct="1"/>
            <a:r>
              <a:rPr lang="en-US" dirty="0" err="1"/>
              <a:t>Modele</a:t>
            </a:r>
            <a:r>
              <a:rPr lang="en-US" dirty="0"/>
              <a:t> de tip bag of words: </a:t>
            </a:r>
            <a:r>
              <a:rPr lang="en-US" dirty="0" err="1"/>
              <a:t>reprezentarea</a:t>
            </a:r>
            <a:r>
              <a:rPr lang="en-US" dirty="0"/>
              <a:t> </a:t>
            </a:r>
            <a:r>
              <a:rPr lang="en-US" dirty="0" err="1"/>
              <a:t>texturii</a:t>
            </a:r>
            <a:endParaRPr lang="en-US" dirty="0"/>
          </a:p>
        </p:txBody>
      </p:sp>
      <p:pic>
        <p:nvPicPr>
          <p:cNvPr id="360451" name="Picture 4" descr="huang_textures"/>
          <p:cNvPicPr>
            <a:picLocks noGrp="1" noChangeAspect="1" noChangeArrowheads="1"/>
          </p:cNvPicPr>
          <p:nvPr>
            <p:ph idx="4294967295"/>
          </p:nvPr>
        </p:nvPicPr>
        <p:blipFill>
          <a:blip r:embed="rId3" cstate="print"/>
          <a:srcRect/>
          <a:stretch>
            <a:fillRect/>
          </a:stretch>
        </p:blipFill>
        <p:spPr>
          <a:xfrm>
            <a:off x="4617285" y="1801813"/>
            <a:ext cx="4181475" cy="2741612"/>
          </a:xfrm>
          <a:noFill/>
        </p:spPr>
      </p:pic>
      <p:sp>
        <p:nvSpPr>
          <p:cNvPr id="360452" name="Rectangle 3"/>
          <p:cNvSpPr>
            <a:spLocks noGrp="1" noChangeArrowheads="1"/>
          </p:cNvSpPr>
          <p:nvPr>
            <p:ph type="body" sz="half" idx="4294967295"/>
          </p:nvPr>
        </p:nvSpPr>
        <p:spPr>
          <a:xfrm>
            <a:off x="530177" y="1801813"/>
            <a:ext cx="3757613" cy="3182938"/>
          </a:xfrm>
        </p:spPr>
        <p:txBody>
          <a:bodyPr lIns="91440" tIns="45720" rIns="91440" bIns="45720">
            <a:normAutofit/>
          </a:bodyPr>
          <a:lstStyle/>
          <a:p>
            <a:pPr marL="0" indent="0" eaLnBrk="1" hangingPunct="1">
              <a:lnSpc>
                <a:spcPct val="90000"/>
              </a:lnSpc>
              <a:spcAft>
                <a:spcPts val="600"/>
              </a:spcAft>
            </a:pPr>
            <a:r>
              <a:rPr lang="en-US" sz="2000" dirty="0"/>
              <a:t> </a:t>
            </a:r>
            <a:r>
              <a:rPr lang="en-US" sz="2000" dirty="0" err="1"/>
              <a:t>Idee</a:t>
            </a:r>
            <a:r>
              <a:rPr lang="en-US" sz="2000" dirty="0"/>
              <a:t> </a:t>
            </a:r>
            <a:r>
              <a:rPr lang="en-US" sz="2000" dirty="0" err="1"/>
              <a:t>explorată</a:t>
            </a:r>
            <a:r>
              <a:rPr lang="en-US" sz="2000" dirty="0"/>
              <a:t> </a:t>
            </a:r>
            <a:r>
              <a:rPr lang="en-US" sz="2000" dirty="0" err="1"/>
              <a:t>pentru</a:t>
            </a:r>
            <a:r>
              <a:rPr lang="en-US" sz="2000" dirty="0"/>
              <a:t> prima </a:t>
            </a:r>
            <a:r>
              <a:rPr lang="en-US" sz="2000" dirty="0" err="1"/>
              <a:t>oară</a:t>
            </a:r>
            <a:r>
              <a:rPr lang="en-US" sz="2000" dirty="0"/>
              <a:t> </a:t>
            </a:r>
            <a:r>
              <a:rPr lang="en-US" sz="2000" dirty="0" err="1"/>
              <a:t>în</a:t>
            </a:r>
            <a:r>
              <a:rPr lang="en-US" sz="2000" dirty="0"/>
              <a:t> </a:t>
            </a:r>
            <a:r>
              <a:rPr lang="en-US" sz="2000" dirty="0" err="1"/>
              <a:t>reprezentarea</a:t>
            </a:r>
            <a:r>
              <a:rPr lang="en-US" sz="2000" dirty="0"/>
              <a:t> </a:t>
            </a:r>
            <a:r>
              <a:rPr lang="en-US" sz="2000" dirty="0" err="1"/>
              <a:t>materialelor</a:t>
            </a:r>
            <a:r>
              <a:rPr lang="en-US" sz="2000" dirty="0"/>
              <a:t> </a:t>
            </a:r>
            <a:r>
              <a:rPr lang="en-US" sz="2000" dirty="0" err="1"/>
              <a:t>şi</a:t>
            </a:r>
            <a:r>
              <a:rPr lang="en-US" sz="2000" dirty="0"/>
              <a:t> a </a:t>
            </a:r>
            <a:r>
              <a:rPr lang="en-US" sz="2000" dirty="0" err="1"/>
              <a:t>texturii</a:t>
            </a:r>
            <a:endParaRPr lang="en-US" sz="2000" dirty="0"/>
          </a:p>
          <a:p>
            <a:pPr marL="0" indent="0" eaLnBrk="1" hangingPunct="1">
              <a:lnSpc>
                <a:spcPct val="90000"/>
              </a:lnSpc>
              <a:spcAft>
                <a:spcPts val="600"/>
              </a:spcAft>
            </a:pPr>
            <a:r>
              <a:rPr lang="en-US" sz="2000" i="1" dirty="0"/>
              <a:t> </a:t>
            </a:r>
            <a:r>
              <a:rPr lang="en-US" sz="2000" i="1" dirty="0" err="1"/>
              <a:t>Textoni</a:t>
            </a:r>
            <a:r>
              <a:rPr lang="en-US" sz="2000" i="1" dirty="0"/>
              <a:t> </a:t>
            </a:r>
            <a:r>
              <a:rPr lang="en-US" sz="2000" dirty="0"/>
              <a:t>= </a:t>
            </a:r>
            <a:r>
              <a:rPr lang="en-US" sz="2000" dirty="0" err="1"/>
              <a:t>centri</a:t>
            </a:r>
            <a:r>
              <a:rPr lang="en-US" sz="2000" dirty="0"/>
              <a:t> </a:t>
            </a:r>
            <a:r>
              <a:rPr lang="en-US" sz="2000" dirty="0" err="1"/>
              <a:t>clusterilor</a:t>
            </a:r>
            <a:r>
              <a:rPr lang="en-US" sz="2000" dirty="0"/>
              <a:t> </a:t>
            </a:r>
            <a:r>
              <a:rPr lang="en-US" sz="2000" dirty="0" err="1"/>
              <a:t>obținuți</a:t>
            </a:r>
            <a:r>
              <a:rPr lang="en-US" sz="2000" dirty="0"/>
              <a:t> </a:t>
            </a:r>
            <a:r>
              <a:rPr lang="en-US" sz="2000" dirty="0" err="1"/>
              <a:t>prin</a:t>
            </a:r>
            <a:r>
              <a:rPr lang="en-US" sz="2000" dirty="0"/>
              <a:t> </a:t>
            </a:r>
            <a:r>
              <a:rPr lang="en-US" sz="2000" dirty="0" err="1"/>
              <a:t>clusterizarea</a:t>
            </a:r>
            <a:r>
              <a:rPr lang="en-US" sz="2000" dirty="0"/>
              <a:t> </a:t>
            </a:r>
            <a:r>
              <a:rPr lang="en-US" sz="2000" dirty="0" err="1"/>
              <a:t>răspunsurile</a:t>
            </a:r>
            <a:r>
              <a:rPr lang="en-US" sz="2000" dirty="0"/>
              <a:t> </a:t>
            </a:r>
            <a:r>
              <a:rPr lang="en-US" sz="2000" dirty="0" err="1"/>
              <a:t>filtrelor</a:t>
            </a:r>
            <a:r>
              <a:rPr lang="en-US" sz="2000" dirty="0"/>
              <a:t> </a:t>
            </a:r>
            <a:r>
              <a:rPr lang="en-US" sz="2000" dirty="0" err="1"/>
              <a:t>aplicate</a:t>
            </a:r>
            <a:r>
              <a:rPr lang="en-US" sz="2000" dirty="0"/>
              <a:t> </a:t>
            </a:r>
            <a:r>
              <a:rPr lang="en-US" sz="2000" dirty="0" err="1"/>
              <a:t>unor</a:t>
            </a:r>
            <a:r>
              <a:rPr lang="en-US" sz="2000" dirty="0"/>
              <a:t> </a:t>
            </a:r>
            <a:r>
              <a:rPr lang="en-US" sz="2000" dirty="0" err="1"/>
              <a:t>imagini</a:t>
            </a:r>
            <a:endParaRPr lang="en-US" sz="2000" dirty="0"/>
          </a:p>
          <a:p>
            <a:pPr marL="0" indent="0" eaLnBrk="1" hangingPunct="1">
              <a:lnSpc>
                <a:spcPct val="90000"/>
              </a:lnSpc>
              <a:spcAft>
                <a:spcPts val="600"/>
              </a:spcAft>
            </a:pPr>
            <a:r>
              <a:rPr lang="en-US" sz="2000" dirty="0"/>
              <a:t> </a:t>
            </a:r>
            <a:r>
              <a:rPr lang="en-US" sz="2000" dirty="0" err="1"/>
              <a:t>Reprezintă</a:t>
            </a:r>
            <a:r>
              <a:rPr lang="en-US" sz="2000" dirty="0"/>
              <a:t>/</a:t>
            </a:r>
            <a:r>
              <a:rPr lang="en-US" sz="2000" dirty="0" err="1"/>
              <a:t>descrie</a:t>
            </a:r>
            <a:r>
              <a:rPr lang="en-US" sz="2000" dirty="0"/>
              <a:t> </a:t>
            </a:r>
            <a:r>
              <a:rPr lang="en-US" sz="2000" dirty="0" err="1"/>
              <a:t>materiale</a:t>
            </a:r>
            <a:r>
              <a:rPr lang="en-US" sz="2000" dirty="0"/>
              <a:t> </a:t>
            </a:r>
            <a:r>
              <a:rPr lang="en-US" sz="2000" dirty="0" err="1"/>
              <a:t>și</a:t>
            </a:r>
            <a:r>
              <a:rPr lang="en-US" sz="2000" dirty="0"/>
              <a:t> </a:t>
            </a:r>
            <a:r>
              <a:rPr lang="en-US" sz="2000" dirty="0" err="1"/>
              <a:t>texturi</a:t>
            </a:r>
            <a:r>
              <a:rPr lang="en-US" sz="2000" dirty="0"/>
              <a:t> </a:t>
            </a:r>
            <a:r>
              <a:rPr lang="en-US" sz="2000" dirty="0" err="1"/>
              <a:t>pe</a:t>
            </a:r>
            <a:r>
              <a:rPr lang="en-US" sz="2000" dirty="0"/>
              <a:t> </a:t>
            </a:r>
            <a:r>
              <a:rPr lang="en-US" sz="2000" dirty="0" err="1"/>
              <a:t>baza</a:t>
            </a:r>
            <a:r>
              <a:rPr lang="en-US" sz="2000" dirty="0"/>
              <a:t> </a:t>
            </a:r>
            <a:r>
              <a:rPr lang="en-US" sz="2000" dirty="0" err="1"/>
              <a:t>distribuției</a:t>
            </a:r>
            <a:r>
              <a:rPr lang="en-US" sz="2000" dirty="0"/>
              <a:t> </a:t>
            </a:r>
            <a:r>
              <a:rPr lang="en-US" sz="2000" dirty="0" err="1"/>
              <a:t>textonilor</a:t>
            </a:r>
            <a:r>
              <a:rPr lang="en-US" sz="2000" dirty="0"/>
              <a:t> (</a:t>
            </a:r>
            <a:r>
              <a:rPr lang="en-US" sz="2000" dirty="0" err="1"/>
              <a:t>elemente</a:t>
            </a:r>
            <a:r>
              <a:rPr lang="en-US" sz="2000" dirty="0"/>
              <a:t> </a:t>
            </a:r>
            <a:r>
              <a:rPr lang="en-US" sz="2000" dirty="0" err="1"/>
              <a:t>prototip</a:t>
            </a:r>
            <a:r>
              <a:rPr lang="en-US" sz="2000" dirty="0"/>
              <a:t>)</a:t>
            </a:r>
          </a:p>
        </p:txBody>
      </p:sp>
      <p:sp>
        <p:nvSpPr>
          <p:cNvPr id="7" name="TextBox 6"/>
          <p:cNvSpPr txBox="1"/>
          <p:nvPr/>
        </p:nvSpPr>
        <p:spPr>
          <a:xfrm>
            <a:off x="7289740" y="6483312"/>
            <a:ext cx="2181432"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J. </a:t>
            </a:r>
            <a:r>
              <a:rPr lang="en-US" sz="1200" dirty="0" err="1"/>
              <a:t>Sivic</a:t>
            </a:r>
            <a:endParaRPr lang="en-US" sz="1200" dirty="0"/>
          </a:p>
        </p:txBody>
      </p:sp>
    </p:spTree>
    <p:extLst>
      <p:ext uri="{BB962C8B-B14F-4D97-AF65-F5344CB8AC3E}">
        <p14:creationId xmlns:p14="http://schemas.microsoft.com/office/powerpoint/2010/main" val="26772550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dirty="0" err="1">
                <a:latin typeface="Arial" charset="0"/>
              </a:rPr>
              <a:t>Recunoaşterea</a:t>
            </a:r>
            <a:r>
              <a:rPr lang="en-US" dirty="0">
                <a:latin typeface="Arial" charset="0"/>
              </a:rPr>
              <a:t> </a:t>
            </a:r>
            <a:r>
              <a:rPr lang="en-US" dirty="0" err="1">
                <a:latin typeface="Arial" charset="0"/>
              </a:rPr>
              <a:t>texturii</a:t>
            </a:r>
            <a:endParaRPr lang="en-US" dirty="0">
              <a:latin typeface="Arial" charset="0"/>
            </a:endParaRPr>
          </a:p>
        </p:txBody>
      </p:sp>
      <p:pic>
        <p:nvPicPr>
          <p:cNvPr id="43011" name="Picture 2" descr="The texture spectrum">
            <a:hlinkClick r:id="rId2" tooltip="The texture spectrum"/>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0" y="2106613"/>
            <a:ext cx="8905875" cy="3205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2" name="TextBox 3"/>
          <p:cNvSpPr txBox="1">
            <a:spLocks noChangeArrowheads="1"/>
          </p:cNvSpPr>
          <p:nvPr/>
        </p:nvSpPr>
        <p:spPr bwMode="auto">
          <a:xfrm>
            <a:off x="2680507" y="5806715"/>
            <a:ext cx="331488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dirty="0" err="1">
                <a:latin typeface="Arial" charset="0"/>
              </a:rPr>
              <a:t>Exemple</a:t>
            </a:r>
            <a:r>
              <a:rPr lang="en-US" dirty="0">
                <a:latin typeface="Arial" charset="0"/>
              </a:rPr>
              <a:t> de </a:t>
            </a:r>
            <a:r>
              <a:rPr lang="en-US" dirty="0" err="1">
                <a:latin typeface="Arial" charset="0"/>
              </a:rPr>
              <a:t>texturi</a:t>
            </a:r>
            <a:r>
              <a:rPr lang="en-US" dirty="0">
                <a:latin typeface="Arial" charset="0"/>
              </a:rPr>
              <a:t> (Wikipedia)</a:t>
            </a:r>
          </a:p>
        </p:txBody>
      </p:sp>
      <p:sp>
        <p:nvSpPr>
          <p:cNvPr id="2" name="TextBox 1"/>
          <p:cNvSpPr txBox="1"/>
          <p:nvPr/>
        </p:nvSpPr>
        <p:spPr>
          <a:xfrm>
            <a:off x="250841" y="5026160"/>
            <a:ext cx="8794733" cy="369332"/>
          </a:xfrm>
          <a:prstGeom prst="rect">
            <a:avLst/>
          </a:prstGeom>
          <a:solidFill>
            <a:srgbClr val="FFFFFF"/>
          </a:solidFill>
        </p:spPr>
        <p:txBody>
          <a:bodyPr wrap="square" rtlCol="0">
            <a:spAutoFit/>
          </a:bodyPr>
          <a:lstStyle/>
          <a:p>
            <a:r>
              <a:rPr lang="en-US" dirty="0"/>
              <a:t> </a:t>
            </a:r>
          </a:p>
        </p:txBody>
      </p:sp>
      <p:sp>
        <p:nvSpPr>
          <p:cNvPr id="3" name="TextBox 2"/>
          <p:cNvSpPr txBox="1"/>
          <p:nvPr/>
        </p:nvSpPr>
        <p:spPr>
          <a:xfrm>
            <a:off x="250841" y="5210826"/>
            <a:ext cx="1079211" cy="369332"/>
          </a:xfrm>
          <a:prstGeom prst="rect">
            <a:avLst/>
          </a:prstGeom>
          <a:noFill/>
        </p:spPr>
        <p:txBody>
          <a:bodyPr wrap="square" rtlCol="0">
            <a:spAutoFit/>
          </a:bodyPr>
          <a:lstStyle/>
          <a:p>
            <a:r>
              <a:rPr lang="en-US" dirty="0"/>
              <a:t>regulate</a:t>
            </a:r>
          </a:p>
        </p:txBody>
      </p:sp>
      <p:sp>
        <p:nvSpPr>
          <p:cNvPr id="7" name="TextBox 6"/>
          <p:cNvSpPr txBox="1"/>
          <p:nvPr/>
        </p:nvSpPr>
        <p:spPr>
          <a:xfrm>
            <a:off x="7874107" y="5179466"/>
            <a:ext cx="1285571" cy="369332"/>
          </a:xfrm>
          <a:prstGeom prst="rect">
            <a:avLst/>
          </a:prstGeom>
          <a:noFill/>
        </p:spPr>
        <p:txBody>
          <a:bodyPr wrap="square" rtlCol="0">
            <a:spAutoFit/>
          </a:bodyPr>
          <a:lstStyle/>
          <a:p>
            <a:r>
              <a:rPr lang="en-US" dirty="0" err="1"/>
              <a:t>stocastice</a:t>
            </a:r>
            <a:endParaRPr lang="en-US" dirty="0"/>
          </a:p>
        </p:txBody>
      </p:sp>
      <p:cxnSp>
        <p:nvCxnSpPr>
          <p:cNvPr id="5" name="Straight Arrow Connector 4"/>
          <p:cNvCxnSpPr>
            <a:stCxn id="3" idx="3"/>
          </p:cNvCxnSpPr>
          <p:nvPr/>
        </p:nvCxnSpPr>
        <p:spPr>
          <a:xfrm>
            <a:off x="1330052" y="5395492"/>
            <a:ext cx="654405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91487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2"/>
          <p:cNvSpPr>
            <a:spLocks noGrp="1" noChangeArrowheads="1"/>
          </p:cNvSpPr>
          <p:nvPr>
            <p:ph type="title"/>
          </p:nvPr>
        </p:nvSpPr>
        <p:spPr>
          <a:xfrm>
            <a:off x="0" y="0"/>
            <a:ext cx="9144000" cy="838200"/>
          </a:xfrm>
        </p:spPr>
        <p:txBody>
          <a:bodyPr/>
          <a:lstStyle/>
          <a:p>
            <a:pPr>
              <a:defRPr/>
            </a:pPr>
            <a:r>
              <a:rPr lang="en-US" dirty="0" err="1">
                <a:latin typeface="Arial" charset="0"/>
              </a:rPr>
              <a:t>Recunoaşterea</a:t>
            </a:r>
            <a:r>
              <a:rPr lang="en-US" dirty="0">
                <a:latin typeface="Arial" charset="0"/>
              </a:rPr>
              <a:t> </a:t>
            </a:r>
            <a:r>
              <a:rPr lang="en-US" dirty="0" err="1">
                <a:latin typeface="Arial" charset="0"/>
              </a:rPr>
              <a:t>texturii</a:t>
            </a:r>
            <a:endParaRPr lang="en-US" dirty="0"/>
          </a:p>
        </p:txBody>
      </p:sp>
      <p:sp>
        <p:nvSpPr>
          <p:cNvPr id="848055" name="Rectangle 183"/>
          <p:cNvSpPr>
            <a:spLocks noGrp="1" noChangeArrowheads="1"/>
          </p:cNvSpPr>
          <p:nvPr>
            <p:ph idx="1"/>
          </p:nvPr>
        </p:nvSpPr>
        <p:spPr>
          <a:xfrm>
            <a:off x="152400" y="1066800"/>
            <a:ext cx="8839200" cy="5105400"/>
          </a:xfrm>
        </p:spPr>
        <p:txBody>
          <a:bodyPr/>
          <a:lstStyle/>
          <a:p>
            <a:pPr eaLnBrk="1" hangingPunct="1"/>
            <a:r>
              <a:rPr lang="en-US" dirty="0" err="1"/>
              <a:t>Textura</a:t>
            </a:r>
            <a:r>
              <a:rPr lang="en-US" dirty="0"/>
              <a:t> </a:t>
            </a:r>
            <a:r>
              <a:rPr lang="en-US" dirty="0" err="1"/>
              <a:t>este</a:t>
            </a:r>
            <a:r>
              <a:rPr lang="en-US" dirty="0"/>
              <a:t> </a:t>
            </a:r>
            <a:r>
              <a:rPr lang="en-US" dirty="0" err="1"/>
              <a:t>caracterizată</a:t>
            </a:r>
            <a:r>
              <a:rPr lang="en-US" dirty="0"/>
              <a:t> </a:t>
            </a:r>
            <a:r>
              <a:rPr lang="en-US" dirty="0" err="1"/>
              <a:t>prin</a:t>
            </a:r>
            <a:r>
              <a:rPr lang="en-US" dirty="0"/>
              <a:t> </a:t>
            </a:r>
            <a:r>
              <a:rPr lang="en-US" dirty="0" err="1"/>
              <a:t>repetiția</a:t>
            </a:r>
            <a:r>
              <a:rPr lang="en-US" dirty="0"/>
              <a:t> </a:t>
            </a:r>
            <a:r>
              <a:rPr lang="en-US" dirty="0" err="1"/>
              <a:t>elementelor</a:t>
            </a:r>
            <a:r>
              <a:rPr lang="en-US" dirty="0"/>
              <a:t> de </a:t>
            </a:r>
            <a:r>
              <a:rPr lang="en-US" dirty="0" err="1"/>
              <a:t>bază</a:t>
            </a:r>
            <a:r>
              <a:rPr lang="en-US" dirty="0"/>
              <a:t>, </a:t>
            </a:r>
            <a:r>
              <a:rPr lang="en-US" i="1" dirty="0" err="1"/>
              <a:t>textoni</a:t>
            </a:r>
            <a:endParaRPr lang="en-US" i="1" dirty="0"/>
          </a:p>
          <a:p>
            <a:pPr eaLnBrk="1" hangingPunct="1"/>
            <a:r>
              <a:rPr lang="en-US" dirty="0" err="1"/>
              <a:t>Reprezentăm</a:t>
            </a:r>
            <a:r>
              <a:rPr lang="en-US" dirty="0"/>
              <a:t> </a:t>
            </a:r>
            <a:r>
              <a:rPr lang="en-US" dirty="0" err="1"/>
              <a:t>texturi</a:t>
            </a:r>
            <a:r>
              <a:rPr lang="en-US" dirty="0"/>
              <a:t> </a:t>
            </a:r>
            <a:r>
              <a:rPr lang="en-US" dirty="0" err="1"/>
              <a:t>prin</a:t>
            </a:r>
            <a:r>
              <a:rPr lang="en-US" dirty="0"/>
              <a:t> </a:t>
            </a:r>
            <a:r>
              <a:rPr lang="en-US" dirty="0" err="1"/>
              <a:t>histograme</a:t>
            </a:r>
            <a:r>
              <a:rPr lang="en-US" dirty="0"/>
              <a:t> de </a:t>
            </a:r>
            <a:r>
              <a:rPr lang="en-US" dirty="0" err="1"/>
              <a:t>textoni</a:t>
            </a:r>
            <a:r>
              <a:rPr lang="en-US" dirty="0"/>
              <a:t> (</a:t>
            </a:r>
            <a:r>
              <a:rPr lang="en-US" dirty="0" err="1"/>
              <a:t>numărăm</a:t>
            </a:r>
            <a:r>
              <a:rPr lang="en-US" dirty="0"/>
              <a:t> </a:t>
            </a:r>
            <a:r>
              <a:rPr lang="en-US" dirty="0" err="1"/>
              <a:t>tipul</a:t>
            </a:r>
            <a:r>
              <a:rPr lang="en-US" dirty="0"/>
              <a:t>/</a:t>
            </a:r>
            <a:r>
              <a:rPr lang="en-US" dirty="0" err="1"/>
              <a:t>câți</a:t>
            </a:r>
            <a:r>
              <a:rPr lang="en-US" dirty="0"/>
              <a:t> </a:t>
            </a:r>
            <a:r>
              <a:rPr lang="en-US" dirty="0" err="1"/>
              <a:t>textoni</a:t>
            </a:r>
            <a:r>
              <a:rPr lang="en-US" dirty="0"/>
              <a:t> </a:t>
            </a:r>
            <a:r>
              <a:rPr lang="en-US" dirty="0" err="1"/>
              <a:t>apar</a:t>
            </a:r>
            <a:r>
              <a:rPr lang="en-US" dirty="0"/>
              <a:t> </a:t>
            </a:r>
            <a:r>
              <a:rPr lang="en-US" dirty="0" err="1"/>
              <a:t>în</a:t>
            </a:r>
            <a:r>
              <a:rPr lang="en-US" dirty="0"/>
              <a:t> </a:t>
            </a:r>
            <a:r>
              <a:rPr lang="en-US" dirty="0" err="1"/>
              <a:t>fiecare</a:t>
            </a:r>
            <a:r>
              <a:rPr lang="en-US" dirty="0"/>
              <a:t> imagine </a:t>
            </a:r>
            <a:r>
              <a:rPr lang="en-US" dirty="0" err="1"/>
              <a:t>printr</a:t>
            </a:r>
            <a:r>
              <a:rPr lang="en-US" dirty="0"/>
              <a:t>-o </a:t>
            </a:r>
            <a:r>
              <a:rPr lang="en-US" dirty="0" err="1"/>
              <a:t>histogramă</a:t>
            </a:r>
            <a:r>
              <a:rPr lang="en-US" dirty="0"/>
              <a:t> </a:t>
            </a:r>
            <a:r>
              <a:rPr lang="en-US" dirty="0" err="1"/>
              <a:t>normalizată</a:t>
            </a:r>
            <a:r>
              <a:rPr lang="en-US" dirty="0"/>
              <a:t>) </a:t>
            </a:r>
          </a:p>
        </p:txBody>
      </p:sp>
      <p:pic>
        <p:nvPicPr>
          <p:cNvPr id="847875" name="Picture 3" descr="hexholes"/>
          <p:cNvPicPr>
            <a:picLocks noChangeAspect="1" noChangeArrowheads="1"/>
          </p:cNvPicPr>
          <p:nvPr/>
        </p:nvPicPr>
        <p:blipFill>
          <a:blip r:embed="rId3" cstate="print"/>
          <a:srcRect/>
          <a:stretch>
            <a:fillRect/>
          </a:stretch>
        </p:blipFill>
        <p:spPr bwMode="auto">
          <a:xfrm>
            <a:off x="685800" y="3816320"/>
            <a:ext cx="2286000" cy="2286000"/>
          </a:xfrm>
          <a:prstGeom prst="rect">
            <a:avLst/>
          </a:prstGeom>
          <a:noFill/>
          <a:ln w="3175">
            <a:solidFill>
              <a:schemeClr val="bg1"/>
            </a:solidFill>
            <a:miter lim="800000"/>
            <a:headEnd/>
            <a:tailEnd/>
          </a:ln>
        </p:spPr>
      </p:pic>
      <p:pic>
        <p:nvPicPr>
          <p:cNvPr id="847876" name="Picture 4" descr="D001_3"/>
          <p:cNvPicPr>
            <a:picLocks noChangeAspect="1" noChangeArrowheads="1"/>
          </p:cNvPicPr>
          <p:nvPr/>
        </p:nvPicPr>
        <p:blipFill>
          <a:blip r:embed="rId4" cstate="print"/>
          <a:srcRect/>
          <a:stretch>
            <a:fillRect/>
          </a:stretch>
        </p:blipFill>
        <p:spPr bwMode="auto">
          <a:xfrm>
            <a:off x="3429000" y="3816320"/>
            <a:ext cx="2286000" cy="2286000"/>
          </a:xfrm>
          <a:prstGeom prst="rect">
            <a:avLst/>
          </a:prstGeom>
          <a:noFill/>
          <a:ln w="3175">
            <a:solidFill>
              <a:schemeClr val="bg1"/>
            </a:solidFill>
            <a:miter lim="800000"/>
            <a:headEnd/>
            <a:tailEnd/>
          </a:ln>
        </p:spPr>
      </p:pic>
      <p:pic>
        <p:nvPicPr>
          <p:cNvPr id="847878" name="Picture 6" descr="D022_4"/>
          <p:cNvPicPr>
            <a:picLocks noChangeAspect="1" noChangeArrowheads="1"/>
          </p:cNvPicPr>
          <p:nvPr/>
        </p:nvPicPr>
        <p:blipFill>
          <a:blip r:embed="rId5" cstate="print"/>
          <a:srcRect/>
          <a:stretch>
            <a:fillRect/>
          </a:stretch>
        </p:blipFill>
        <p:spPr bwMode="auto">
          <a:xfrm>
            <a:off x="6172200" y="3816320"/>
            <a:ext cx="2286000" cy="2286000"/>
          </a:xfrm>
          <a:prstGeom prst="rect">
            <a:avLst/>
          </a:prstGeom>
          <a:noFill/>
          <a:ln w="3175">
            <a:solidFill>
              <a:schemeClr val="bg1"/>
            </a:solidFill>
            <a:miter lim="800000"/>
            <a:headEnd/>
            <a:tailEnd/>
          </a:ln>
        </p:spPr>
      </p:pic>
      <p:pic>
        <p:nvPicPr>
          <p:cNvPr id="847995" name="Picture 123" descr="brodatz2_1"/>
          <p:cNvPicPr>
            <a:picLocks noChangeAspect="1" noChangeArrowheads="1"/>
          </p:cNvPicPr>
          <p:nvPr/>
        </p:nvPicPr>
        <p:blipFill>
          <a:blip r:embed="rId6" cstate="print"/>
          <a:srcRect/>
          <a:stretch>
            <a:fillRect/>
          </a:stretch>
        </p:blipFill>
        <p:spPr bwMode="auto">
          <a:xfrm>
            <a:off x="6705600" y="6330920"/>
            <a:ext cx="257175" cy="257175"/>
          </a:xfrm>
          <a:prstGeom prst="rect">
            <a:avLst/>
          </a:prstGeom>
          <a:noFill/>
          <a:ln w="3175">
            <a:solidFill>
              <a:schemeClr val="bg1"/>
            </a:solidFill>
            <a:miter lim="800000"/>
            <a:headEnd/>
            <a:tailEnd/>
          </a:ln>
        </p:spPr>
      </p:pic>
      <p:pic>
        <p:nvPicPr>
          <p:cNvPr id="847996" name="Picture 124" descr="brodatz2_2"/>
          <p:cNvPicPr>
            <a:picLocks noChangeAspect="1" noChangeArrowheads="1"/>
          </p:cNvPicPr>
          <p:nvPr/>
        </p:nvPicPr>
        <p:blipFill>
          <a:blip r:embed="rId7" cstate="print"/>
          <a:srcRect/>
          <a:stretch>
            <a:fillRect/>
          </a:stretch>
        </p:blipFill>
        <p:spPr bwMode="auto">
          <a:xfrm>
            <a:off x="7239000" y="6330920"/>
            <a:ext cx="257175" cy="257175"/>
          </a:xfrm>
          <a:prstGeom prst="rect">
            <a:avLst/>
          </a:prstGeom>
          <a:noFill/>
          <a:ln w="3175">
            <a:solidFill>
              <a:schemeClr val="bg1"/>
            </a:solidFill>
            <a:miter lim="800000"/>
            <a:headEnd/>
            <a:tailEnd/>
          </a:ln>
        </p:spPr>
      </p:pic>
      <p:pic>
        <p:nvPicPr>
          <p:cNvPr id="847998" name="Picture 126" descr="brodatz2_5"/>
          <p:cNvPicPr>
            <a:picLocks noChangeAspect="1" noChangeArrowheads="1"/>
          </p:cNvPicPr>
          <p:nvPr/>
        </p:nvPicPr>
        <p:blipFill>
          <a:blip r:embed="rId8" cstate="print"/>
          <a:srcRect/>
          <a:stretch>
            <a:fillRect/>
          </a:stretch>
        </p:blipFill>
        <p:spPr bwMode="auto">
          <a:xfrm>
            <a:off x="7772400" y="6330920"/>
            <a:ext cx="257175" cy="257175"/>
          </a:xfrm>
          <a:prstGeom prst="rect">
            <a:avLst/>
          </a:prstGeom>
          <a:noFill/>
          <a:ln w="3175">
            <a:solidFill>
              <a:schemeClr val="bg1"/>
            </a:solidFill>
            <a:miter lim="800000"/>
            <a:headEnd/>
            <a:tailEnd/>
          </a:ln>
        </p:spPr>
      </p:pic>
      <p:pic>
        <p:nvPicPr>
          <p:cNvPr id="848036" name="Picture 164" descr="hexholes_patch1"/>
          <p:cNvPicPr>
            <a:picLocks noChangeAspect="1" noChangeArrowheads="1"/>
          </p:cNvPicPr>
          <p:nvPr/>
        </p:nvPicPr>
        <p:blipFill>
          <a:blip r:embed="rId9" cstate="print"/>
          <a:srcRect/>
          <a:stretch>
            <a:fillRect/>
          </a:stretch>
        </p:blipFill>
        <p:spPr bwMode="auto">
          <a:xfrm>
            <a:off x="1219200" y="6330920"/>
            <a:ext cx="271463" cy="268288"/>
          </a:xfrm>
          <a:prstGeom prst="rect">
            <a:avLst/>
          </a:prstGeom>
          <a:noFill/>
          <a:ln w="3175">
            <a:solidFill>
              <a:schemeClr val="bg1"/>
            </a:solidFill>
            <a:miter lim="800000"/>
            <a:headEnd/>
            <a:tailEnd/>
          </a:ln>
        </p:spPr>
      </p:pic>
      <p:pic>
        <p:nvPicPr>
          <p:cNvPr id="848037" name="Picture 165" descr="hexholes_patch2"/>
          <p:cNvPicPr>
            <a:picLocks noChangeAspect="1" noChangeArrowheads="1"/>
          </p:cNvPicPr>
          <p:nvPr/>
        </p:nvPicPr>
        <p:blipFill>
          <a:blip r:embed="rId10" cstate="print"/>
          <a:srcRect/>
          <a:stretch>
            <a:fillRect/>
          </a:stretch>
        </p:blipFill>
        <p:spPr bwMode="auto">
          <a:xfrm>
            <a:off x="1752600" y="6330920"/>
            <a:ext cx="268288" cy="265113"/>
          </a:xfrm>
          <a:prstGeom prst="rect">
            <a:avLst/>
          </a:prstGeom>
          <a:noFill/>
          <a:ln w="3175">
            <a:solidFill>
              <a:schemeClr val="bg1"/>
            </a:solidFill>
            <a:miter lim="800000"/>
            <a:headEnd/>
            <a:tailEnd/>
          </a:ln>
        </p:spPr>
      </p:pic>
      <p:pic>
        <p:nvPicPr>
          <p:cNvPr id="848038" name="Picture 166" descr="hexholes_patch3"/>
          <p:cNvPicPr>
            <a:picLocks noChangeAspect="1" noChangeArrowheads="1"/>
          </p:cNvPicPr>
          <p:nvPr/>
        </p:nvPicPr>
        <p:blipFill>
          <a:blip r:embed="rId11" cstate="print"/>
          <a:srcRect/>
          <a:stretch>
            <a:fillRect/>
          </a:stretch>
        </p:blipFill>
        <p:spPr bwMode="auto">
          <a:xfrm>
            <a:off x="2286000" y="6330920"/>
            <a:ext cx="271463" cy="268288"/>
          </a:xfrm>
          <a:prstGeom prst="rect">
            <a:avLst/>
          </a:prstGeom>
          <a:noFill/>
          <a:ln w="3175">
            <a:solidFill>
              <a:schemeClr val="bg1"/>
            </a:solidFill>
            <a:miter lim="800000"/>
            <a:headEnd/>
            <a:tailEnd/>
          </a:ln>
        </p:spPr>
      </p:pic>
      <p:pic>
        <p:nvPicPr>
          <p:cNvPr id="848044" name="Picture 172" descr="brodatz1_2"/>
          <p:cNvPicPr>
            <a:picLocks noChangeAspect="1" noChangeArrowheads="1"/>
          </p:cNvPicPr>
          <p:nvPr/>
        </p:nvPicPr>
        <p:blipFill>
          <a:blip r:embed="rId12" cstate="print"/>
          <a:srcRect/>
          <a:stretch>
            <a:fillRect/>
          </a:stretch>
        </p:blipFill>
        <p:spPr bwMode="auto">
          <a:xfrm>
            <a:off x="3962400" y="6330920"/>
            <a:ext cx="257175" cy="257175"/>
          </a:xfrm>
          <a:prstGeom prst="rect">
            <a:avLst/>
          </a:prstGeom>
          <a:noFill/>
          <a:ln w="3175">
            <a:solidFill>
              <a:schemeClr val="bg1"/>
            </a:solidFill>
            <a:miter lim="800000"/>
            <a:headEnd/>
            <a:tailEnd/>
          </a:ln>
        </p:spPr>
      </p:pic>
      <p:pic>
        <p:nvPicPr>
          <p:cNvPr id="848045" name="Picture 173" descr="brodatz1_5"/>
          <p:cNvPicPr>
            <a:picLocks noChangeAspect="1" noChangeArrowheads="1"/>
          </p:cNvPicPr>
          <p:nvPr/>
        </p:nvPicPr>
        <p:blipFill>
          <a:blip r:embed="rId13" cstate="print"/>
          <a:srcRect/>
          <a:stretch>
            <a:fillRect/>
          </a:stretch>
        </p:blipFill>
        <p:spPr bwMode="auto">
          <a:xfrm>
            <a:off x="4495800" y="6330920"/>
            <a:ext cx="257175" cy="257175"/>
          </a:xfrm>
          <a:prstGeom prst="rect">
            <a:avLst/>
          </a:prstGeom>
          <a:noFill/>
          <a:ln w="3175">
            <a:solidFill>
              <a:schemeClr val="bg1"/>
            </a:solidFill>
            <a:miter lim="800000"/>
            <a:headEnd/>
            <a:tailEnd/>
          </a:ln>
        </p:spPr>
      </p:pic>
      <p:pic>
        <p:nvPicPr>
          <p:cNvPr id="848046" name="Picture 174" descr="brodatz1_6"/>
          <p:cNvPicPr>
            <a:picLocks noChangeAspect="1" noChangeArrowheads="1"/>
          </p:cNvPicPr>
          <p:nvPr/>
        </p:nvPicPr>
        <p:blipFill>
          <a:blip r:embed="rId14" cstate="print"/>
          <a:srcRect/>
          <a:stretch>
            <a:fillRect/>
          </a:stretch>
        </p:blipFill>
        <p:spPr bwMode="auto">
          <a:xfrm>
            <a:off x="5029200" y="6330920"/>
            <a:ext cx="257175" cy="257175"/>
          </a:xfrm>
          <a:prstGeom prst="rect">
            <a:avLst/>
          </a:prstGeom>
          <a:noFill/>
          <a:ln w="3175">
            <a:solidFill>
              <a:schemeClr val="bg1"/>
            </a:solidFill>
            <a:miter lim="800000"/>
            <a:headEnd/>
            <a:tailEnd/>
          </a:ln>
        </p:spPr>
      </p:pic>
    </p:spTree>
    <p:extLst>
      <p:ext uri="{BB962C8B-B14F-4D97-AF65-F5344CB8AC3E}">
        <p14:creationId xmlns:p14="http://schemas.microsoft.com/office/powerpoint/2010/main" val="188019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80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80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78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80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480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480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478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480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80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480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478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4799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479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479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805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a:xfrm>
            <a:off x="0" y="0"/>
            <a:ext cx="9144000" cy="838200"/>
          </a:xfrm>
        </p:spPr>
        <p:txBody>
          <a:bodyPr/>
          <a:lstStyle/>
          <a:p>
            <a:pPr>
              <a:defRPr/>
            </a:pPr>
            <a:r>
              <a:rPr lang="en-US" dirty="0" err="1">
                <a:latin typeface="Arial" charset="0"/>
              </a:rPr>
              <a:t>Recunoaşterea</a:t>
            </a:r>
            <a:r>
              <a:rPr lang="en-US" dirty="0">
                <a:latin typeface="Arial" charset="0"/>
              </a:rPr>
              <a:t> </a:t>
            </a:r>
            <a:r>
              <a:rPr lang="en-US" dirty="0" err="1">
                <a:latin typeface="Arial" charset="0"/>
              </a:rPr>
              <a:t>texturii</a:t>
            </a:r>
            <a:endParaRPr lang="en-US" dirty="0"/>
          </a:p>
        </p:txBody>
      </p:sp>
      <p:pic>
        <p:nvPicPr>
          <p:cNvPr id="9219" name="Picture 3" descr="hexholes"/>
          <p:cNvPicPr>
            <a:picLocks noChangeAspect="1" noChangeArrowheads="1"/>
          </p:cNvPicPr>
          <p:nvPr/>
        </p:nvPicPr>
        <p:blipFill>
          <a:blip r:embed="rId3" cstate="print"/>
          <a:srcRect/>
          <a:stretch>
            <a:fillRect/>
          </a:stretch>
        </p:blipFill>
        <p:spPr bwMode="auto">
          <a:xfrm>
            <a:off x="1676400" y="1066800"/>
            <a:ext cx="1295400" cy="1295400"/>
          </a:xfrm>
          <a:prstGeom prst="rect">
            <a:avLst/>
          </a:prstGeom>
          <a:noFill/>
          <a:ln w="3175">
            <a:solidFill>
              <a:schemeClr val="bg1"/>
            </a:solidFill>
            <a:miter lim="800000"/>
            <a:headEnd/>
            <a:tailEnd/>
          </a:ln>
        </p:spPr>
      </p:pic>
      <p:pic>
        <p:nvPicPr>
          <p:cNvPr id="9220" name="Picture 4" descr="D001_3"/>
          <p:cNvPicPr>
            <a:picLocks noChangeAspect="1" noChangeArrowheads="1"/>
          </p:cNvPicPr>
          <p:nvPr/>
        </p:nvPicPr>
        <p:blipFill>
          <a:blip r:embed="rId4" cstate="print"/>
          <a:srcRect/>
          <a:stretch>
            <a:fillRect/>
          </a:stretch>
        </p:blipFill>
        <p:spPr bwMode="auto">
          <a:xfrm>
            <a:off x="1676400" y="2819400"/>
            <a:ext cx="1295400" cy="1295400"/>
          </a:xfrm>
          <a:prstGeom prst="rect">
            <a:avLst/>
          </a:prstGeom>
          <a:noFill/>
          <a:ln w="3175">
            <a:solidFill>
              <a:schemeClr val="bg1"/>
            </a:solidFill>
            <a:miter lim="800000"/>
            <a:headEnd/>
            <a:tailEnd/>
          </a:ln>
        </p:spPr>
      </p:pic>
      <p:pic>
        <p:nvPicPr>
          <p:cNvPr id="9221" name="Picture 5" descr="D022_4"/>
          <p:cNvPicPr>
            <a:picLocks noChangeAspect="1" noChangeArrowheads="1"/>
          </p:cNvPicPr>
          <p:nvPr/>
        </p:nvPicPr>
        <p:blipFill>
          <a:blip r:embed="rId5" cstate="print"/>
          <a:srcRect/>
          <a:stretch>
            <a:fillRect/>
          </a:stretch>
        </p:blipFill>
        <p:spPr bwMode="auto">
          <a:xfrm>
            <a:off x="1676400" y="4603750"/>
            <a:ext cx="1295400" cy="1295400"/>
          </a:xfrm>
          <a:prstGeom prst="rect">
            <a:avLst/>
          </a:prstGeom>
          <a:noFill/>
          <a:ln w="3175">
            <a:solidFill>
              <a:schemeClr val="bg1"/>
            </a:solidFill>
            <a:miter lim="800000"/>
            <a:headEnd/>
            <a:tailEnd/>
          </a:ln>
        </p:spPr>
      </p:pic>
      <p:pic>
        <p:nvPicPr>
          <p:cNvPr id="9222" name="Picture 6" descr="hexholes_patch1"/>
          <p:cNvPicPr>
            <a:picLocks noChangeAspect="1" noChangeArrowheads="1"/>
          </p:cNvPicPr>
          <p:nvPr/>
        </p:nvPicPr>
        <p:blipFill>
          <a:blip r:embed="rId6" cstate="print"/>
          <a:srcRect/>
          <a:stretch>
            <a:fillRect/>
          </a:stretch>
        </p:blipFill>
        <p:spPr bwMode="auto">
          <a:xfrm>
            <a:off x="4800600" y="2209800"/>
            <a:ext cx="153988" cy="152400"/>
          </a:xfrm>
          <a:prstGeom prst="rect">
            <a:avLst/>
          </a:prstGeom>
          <a:noFill/>
          <a:ln w="3175">
            <a:solidFill>
              <a:schemeClr val="bg1"/>
            </a:solidFill>
            <a:miter lim="800000"/>
            <a:headEnd/>
            <a:tailEnd/>
          </a:ln>
        </p:spPr>
      </p:pic>
      <p:pic>
        <p:nvPicPr>
          <p:cNvPr id="9223" name="Picture 7" descr="hexholes_patch2"/>
          <p:cNvPicPr>
            <a:picLocks noChangeAspect="1" noChangeArrowheads="1"/>
          </p:cNvPicPr>
          <p:nvPr/>
        </p:nvPicPr>
        <p:blipFill>
          <a:blip r:embed="rId7" cstate="print"/>
          <a:srcRect/>
          <a:stretch>
            <a:fillRect/>
          </a:stretch>
        </p:blipFill>
        <p:spPr bwMode="auto">
          <a:xfrm>
            <a:off x="5029200" y="2211388"/>
            <a:ext cx="152400" cy="150812"/>
          </a:xfrm>
          <a:prstGeom prst="rect">
            <a:avLst/>
          </a:prstGeom>
          <a:noFill/>
          <a:ln w="3175">
            <a:solidFill>
              <a:schemeClr val="bg1"/>
            </a:solidFill>
            <a:miter lim="800000"/>
            <a:headEnd/>
            <a:tailEnd/>
          </a:ln>
        </p:spPr>
      </p:pic>
      <p:pic>
        <p:nvPicPr>
          <p:cNvPr id="9224" name="Picture 8" descr="hexholes_patch3"/>
          <p:cNvPicPr>
            <a:picLocks noChangeAspect="1" noChangeArrowheads="1"/>
          </p:cNvPicPr>
          <p:nvPr/>
        </p:nvPicPr>
        <p:blipFill>
          <a:blip r:embed="rId8" cstate="print"/>
          <a:srcRect/>
          <a:stretch>
            <a:fillRect/>
          </a:stretch>
        </p:blipFill>
        <p:spPr bwMode="auto">
          <a:xfrm>
            <a:off x="5256213" y="2209800"/>
            <a:ext cx="153987" cy="152400"/>
          </a:xfrm>
          <a:prstGeom prst="rect">
            <a:avLst/>
          </a:prstGeom>
          <a:noFill/>
          <a:ln w="3175">
            <a:solidFill>
              <a:schemeClr val="bg1"/>
            </a:solidFill>
            <a:miter lim="800000"/>
            <a:headEnd/>
            <a:tailEnd/>
          </a:ln>
        </p:spPr>
      </p:pic>
      <p:pic>
        <p:nvPicPr>
          <p:cNvPr id="9225" name="Picture 9" descr="brodatz1_1"/>
          <p:cNvPicPr>
            <a:picLocks noChangeAspect="1" noChangeArrowheads="1"/>
          </p:cNvPicPr>
          <p:nvPr/>
        </p:nvPicPr>
        <p:blipFill>
          <a:blip r:embed="rId9" cstate="print"/>
          <a:srcRect/>
          <a:stretch>
            <a:fillRect/>
          </a:stretch>
        </p:blipFill>
        <p:spPr bwMode="auto">
          <a:xfrm>
            <a:off x="5486400" y="3892550"/>
            <a:ext cx="146050" cy="146050"/>
          </a:xfrm>
          <a:prstGeom prst="rect">
            <a:avLst/>
          </a:prstGeom>
          <a:noFill/>
          <a:ln w="3175">
            <a:solidFill>
              <a:schemeClr val="bg1"/>
            </a:solidFill>
            <a:miter lim="800000"/>
            <a:headEnd/>
            <a:tailEnd/>
          </a:ln>
        </p:spPr>
      </p:pic>
      <p:pic>
        <p:nvPicPr>
          <p:cNvPr id="9226" name="Picture 10" descr="brodatz1_4"/>
          <p:cNvPicPr>
            <a:picLocks noChangeAspect="1" noChangeArrowheads="1"/>
          </p:cNvPicPr>
          <p:nvPr/>
        </p:nvPicPr>
        <p:blipFill>
          <a:blip r:embed="rId10" cstate="print"/>
          <a:srcRect/>
          <a:stretch>
            <a:fillRect/>
          </a:stretch>
        </p:blipFill>
        <p:spPr bwMode="auto">
          <a:xfrm>
            <a:off x="5943600" y="3892550"/>
            <a:ext cx="146050" cy="146050"/>
          </a:xfrm>
          <a:prstGeom prst="rect">
            <a:avLst/>
          </a:prstGeom>
          <a:noFill/>
          <a:ln w="3175">
            <a:solidFill>
              <a:schemeClr val="bg1"/>
            </a:solidFill>
            <a:miter lim="800000"/>
            <a:headEnd/>
            <a:tailEnd/>
          </a:ln>
        </p:spPr>
      </p:pic>
      <p:pic>
        <p:nvPicPr>
          <p:cNvPr id="9227" name="Picture 11" descr="brodatz1_2"/>
          <p:cNvPicPr>
            <a:picLocks noChangeAspect="1" noChangeArrowheads="1"/>
          </p:cNvPicPr>
          <p:nvPr/>
        </p:nvPicPr>
        <p:blipFill>
          <a:blip r:embed="rId11" cstate="print"/>
          <a:srcRect/>
          <a:stretch>
            <a:fillRect/>
          </a:stretch>
        </p:blipFill>
        <p:spPr bwMode="auto">
          <a:xfrm>
            <a:off x="5715000" y="3892550"/>
            <a:ext cx="146050" cy="146050"/>
          </a:xfrm>
          <a:prstGeom prst="rect">
            <a:avLst/>
          </a:prstGeom>
          <a:noFill/>
          <a:ln w="3175">
            <a:solidFill>
              <a:schemeClr val="bg1"/>
            </a:solidFill>
            <a:miter lim="800000"/>
            <a:headEnd/>
            <a:tailEnd/>
          </a:ln>
        </p:spPr>
      </p:pic>
      <p:pic>
        <p:nvPicPr>
          <p:cNvPr id="9228" name="Picture 12" descr="brodatz1_5"/>
          <p:cNvPicPr>
            <a:picLocks noChangeAspect="1" noChangeArrowheads="1"/>
          </p:cNvPicPr>
          <p:nvPr/>
        </p:nvPicPr>
        <p:blipFill>
          <a:blip r:embed="rId12" cstate="print"/>
          <a:srcRect/>
          <a:stretch>
            <a:fillRect/>
          </a:stretch>
        </p:blipFill>
        <p:spPr bwMode="auto">
          <a:xfrm>
            <a:off x="6172200" y="3892550"/>
            <a:ext cx="146050" cy="146050"/>
          </a:xfrm>
          <a:prstGeom prst="rect">
            <a:avLst/>
          </a:prstGeom>
          <a:noFill/>
          <a:ln w="3175">
            <a:solidFill>
              <a:schemeClr val="bg1"/>
            </a:solidFill>
            <a:miter lim="800000"/>
            <a:headEnd/>
            <a:tailEnd/>
          </a:ln>
        </p:spPr>
      </p:pic>
      <p:pic>
        <p:nvPicPr>
          <p:cNvPr id="9229" name="Picture 13" descr="brodatz1_6"/>
          <p:cNvPicPr>
            <a:picLocks noChangeAspect="1" noChangeArrowheads="1"/>
          </p:cNvPicPr>
          <p:nvPr/>
        </p:nvPicPr>
        <p:blipFill>
          <a:blip r:embed="rId13" cstate="print"/>
          <a:srcRect/>
          <a:stretch>
            <a:fillRect/>
          </a:stretch>
        </p:blipFill>
        <p:spPr bwMode="auto">
          <a:xfrm>
            <a:off x="6400800" y="3892550"/>
            <a:ext cx="146050" cy="146050"/>
          </a:xfrm>
          <a:prstGeom prst="rect">
            <a:avLst/>
          </a:prstGeom>
          <a:noFill/>
          <a:ln w="3175">
            <a:solidFill>
              <a:schemeClr val="bg1"/>
            </a:solidFill>
            <a:miter lim="800000"/>
            <a:headEnd/>
            <a:tailEnd/>
          </a:ln>
        </p:spPr>
      </p:pic>
      <p:sp>
        <p:nvSpPr>
          <p:cNvPr id="9230" name="Rectangle 14"/>
          <p:cNvSpPr>
            <a:spLocks noChangeArrowheads="1"/>
          </p:cNvSpPr>
          <p:nvPr/>
        </p:nvSpPr>
        <p:spPr bwMode="auto">
          <a:xfrm>
            <a:off x="4800600" y="1200150"/>
            <a:ext cx="152400" cy="9334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1" name="Rectangle 15"/>
          <p:cNvSpPr>
            <a:spLocks noChangeArrowheads="1"/>
          </p:cNvSpPr>
          <p:nvPr/>
        </p:nvSpPr>
        <p:spPr bwMode="auto">
          <a:xfrm>
            <a:off x="5029200" y="1066800"/>
            <a:ext cx="152400" cy="10668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2" name="Rectangle 16"/>
          <p:cNvSpPr>
            <a:spLocks noChangeArrowheads="1"/>
          </p:cNvSpPr>
          <p:nvPr/>
        </p:nvSpPr>
        <p:spPr bwMode="auto">
          <a:xfrm>
            <a:off x="5257800" y="1200150"/>
            <a:ext cx="152400" cy="9334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3" name="Rectangle 17"/>
          <p:cNvSpPr>
            <a:spLocks noChangeArrowheads="1"/>
          </p:cNvSpPr>
          <p:nvPr/>
        </p:nvSpPr>
        <p:spPr bwMode="auto">
          <a:xfrm>
            <a:off x="5486400" y="3111500"/>
            <a:ext cx="152400" cy="6985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4" name="Rectangle 18"/>
          <p:cNvSpPr>
            <a:spLocks noChangeArrowheads="1"/>
          </p:cNvSpPr>
          <p:nvPr/>
        </p:nvSpPr>
        <p:spPr bwMode="auto">
          <a:xfrm>
            <a:off x="5715000" y="2971800"/>
            <a:ext cx="152400" cy="838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5" name="Rectangle 19"/>
          <p:cNvSpPr>
            <a:spLocks noChangeArrowheads="1"/>
          </p:cNvSpPr>
          <p:nvPr/>
        </p:nvSpPr>
        <p:spPr bwMode="auto">
          <a:xfrm>
            <a:off x="5943600" y="3076575"/>
            <a:ext cx="152400" cy="733425"/>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6" name="Rectangle 20"/>
          <p:cNvSpPr>
            <a:spLocks noChangeArrowheads="1"/>
          </p:cNvSpPr>
          <p:nvPr/>
        </p:nvSpPr>
        <p:spPr bwMode="auto">
          <a:xfrm>
            <a:off x="6172200" y="2971800"/>
            <a:ext cx="152400" cy="838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7" name="Rectangle 21"/>
          <p:cNvSpPr>
            <a:spLocks noChangeArrowheads="1"/>
          </p:cNvSpPr>
          <p:nvPr/>
        </p:nvSpPr>
        <p:spPr bwMode="auto">
          <a:xfrm>
            <a:off x="6400800" y="2832100"/>
            <a:ext cx="152400" cy="9779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8" name="AutoShape 22"/>
          <p:cNvSpPr>
            <a:spLocks noChangeArrowheads="1"/>
          </p:cNvSpPr>
          <p:nvPr/>
        </p:nvSpPr>
        <p:spPr bwMode="auto">
          <a:xfrm>
            <a:off x="3679825" y="1524000"/>
            <a:ext cx="484188" cy="339725"/>
          </a:xfrm>
          <a:prstGeom prst="rightArrow">
            <a:avLst>
              <a:gd name="adj1" fmla="val 50000"/>
              <a:gd name="adj2" fmla="val 35631"/>
            </a:avLst>
          </a:prstGeom>
          <a:solidFill>
            <a:srgbClr val="FF9900"/>
          </a:solidFill>
          <a:ln w="19050">
            <a:solidFill>
              <a:srgbClr val="FF0000"/>
            </a:solidFill>
            <a:miter lim="800000"/>
            <a:headEnd/>
            <a:tailEnd/>
          </a:ln>
        </p:spPr>
        <p:txBody>
          <a:bodyPr wrap="none" anchor="ctr"/>
          <a:lstStyle/>
          <a:p>
            <a:endParaRPr lang="en-US"/>
          </a:p>
        </p:txBody>
      </p:sp>
      <p:sp>
        <p:nvSpPr>
          <p:cNvPr id="9239" name="AutoShape 23"/>
          <p:cNvSpPr>
            <a:spLocks noChangeArrowheads="1"/>
          </p:cNvSpPr>
          <p:nvPr/>
        </p:nvSpPr>
        <p:spPr bwMode="auto">
          <a:xfrm>
            <a:off x="3706813" y="3276600"/>
            <a:ext cx="484187" cy="339725"/>
          </a:xfrm>
          <a:prstGeom prst="rightArrow">
            <a:avLst>
              <a:gd name="adj1" fmla="val 50000"/>
              <a:gd name="adj2" fmla="val 35631"/>
            </a:avLst>
          </a:prstGeom>
          <a:solidFill>
            <a:srgbClr val="FF9900"/>
          </a:solidFill>
          <a:ln w="19050">
            <a:solidFill>
              <a:srgbClr val="FF0000"/>
            </a:solidFill>
            <a:miter lim="800000"/>
            <a:headEnd/>
            <a:tailEnd/>
          </a:ln>
        </p:spPr>
        <p:txBody>
          <a:bodyPr wrap="none" anchor="ctr"/>
          <a:lstStyle/>
          <a:p>
            <a:endParaRPr lang="en-US"/>
          </a:p>
        </p:txBody>
      </p:sp>
      <p:sp>
        <p:nvSpPr>
          <p:cNvPr id="9240" name="Text Box 24"/>
          <p:cNvSpPr txBox="1">
            <a:spLocks noChangeArrowheads="1"/>
          </p:cNvSpPr>
          <p:nvPr/>
        </p:nvSpPr>
        <p:spPr bwMode="auto">
          <a:xfrm>
            <a:off x="4711700" y="2376488"/>
            <a:ext cx="2863850" cy="366712"/>
          </a:xfrm>
          <a:prstGeom prst="rect">
            <a:avLst/>
          </a:prstGeom>
          <a:noFill/>
          <a:ln w="9525">
            <a:noFill/>
            <a:miter lim="800000"/>
            <a:headEnd/>
            <a:tailEnd/>
          </a:ln>
        </p:spPr>
        <p:txBody>
          <a:bodyPr wrap="none">
            <a:spAutoFit/>
          </a:bodyPr>
          <a:lstStyle/>
          <a:p>
            <a:pPr algn="ctr" eaLnBrk="1" hangingPunct="1"/>
            <a:r>
              <a:rPr lang="en-US" sz="1800">
                <a:solidFill>
                  <a:schemeClr val="bg1"/>
                </a:solidFill>
              </a:rPr>
              <a:t>Universal texton dictionary</a:t>
            </a:r>
          </a:p>
        </p:txBody>
      </p:sp>
      <p:pic>
        <p:nvPicPr>
          <p:cNvPr id="9241" name="Picture 25" descr="brodatz2_1"/>
          <p:cNvPicPr>
            <a:picLocks noChangeAspect="1" noChangeArrowheads="1"/>
          </p:cNvPicPr>
          <p:nvPr/>
        </p:nvPicPr>
        <p:blipFill>
          <a:blip r:embed="rId14" cstate="print"/>
          <a:srcRect/>
          <a:stretch>
            <a:fillRect/>
          </a:stretch>
        </p:blipFill>
        <p:spPr bwMode="auto">
          <a:xfrm>
            <a:off x="6629400" y="5753100"/>
            <a:ext cx="146050" cy="146050"/>
          </a:xfrm>
          <a:prstGeom prst="rect">
            <a:avLst/>
          </a:prstGeom>
          <a:noFill/>
          <a:ln w="3175">
            <a:solidFill>
              <a:schemeClr val="bg1"/>
            </a:solidFill>
            <a:miter lim="800000"/>
            <a:headEnd/>
            <a:tailEnd/>
          </a:ln>
        </p:spPr>
      </p:pic>
      <p:pic>
        <p:nvPicPr>
          <p:cNvPr id="9242" name="Picture 26" descr="brodatz2_2"/>
          <p:cNvPicPr>
            <a:picLocks noChangeAspect="1" noChangeArrowheads="1"/>
          </p:cNvPicPr>
          <p:nvPr/>
        </p:nvPicPr>
        <p:blipFill>
          <a:blip r:embed="rId15" cstate="print"/>
          <a:srcRect/>
          <a:stretch>
            <a:fillRect/>
          </a:stretch>
        </p:blipFill>
        <p:spPr bwMode="auto">
          <a:xfrm>
            <a:off x="6858000" y="5753100"/>
            <a:ext cx="146050" cy="146050"/>
          </a:xfrm>
          <a:prstGeom prst="rect">
            <a:avLst/>
          </a:prstGeom>
          <a:noFill/>
          <a:ln w="3175">
            <a:solidFill>
              <a:schemeClr val="bg1"/>
            </a:solidFill>
            <a:miter lim="800000"/>
            <a:headEnd/>
            <a:tailEnd/>
          </a:ln>
        </p:spPr>
      </p:pic>
      <p:pic>
        <p:nvPicPr>
          <p:cNvPr id="9243" name="Picture 27" descr="brodatz2_3"/>
          <p:cNvPicPr>
            <a:picLocks noChangeAspect="1" noChangeArrowheads="1"/>
          </p:cNvPicPr>
          <p:nvPr/>
        </p:nvPicPr>
        <p:blipFill>
          <a:blip r:embed="rId16" cstate="print"/>
          <a:srcRect/>
          <a:stretch>
            <a:fillRect/>
          </a:stretch>
        </p:blipFill>
        <p:spPr bwMode="auto">
          <a:xfrm>
            <a:off x="7086600" y="5753100"/>
            <a:ext cx="146050" cy="146050"/>
          </a:xfrm>
          <a:prstGeom prst="rect">
            <a:avLst/>
          </a:prstGeom>
          <a:noFill/>
          <a:ln w="3175">
            <a:solidFill>
              <a:schemeClr val="bg1"/>
            </a:solidFill>
            <a:miter lim="800000"/>
            <a:headEnd/>
            <a:tailEnd/>
          </a:ln>
        </p:spPr>
      </p:pic>
      <p:pic>
        <p:nvPicPr>
          <p:cNvPr id="9244" name="Picture 28" descr="brodatz2_5"/>
          <p:cNvPicPr>
            <a:picLocks noChangeAspect="1" noChangeArrowheads="1"/>
          </p:cNvPicPr>
          <p:nvPr/>
        </p:nvPicPr>
        <p:blipFill>
          <a:blip r:embed="rId17" cstate="print"/>
          <a:srcRect/>
          <a:stretch>
            <a:fillRect/>
          </a:stretch>
        </p:blipFill>
        <p:spPr bwMode="auto">
          <a:xfrm>
            <a:off x="7315200" y="5753100"/>
            <a:ext cx="146050" cy="146050"/>
          </a:xfrm>
          <a:prstGeom prst="rect">
            <a:avLst/>
          </a:prstGeom>
          <a:noFill/>
          <a:ln w="3175">
            <a:solidFill>
              <a:schemeClr val="bg1"/>
            </a:solidFill>
            <a:miter lim="800000"/>
            <a:headEnd/>
            <a:tailEnd/>
          </a:ln>
        </p:spPr>
      </p:pic>
      <p:sp>
        <p:nvSpPr>
          <p:cNvPr id="9245" name="Rectangle 29"/>
          <p:cNvSpPr>
            <a:spLocks noChangeArrowheads="1"/>
          </p:cNvSpPr>
          <p:nvPr/>
        </p:nvSpPr>
        <p:spPr bwMode="auto">
          <a:xfrm>
            <a:off x="6629400" y="4756150"/>
            <a:ext cx="152400" cy="9207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6" name="Rectangle 30"/>
          <p:cNvSpPr>
            <a:spLocks noChangeArrowheads="1"/>
          </p:cNvSpPr>
          <p:nvPr/>
        </p:nvSpPr>
        <p:spPr bwMode="auto">
          <a:xfrm>
            <a:off x="6858000" y="4572000"/>
            <a:ext cx="152400" cy="11049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7" name="Rectangle 31"/>
          <p:cNvSpPr>
            <a:spLocks noChangeArrowheads="1"/>
          </p:cNvSpPr>
          <p:nvPr/>
        </p:nvSpPr>
        <p:spPr bwMode="auto">
          <a:xfrm>
            <a:off x="7086600" y="4708525"/>
            <a:ext cx="152400" cy="968375"/>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8" name="Rectangle 32"/>
          <p:cNvSpPr>
            <a:spLocks noChangeArrowheads="1"/>
          </p:cNvSpPr>
          <p:nvPr/>
        </p:nvSpPr>
        <p:spPr bwMode="auto">
          <a:xfrm>
            <a:off x="7315200" y="4572000"/>
            <a:ext cx="152400" cy="11049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9" name="AutoShape 33"/>
          <p:cNvSpPr>
            <a:spLocks noChangeArrowheads="1"/>
          </p:cNvSpPr>
          <p:nvPr/>
        </p:nvSpPr>
        <p:spPr bwMode="auto">
          <a:xfrm>
            <a:off x="3706813" y="5137150"/>
            <a:ext cx="484187" cy="339725"/>
          </a:xfrm>
          <a:prstGeom prst="rightArrow">
            <a:avLst>
              <a:gd name="adj1" fmla="val 50000"/>
              <a:gd name="adj2" fmla="val 35631"/>
            </a:avLst>
          </a:prstGeom>
          <a:solidFill>
            <a:srgbClr val="FF9900"/>
          </a:solidFill>
          <a:ln w="19050">
            <a:solidFill>
              <a:srgbClr val="FF0000"/>
            </a:solidFill>
            <a:miter lim="800000"/>
            <a:headEnd/>
            <a:tailEnd/>
          </a:ln>
        </p:spPr>
        <p:txBody>
          <a:bodyPr wrap="none" anchor="ctr"/>
          <a:lstStyle/>
          <a:p>
            <a:endParaRPr lang="en-US"/>
          </a:p>
        </p:txBody>
      </p:sp>
      <p:pic>
        <p:nvPicPr>
          <p:cNvPr id="9250" name="Picture 34" descr="brodatz1_1"/>
          <p:cNvPicPr>
            <a:picLocks noChangeAspect="1" noChangeArrowheads="1"/>
          </p:cNvPicPr>
          <p:nvPr/>
        </p:nvPicPr>
        <p:blipFill>
          <a:blip r:embed="rId9" cstate="print"/>
          <a:srcRect/>
          <a:stretch>
            <a:fillRect/>
          </a:stretch>
        </p:blipFill>
        <p:spPr bwMode="auto">
          <a:xfrm>
            <a:off x="5486400" y="2209800"/>
            <a:ext cx="146050" cy="146050"/>
          </a:xfrm>
          <a:prstGeom prst="rect">
            <a:avLst/>
          </a:prstGeom>
          <a:noFill/>
          <a:ln w="3175">
            <a:solidFill>
              <a:schemeClr val="bg1"/>
            </a:solidFill>
            <a:miter lim="800000"/>
            <a:headEnd/>
            <a:tailEnd/>
          </a:ln>
        </p:spPr>
      </p:pic>
      <p:pic>
        <p:nvPicPr>
          <p:cNvPr id="9251" name="Picture 35" descr="brodatz1_4"/>
          <p:cNvPicPr>
            <a:picLocks noChangeAspect="1" noChangeArrowheads="1"/>
          </p:cNvPicPr>
          <p:nvPr/>
        </p:nvPicPr>
        <p:blipFill>
          <a:blip r:embed="rId10" cstate="print"/>
          <a:srcRect/>
          <a:stretch>
            <a:fillRect/>
          </a:stretch>
        </p:blipFill>
        <p:spPr bwMode="auto">
          <a:xfrm>
            <a:off x="5943600" y="2209800"/>
            <a:ext cx="146050" cy="146050"/>
          </a:xfrm>
          <a:prstGeom prst="rect">
            <a:avLst/>
          </a:prstGeom>
          <a:noFill/>
          <a:ln w="3175">
            <a:solidFill>
              <a:schemeClr val="bg1"/>
            </a:solidFill>
            <a:miter lim="800000"/>
            <a:headEnd/>
            <a:tailEnd/>
          </a:ln>
        </p:spPr>
      </p:pic>
      <p:pic>
        <p:nvPicPr>
          <p:cNvPr id="9252" name="Picture 36" descr="brodatz1_2"/>
          <p:cNvPicPr>
            <a:picLocks noChangeAspect="1" noChangeArrowheads="1"/>
          </p:cNvPicPr>
          <p:nvPr/>
        </p:nvPicPr>
        <p:blipFill>
          <a:blip r:embed="rId11" cstate="print"/>
          <a:srcRect/>
          <a:stretch>
            <a:fillRect/>
          </a:stretch>
        </p:blipFill>
        <p:spPr bwMode="auto">
          <a:xfrm>
            <a:off x="5715000" y="2209800"/>
            <a:ext cx="146050" cy="146050"/>
          </a:xfrm>
          <a:prstGeom prst="rect">
            <a:avLst/>
          </a:prstGeom>
          <a:noFill/>
          <a:ln w="3175">
            <a:solidFill>
              <a:schemeClr val="bg1"/>
            </a:solidFill>
            <a:miter lim="800000"/>
            <a:headEnd/>
            <a:tailEnd/>
          </a:ln>
        </p:spPr>
      </p:pic>
      <p:pic>
        <p:nvPicPr>
          <p:cNvPr id="9253" name="Picture 37" descr="brodatz1_5"/>
          <p:cNvPicPr>
            <a:picLocks noChangeAspect="1" noChangeArrowheads="1"/>
          </p:cNvPicPr>
          <p:nvPr/>
        </p:nvPicPr>
        <p:blipFill>
          <a:blip r:embed="rId12" cstate="print"/>
          <a:srcRect/>
          <a:stretch>
            <a:fillRect/>
          </a:stretch>
        </p:blipFill>
        <p:spPr bwMode="auto">
          <a:xfrm>
            <a:off x="6172200" y="2209800"/>
            <a:ext cx="146050" cy="146050"/>
          </a:xfrm>
          <a:prstGeom prst="rect">
            <a:avLst/>
          </a:prstGeom>
          <a:noFill/>
          <a:ln w="3175">
            <a:solidFill>
              <a:schemeClr val="bg1"/>
            </a:solidFill>
            <a:miter lim="800000"/>
            <a:headEnd/>
            <a:tailEnd/>
          </a:ln>
        </p:spPr>
      </p:pic>
      <p:pic>
        <p:nvPicPr>
          <p:cNvPr id="9254" name="Picture 38" descr="brodatz1_6"/>
          <p:cNvPicPr>
            <a:picLocks noChangeAspect="1" noChangeArrowheads="1"/>
          </p:cNvPicPr>
          <p:nvPr/>
        </p:nvPicPr>
        <p:blipFill>
          <a:blip r:embed="rId13" cstate="print"/>
          <a:srcRect/>
          <a:stretch>
            <a:fillRect/>
          </a:stretch>
        </p:blipFill>
        <p:spPr bwMode="auto">
          <a:xfrm>
            <a:off x="6400800" y="2209800"/>
            <a:ext cx="146050" cy="146050"/>
          </a:xfrm>
          <a:prstGeom prst="rect">
            <a:avLst/>
          </a:prstGeom>
          <a:noFill/>
          <a:ln w="3175">
            <a:solidFill>
              <a:schemeClr val="bg1"/>
            </a:solidFill>
            <a:miter lim="800000"/>
            <a:headEnd/>
            <a:tailEnd/>
          </a:ln>
        </p:spPr>
      </p:pic>
      <p:pic>
        <p:nvPicPr>
          <p:cNvPr id="9255" name="Picture 39" descr="brodatz2_1"/>
          <p:cNvPicPr>
            <a:picLocks noChangeAspect="1" noChangeArrowheads="1"/>
          </p:cNvPicPr>
          <p:nvPr/>
        </p:nvPicPr>
        <p:blipFill>
          <a:blip r:embed="rId14" cstate="print"/>
          <a:srcRect/>
          <a:stretch>
            <a:fillRect/>
          </a:stretch>
        </p:blipFill>
        <p:spPr bwMode="auto">
          <a:xfrm>
            <a:off x="6629400" y="2209800"/>
            <a:ext cx="146050" cy="146050"/>
          </a:xfrm>
          <a:prstGeom prst="rect">
            <a:avLst/>
          </a:prstGeom>
          <a:noFill/>
          <a:ln w="3175">
            <a:solidFill>
              <a:schemeClr val="bg1"/>
            </a:solidFill>
            <a:miter lim="800000"/>
            <a:headEnd/>
            <a:tailEnd/>
          </a:ln>
        </p:spPr>
      </p:pic>
      <p:pic>
        <p:nvPicPr>
          <p:cNvPr id="9256" name="Picture 40" descr="brodatz2_2"/>
          <p:cNvPicPr>
            <a:picLocks noChangeAspect="1" noChangeArrowheads="1"/>
          </p:cNvPicPr>
          <p:nvPr/>
        </p:nvPicPr>
        <p:blipFill>
          <a:blip r:embed="rId15" cstate="print"/>
          <a:srcRect/>
          <a:stretch>
            <a:fillRect/>
          </a:stretch>
        </p:blipFill>
        <p:spPr bwMode="auto">
          <a:xfrm>
            <a:off x="6858000" y="2209800"/>
            <a:ext cx="146050" cy="146050"/>
          </a:xfrm>
          <a:prstGeom prst="rect">
            <a:avLst/>
          </a:prstGeom>
          <a:noFill/>
          <a:ln w="3175">
            <a:solidFill>
              <a:schemeClr val="bg1"/>
            </a:solidFill>
            <a:miter lim="800000"/>
            <a:headEnd/>
            <a:tailEnd/>
          </a:ln>
        </p:spPr>
      </p:pic>
      <p:pic>
        <p:nvPicPr>
          <p:cNvPr id="9257" name="Picture 41" descr="brodatz2_3"/>
          <p:cNvPicPr>
            <a:picLocks noChangeAspect="1" noChangeArrowheads="1"/>
          </p:cNvPicPr>
          <p:nvPr/>
        </p:nvPicPr>
        <p:blipFill>
          <a:blip r:embed="rId16" cstate="print"/>
          <a:srcRect/>
          <a:stretch>
            <a:fillRect/>
          </a:stretch>
        </p:blipFill>
        <p:spPr bwMode="auto">
          <a:xfrm>
            <a:off x="7086600" y="2209800"/>
            <a:ext cx="146050" cy="146050"/>
          </a:xfrm>
          <a:prstGeom prst="rect">
            <a:avLst/>
          </a:prstGeom>
          <a:noFill/>
          <a:ln w="3175">
            <a:solidFill>
              <a:schemeClr val="bg1"/>
            </a:solidFill>
            <a:miter lim="800000"/>
            <a:headEnd/>
            <a:tailEnd/>
          </a:ln>
        </p:spPr>
      </p:pic>
      <p:pic>
        <p:nvPicPr>
          <p:cNvPr id="9258" name="Picture 42" descr="brodatz2_5"/>
          <p:cNvPicPr>
            <a:picLocks noChangeAspect="1" noChangeArrowheads="1"/>
          </p:cNvPicPr>
          <p:nvPr/>
        </p:nvPicPr>
        <p:blipFill>
          <a:blip r:embed="rId17" cstate="print"/>
          <a:srcRect/>
          <a:stretch>
            <a:fillRect/>
          </a:stretch>
        </p:blipFill>
        <p:spPr bwMode="auto">
          <a:xfrm>
            <a:off x="7315200" y="2209800"/>
            <a:ext cx="146050" cy="146050"/>
          </a:xfrm>
          <a:prstGeom prst="rect">
            <a:avLst/>
          </a:prstGeom>
          <a:noFill/>
          <a:ln w="3175">
            <a:solidFill>
              <a:schemeClr val="bg1"/>
            </a:solidFill>
            <a:miter lim="800000"/>
            <a:headEnd/>
            <a:tailEnd/>
          </a:ln>
        </p:spPr>
      </p:pic>
      <p:sp>
        <p:nvSpPr>
          <p:cNvPr id="9259" name="Rectangle 43"/>
          <p:cNvSpPr>
            <a:spLocks noChangeArrowheads="1"/>
          </p:cNvSpPr>
          <p:nvPr/>
        </p:nvSpPr>
        <p:spPr bwMode="auto">
          <a:xfrm>
            <a:off x="5486400" y="19812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0" name="Rectangle 44"/>
          <p:cNvSpPr>
            <a:spLocks noChangeArrowheads="1"/>
          </p:cNvSpPr>
          <p:nvPr/>
        </p:nvSpPr>
        <p:spPr bwMode="auto">
          <a:xfrm>
            <a:off x="5715000" y="20574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1" name="Rectangle 45"/>
          <p:cNvSpPr>
            <a:spLocks noChangeArrowheads="1"/>
          </p:cNvSpPr>
          <p:nvPr/>
        </p:nvSpPr>
        <p:spPr bwMode="auto">
          <a:xfrm>
            <a:off x="5943600" y="19812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2" name="Rectangle 46"/>
          <p:cNvSpPr>
            <a:spLocks noChangeArrowheads="1"/>
          </p:cNvSpPr>
          <p:nvPr/>
        </p:nvSpPr>
        <p:spPr bwMode="auto">
          <a:xfrm>
            <a:off x="6172200" y="20574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3" name="Rectangle 47"/>
          <p:cNvSpPr>
            <a:spLocks noChangeArrowheads="1"/>
          </p:cNvSpPr>
          <p:nvPr/>
        </p:nvSpPr>
        <p:spPr bwMode="auto">
          <a:xfrm>
            <a:off x="6400800" y="1905000"/>
            <a:ext cx="152400" cy="2286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4" name="Rectangle 48"/>
          <p:cNvSpPr>
            <a:spLocks noChangeArrowheads="1"/>
          </p:cNvSpPr>
          <p:nvPr/>
        </p:nvSpPr>
        <p:spPr bwMode="auto">
          <a:xfrm>
            <a:off x="6629400" y="19812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5" name="Rectangle 49"/>
          <p:cNvSpPr>
            <a:spLocks noChangeArrowheads="1"/>
          </p:cNvSpPr>
          <p:nvPr/>
        </p:nvSpPr>
        <p:spPr bwMode="auto">
          <a:xfrm>
            <a:off x="6858000" y="20574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6" name="Rectangle 50"/>
          <p:cNvSpPr>
            <a:spLocks noChangeArrowheads="1"/>
          </p:cNvSpPr>
          <p:nvPr/>
        </p:nvSpPr>
        <p:spPr bwMode="auto">
          <a:xfrm>
            <a:off x="7086600" y="20574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7" name="Rectangle 51"/>
          <p:cNvSpPr>
            <a:spLocks noChangeArrowheads="1"/>
          </p:cNvSpPr>
          <p:nvPr/>
        </p:nvSpPr>
        <p:spPr bwMode="auto">
          <a:xfrm>
            <a:off x="7315200" y="19812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pic>
        <p:nvPicPr>
          <p:cNvPr id="9268" name="Picture 52" descr="hexholes_patch1"/>
          <p:cNvPicPr>
            <a:picLocks noChangeAspect="1" noChangeArrowheads="1"/>
          </p:cNvPicPr>
          <p:nvPr/>
        </p:nvPicPr>
        <p:blipFill>
          <a:blip r:embed="rId6" cstate="print"/>
          <a:srcRect/>
          <a:stretch>
            <a:fillRect/>
          </a:stretch>
        </p:blipFill>
        <p:spPr bwMode="auto">
          <a:xfrm>
            <a:off x="4800600" y="3886200"/>
            <a:ext cx="153988" cy="152400"/>
          </a:xfrm>
          <a:prstGeom prst="rect">
            <a:avLst/>
          </a:prstGeom>
          <a:noFill/>
          <a:ln w="3175">
            <a:solidFill>
              <a:schemeClr val="bg1"/>
            </a:solidFill>
            <a:miter lim="800000"/>
            <a:headEnd/>
            <a:tailEnd/>
          </a:ln>
        </p:spPr>
      </p:pic>
      <p:pic>
        <p:nvPicPr>
          <p:cNvPr id="9269" name="Picture 53" descr="hexholes_patch2"/>
          <p:cNvPicPr>
            <a:picLocks noChangeAspect="1" noChangeArrowheads="1"/>
          </p:cNvPicPr>
          <p:nvPr/>
        </p:nvPicPr>
        <p:blipFill>
          <a:blip r:embed="rId7" cstate="print"/>
          <a:srcRect/>
          <a:stretch>
            <a:fillRect/>
          </a:stretch>
        </p:blipFill>
        <p:spPr bwMode="auto">
          <a:xfrm>
            <a:off x="5029200" y="3887788"/>
            <a:ext cx="152400" cy="150812"/>
          </a:xfrm>
          <a:prstGeom prst="rect">
            <a:avLst/>
          </a:prstGeom>
          <a:noFill/>
          <a:ln w="3175">
            <a:solidFill>
              <a:schemeClr val="bg1"/>
            </a:solidFill>
            <a:miter lim="800000"/>
            <a:headEnd/>
            <a:tailEnd/>
          </a:ln>
        </p:spPr>
      </p:pic>
      <p:pic>
        <p:nvPicPr>
          <p:cNvPr id="9270" name="Picture 54" descr="hexholes_patch3"/>
          <p:cNvPicPr>
            <a:picLocks noChangeAspect="1" noChangeArrowheads="1"/>
          </p:cNvPicPr>
          <p:nvPr/>
        </p:nvPicPr>
        <p:blipFill>
          <a:blip r:embed="rId8" cstate="print"/>
          <a:srcRect/>
          <a:stretch>
            <a:fillRect/>
          </a:stretch>
        </p:blipFill>
        <p:spPr bwMode="auto">
          <a:xfrm>
            <a:off x="5256213" y="3886200"/>
            <a:ext cx="153987" cy="152400"/>
          </a:xfrm>
          <a:prstGeom prst="rect">
            <a:avLst/>
          </a:prstGeom>
          <a:noFill/>
          <a:ln w="3175">
            <a:solidFill>
              <a:schemeClr val="bg1"/>
            </a:solidFill>
            <a:miter lim="800000"/>
            <a:headEnd/>
            <a:tailEnd/>
          </a:ln>
        </p:spPr>
      </p:pic>
      <p:pic>
        <p:nvPicPr>
          <p:cNvPr id="9271" name="Picture 55" descr="brodatz2_1"/>
          <p:cNvPicPr>
            <a:picLocks noChangeAspect="1" noChangeArrowheads="1"/>
          </p:cNvPicPr>
          <p:nvPr/>
        </p:nvPicPr>
        <p:blipFill>
          <a:blip r:embed="rId14" cstate="print"/>
          <a:srcRect/>
          <a:stretch>
            <a:fillRect/>
          </a:stretch>
        </p:blipFill>
        <p:spPr bwMode="auto">
          <a:xfrm>
            <a:off x="6629400" y="3892550"/>
            <a:ext cx="146050" cy="146050"/>
          </a:xfrm>
          <a:prstGeom prst="rect">
            <a:avLst/>
          </a:prstGeom>
          <a:noFill/>
          <a:ln w="3175">
            <a:solidFill>
              <a:schemeClr val="bg1"/>
            </a:solidFill>
            <a:miter lim="800000"/>
            <a:headEnd/>
            <a:tailEnd/>
          </a:ln>
        </p:spPr>
      </p:pic>
      <p:pic>
        <p:nvPicPr>
          <p:cNvPr id="9272" name="Picture 56" descr="brodatz2_2"/>
          <p:cNvPicPr>
            <a:picLocks noChangeAspect="1" noChangeArrowheads="1"/>
          </p:cNvPicPr>
          <p:nvPr/>
        </p:nvPicPr>
        <p:blipFill>
          <a:blip r:embed="rId15" cstate="print"/>
          <a:srcRect/>
          <a:stretch>
            <a:fillRect/>
          </a:stretch>
        </p:blipFill>
        <p:spPr bwMode="auto">
          <a:xfrm>
            <a:off x="6858000" y="3892550"/>
            <a:ext cx="146050" cy="146050"/>
          </a:xfrm>
          <a:prstGeom prst="rect">
            <a:avLst/>
          </a:prstGeom>
          <a:noFill/>
          <a:ln w="3175">
            <a:solidFill>
              <a:schemeClr val="bg1"/>
            </a:solidFill>
            <a:miter lim="800000"/>
            <a:headEnd/>
            <a:tailEnd/>
          </a:ln>
        </p:spPr>
      </p:pic>
      <p:pic>
        <p:nvPicPr>
          <p:cNvPr id="9273" name="Picture 57" descr="brodatz2_3"/>
          <p:cNvPicPr>
            <a:picLocks noChangeAspect="1" noChangeArrowheads="1"/>
          </p:cNvPicPr>
          <p:nvPr/>
        </p:nvPicPr>
        <p:blipFill>
          <a:blip r:embed="rId16" cstate="print"/>
          <a:srcRect/>
          <a:stretch>
            <a:fillRect/>
          </a:stretch>
        </p:blipFill>
        <p:spPr bwMode="auto">
          <a:xfrm>
            <a:off x="7086600" y="3892550"/>
            <a:ext cx="146050" cy="146050"/>
          </a:xfrm>
          <a:prstGeom prst="rect">
            <a:avLst/>
          </a:prstGeom>
          <a:noFill/>
          <a:ln w="3175">
            <a:solidFill>
              <a:schemeClr val="bg1"/>
            </a:solidFill>
            <a:miter lim="800000"/>
            <a:headEnd/>
            <a:tailEnd/>
          </a:ln>
        </p:spPr>
      </p:pic>
      <p:pic>
        <p:nvPicPr>
          <p:cNvPr id="9274" name="Picture 58" descr="brodatz2_5"/>
          <p:cNvPicPr>
            <a:picLocks noChangeAspect="1" noChangeArrowheads="1"/>
          </p:cNvPicPr>
          <p:nvPr/>
        </p:nvPicPr>
        <p:blipFill>
          <a:blip r:embed="rId17" cstate="print"/>
          <a:srcRect/>
          <a:stretch>
            <a:fillRect/>
          </a:stretch>
        </p:blipFill>
        <p:spPr bwMode="auto">
          <a:xfrm>
            <a:off x="7315200" y="3892550"/>
            <a:ext cx="146050" cy="146050"/>
          </a:xfrm>
          <a:prstGeom prst="rect">
            <a:avLst/>
          </a:prstGeom>
          <a:noFill/>
          <a:ln w="3175">
            <a:solidFill>
              <a:schemeClr val="bg1"/>
            </a:solidFill>
            <a:miter lim="800000"/>
            <a:headEnd/>
            <a:tailEnd/>
          </a:ln>
        </p:spPr>
      </p:pic>
      <p:sp>
        <p:nvSpPr>
          <p:cNvPr id="9275" name="Rectangle 59"/>
          <p:cNvSpPr>
            <a:spLocks noChangeArrowheads="1"/>
          </p:cNvSpPr>
          <p:nvPr/>
        </p:nvSpPr>
        <p:spPr bwMode="auto">
          <a:xfrm>
            <a:off x="6629400" y="37401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6" name="Rectangle 60"/>
          <p:cNvSpPr>
            <a:spLocks noChangeArrowheads="1"/>
          </p:cNvSpPr>
          <p:nvPr/>
        </p:nvSpPr>
        <p:spPr bwMode="auto">
          <a:xfrm>
            <a:off x="6858000" y="3657600"/>
            <a:ext cx="152400" cy="1587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7" name="Rectangle 61"/>
          <p:cNvSpPr>
            <a:spLocks noChangeArrowheads="1"/>
          </p:cNvSpPr>
          <p:nvPr/>
        </p:nvSpPr>
        <p:spPr bwMode="auto">
          <a:xfrm>
            <a:off x="7086600" y="37401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8" name="Rectangle 62"/>
          <p:cNvSpPr>
            <a:spLocks noChangeArrowheads="1"/>
          </p:cNvSpPr>
          <p:nvPr/>
        </p:nvSpPr>
        <p:spPr bwMode="auto">
          <a:xfrm>
            <a:off x="7315200" y="37401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9" name="Rectangle 63"/>
          <p:cNvSpPr>
            <a:spLocks noChangeArrowheads="1"/>
          </p:cNvSpPr>
          <p:nvPr/>
        </p:nvSpPr>
        <p:spPr bwMode="auto">
          <a:xfrm>
            <a:off x="4800600" y="37338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0" name="Rectangle 64"/>
          <p:cNvSpPr>
            <a:spLocks noChangeArrowheads="1"/>
          </p:cNvSpPr>
          <p:nvPr/>
        </p:nvSpPr>
        <p:spPr bwMode="auto">
          <a:xfrm>
            <a:off x="5029200" y="37338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1" name="Rectangle 65"/>
          <p:cNvSpPr>
            <a:spLocks noChangeArrowheads="1"/>
          </p:cNvSpPr>
          <p:nvPr/>
        </p:nvSpPr>
        <p:spPr bwMode="auto">
          <a:xfrm>
            <a:off x="5257800" y="36576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pic>
        <p:nvPicPr>
          <p:cNvPr id="9282" name="Picture 66" descr="hexholes_patch1"/>
          <p:cNvPicPr>
            <a:picLocks noChangeAspect="1" noChangeArrowheads="1"/>
          </p:cNvPicPr>
          <p:nvPr/>
        </p:nvPicPr>
        <p:blipFill>
          <a:blip r:embed="rId6" cstate="print"/>
          <a:srcRect/>
          <a:stretch>
            <a:fillRect/>
          </a:stretch>
        </p:blipFill>
        <p:spPr bwMode="auto">
          <a:xfrm>
            <a:off x="4800600" y="5746750"/>
            <a:ext cx="153988" cy="152400"/>
          </a:xfrm>
          <a:prstGeom prst="rect">
            <a:avLst/>
          </a:prstGeom>
          <a:noFill/>
          <a:ln w="3175">
            <a:solidFill>
              <a:schemeClr val="bg1"/>
            </a:solidFill>
            <a:miter lim="800000"/>
            <a:headEnd/>
            <a:tailEnd/>
          </a:ln>
        </p:spPr>
      </p:pic>
      <p:pic>
        <p:nvPicPr>
          <p:cNvPr id="9283" name="Picture 67" descr="hexholes_patch2"/>
          <p:cNvPicPr>
            <a:picLocks noChangeAspect="1" noChangeArrowheads="1"/>
          </p:cNvPicPr>
          <p:nvPr/>
        </p:nvPicPr>
        <p:blipFill>
          <a:blip r:embed="rId7" cstate="print"/>
          <a:srcRect/>
          <a:stretch>
            <a:fillRect/>
          </a:stretch>
        </p:blipFill>
        <p:spPr bwMode="auto">
          <a:xfrm>
            <a:off x="5029200" y="5748338"/>
            <a:ext cx="152400" cy="150812"/>
          </a:xfrm>
          <a:prstGeom prst="rect">
            <a:avLst/>
          </a:prstGeom>
          <a:noFill/>
          <a:ln w="3175">
            <a:solidFill>
              <a:schemeClr val="bg1"/>
            </a:solidFill>
            <a:miter lim="800000"/>
            <a:headEnd/>
            <a:tailEnd/>
          </a:ln>
        </p:spPr>
      </p:pic>
      <p:pic>
        <p:nvPicPr>
          <p:cNvPr id="9284" name="Picture 68" descr="hexholes_patch3"/>
          <p:cNvPicPr>
            <a:picLocks noChangeAspect="1" noChangeArrowheads="1"/>
          </p:cNvPicPr>
          <p:nvPr/>
        </p:nvPicPr>
        <p:blipFill>
          <a:blip r:embed="rId8" cstate="print"/>
          <a:srcRect/>
          <a:stretch>
            <a:fillRect/>
          </a:stretch>
        </p:blipFill>
        <p:spPr bwMode="auto">
          <a:xfrm>
            <a:off x="5256213" y="5746750"/>
            <a:ext cx="153987" cy="152400"/>
          </a:xfrm>
          <a:prstGeom prst="rect">
            <a:avLst/>
          </a:prstGeom>
          <a:noFill/>
          <a:ln w="3175">
            <a:solidFill>
              <a:schemeClr val="bg1"/>
            </a:solidFill>
            <a:miter lim="800000"/>
            <a:headEnd/>
            <a:tailEnd/>
          </a:ln>
        </p:spPr>
      </p:pic>
      <p:sp>
        <p:nvSpPr>
          <p:cNvPr id="9285" name="Rectangle 69"/>
          <p:cNvSpPr>
            <a:spLocks noChangeArrowheads="1"/>
          </p:cNvSpPr>
          <p:nvPr/>
        </p:nvSpPr>
        <p:spPr bwMode="auto">
          <a:xfrm>
            <a:off x="4800600" y="55943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6" name="Rectangle 70"/>
          <p:cNvSpPr>
            <a:spLocks noChangeArrowheads="1"/>
          </p:cNvSpPr>
          <p:nvPr/>
        </p:nvSpPr>
        <p:spPr bwMode="auto">
          <a:xfrm>
            <a:off x="5029200" y="5441950"/>
            <a:ext cx="152400" cy="2286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7" name="Rectangle 71"/>
          <p:cNvSpPr>
            <a:spLocks noChangeArrowheads="1"/>
          </p:cNvSpPr>
          <p:nvPr/>
        </p:nvSpPr>
        <p:spPr bwMode="auto">
          <a:xfrm>
            <a:off x="5257800" y="55943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pic>
        <p:nvPicPr>
          <p:cNvPr id="9288" name="Picture 72" descr="brodatz1_1"/>
          <p:cNvPicPr>
            <a:picLocks noChangeAspect="1" noChangeArrowheads="1"/>
          </p:cNvPicPr>
          <p:nvPr/>
        </p:nvPicPr>
        <p:blipFill>
          <a:blip r:embed="rId9" cstate="print"/>
          <a:srcRect/>
          <a:stretch>
            <a:fillRect/>
          </a:stretch>
        </p:blipFill>
        <p:spPr bwMode="auto">
          <a:xfrm>
            <a:off x="5486400" y="5753100"/>
            <a:ext cx="146050" cy="146050"/>
          </a:xfrm>
          <a:prstGeom prst="rect">
            <a:avLst/>
          </a:prstGeom>
          <a:noFill/>
          <a:ln w="3175">
            <a:solidFill>
              <a:schemeClr val="bg1"/>
            </a:solidFill>
            <a:miter lim="800000"/>
            <a:headEnd/>
            <a:tailEnd/>
          </a:ln>
        </p:spPr>
      </p:pic>
      <p:pic>
        <p:nvPicPr>
          <p:cNvPr id="9289" name="Picture 73" descr="brodatz1_4"/>
          <p:cNvPicPr>
            <a:picLocks noChangeAspect="1" noChangeArrowheads="1"/>
          </p:cNvPicPr>
          <p:nvPr/>
        </p:nvPicPr>
        <p:blipFill>
          <a:blip r:embed="rId10" cstate="print"/>
          <a:srcRect/>
          <a:stretch>
            <a:fillRect/>
          </a:stretch>
        </p:blipFill>
        <p:spPr bwMode="auto">
          <a:xfrm>
            <a:off x="5943600" y="5753100"/>
            <a:ext cx="146050" cy="146050"/>
          </a:xfrm>
          <a:prstGeom prst="rect">
            <a:avLst/>
          </a:prstGeom>
          <a:noFill/>
          <a:ln w="3175">
            <a:solidFill>
              <a:schemeClr val="bg1"/>
            </a:solidFill>
            <a:miter lim="800000"/>
            <a:headEnd/>
            <a:tailEnd/>
          </a:ln>
        </p:spPr>
      </p:pic>
      <p:pic>
        <p:nvPicPr>
          <p:cNvPr id="9290" name="Picture 74" descr="brodatz1_2"/>
          <p:cNvPicPr>
            <a:picLocks noChangeAspect="1" noChangeArrowheads="1"/>
          </p:cNvPicPr>
          <p:nvPr/>
        </p:nvPicPr>
        <p:blipFill>
          <a:blip r:embed="rId11" cstate="print"/>
          <a:srcRect/>
          <a:stretch>
            <a:fillRect/>
          </a:stretch>
        </p:blipFill>
        <p:spPr bwMode="auto">
          <a:xfrm>
            <a:off x="5715000" y="5753100"/>
            <a:ext cx="146050" cy="146050"/>
          </a:xfrm>
          <a:prstGeom prst="rect">
            <a:avLst/>
          </a:prstGeom>
          <a:noFill/>
          <a:ln w="3175">
            <a:solidFill>
              <a:schemeClr val="bg1"/>
            </a:solidFill>
            <a:miter lim="800000"/>
            <a:headEnd/>
            <a:tailEnd/>
          </a:ln>
        </p:spPr>
      </p:pic>
      <p:pic>
        <p:nvPicPr>
          <p:cNvPr id="9291" name="Picture 75" descr="brodatz1_5"/>
          <p:cNvPicPr>
            <a:picLocks noChangeAspect="1" noChangeArrowheads="1"/>
          </p:cNvPicPr>
          <p:nvPr/>
        </p:nvPicPr>
        <p:blipFill>
          <a:blip r:embed="rId12" cstate="print"/>
          <a:srcRect/>
          <a:stretch>
            <a:fillRect/>
          </a:stretch>
        </p:blipFill>
        <p:spPr bwMode="auto">
          <a:xfrm>
            <a:off x="6172200" y="5753100"/>
            <a:ext cx="146050" cy="146050"/>
          </a:xfrm>
          <a:prstGeom prst="rect">
            <a:avLst/>
          </a:prstGeom>
          <a:noFill/>
          <a:ln w="3175">
            <a:solidFill>
              <a:schemeClr val="bg1"/>
            </a:solidFill>
            <a:miter lim="800000"/>
            <a:headEnd/>
            <a:tailEnd/>
          </a:ln>
        </p:spPr>
      </p:pic>
      <p:pic>
        <p:nvPicPr>
          <p:cNvPr id="9292" name="Picture 76" descr="brodatz1_6"/>
          <p:cNvPicPr>
            <a:picLocks noChangeAspect="1" noChangeArrowheads="1"/>
          </p:cNvPicPr>
          <p:nvPr/>
        </p:nvPicPr>
        <p:blipFill>
          <a:blip r:embed="rId13" cstate="print"/>
          <a:srcRect/>
          <a:stretch>
            <a:fillRect/>
          </a:stretch>
        </p:blipFill>
        <p:spPr bwMode="auto">
          <a:xfrm>
            <a:off x="6400800" y="5753100"/>
            <a:ext cx="146050" cy="146050"/>
          </a:xfrm>
          <a:prstGeom prst="rect">
            <a:avLst/>
          </a:prstGeom>
          <a:noFill/>
          <a:ln w="3175">
            <a:solidFill>
              <a:schemeClr val="bg1"/>
            </a:solidFill>
            <a:miter lim="800000"/>
            <a:headEnd/>
            <a:tailEnd/>
          </a:ln>
        </p:spPr>
      </p:pic>
      <p:sp>
        <p:nvSpPr>
          <p:cNvPr id="9293" name="Rectangle 77"/>
          <p:cNvSpPr>
            <a:spLocks noChangeArrowheads="1"/>
          </p:cNvSpPr>
          <p:nvPr/>
        </p:nvSpPr>
        <p:spPr bwMode="auto">
          <a:xfrm>
            <a:off x="5486400" y="5518150"/>
            <a:ext cx="152400" cy="1587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4" name="Rectangle 78"/>
          <p:cNvSpPr>
            <a:spLocks noChangeArrowheads="1"/>
          </p:cNvSpPr>
          <p:nvPr/>
        </p:nvSpPr>
        <p:spPr bwMode="auto">
          <a:xfrm>
            <a:off x="5715000" y="56007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5" name="Rectangle 79"/>
          <p:cNvSpPr>
            <a:spLocks noChangeArrowheads="1"/>
          </p:cNvSpPr>
          <p:nvPr/>
        </p:nvSpPr>
        <p:spPr bwMode="auto">
          <a:xfrm>
            <a:off x="5943600" y="56007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6" name="Rectangle 80"/>
          <p:cNvSpPr>
            <a:spLocks noChangeArrowheads="1"/>
          </p:cNvSpPr>
          <p:nvPr/>
        </p:nvSpPr>
        <p:spPr bwMode="auto">
          <a:xfrm>
            <a:off x="6172200" y="5518150"/>
            <a:ext cx="152400" cy="1587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7" name="Rectangle 81"/>
          <p:cNvSpPr>
            <a:spLocks noChangeArrowheads="1"/>
          </p:cNvSpPr>
          <p:nvPr/>
        </p:nvSpPr>
        <p:spPr bwMode="auto">
          <a:xfrm>
            <a:off x="6400800" y="5441950"/>
            <a:ext cx="152400" cy="2349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8" name="Text Box 82"/>
          <p:cNvSpPr txBox="1">
            <a:spLocks noChangeArrowheads="1"/>
          </p:cNvSpPr>
          <p:nvPr/>
        </p:nvSpPr>
        <p:spPr bwMode="auto">
          <a:xfrm>
            <a:off x="5534025" y="1374775"/>
            <a:ext cx="1187450" cy="366713"/>
          </a:xfrm>
          <a:prstGeom prst="rect">
            <a:avLst/>
          </a:prstGeom>
          <a:noFill/>
          <a:ln w="9525">
            <a:noFill/>
            <a:miter lim="800000"/>
            <a:headEnd/>
            <a:tailEnd/>
          </a:ln>
        </p:spPr>
        <p:txBody>
          <a:bodyPr wrap="none">
            <a:spAutoFit/>
          </a:bodyPr>
          <a:lstStyle/>
          <a:p>
            <a:pPr algn="ctr" eaLnBrk="1" hangingPunct="1"/>
            <a:r>
              <a:rPr lang="en-US" sz="1800">
                <a:solidFill>
                  <a:schemeClr val="bg1"/>
                </a:solidFill>
              </a:rPr>
              <a:t>histogram</a:t>
            </a:r>
          </a:p>
        </p:txBody>
      </p:sp>
      <p:sp>
        <p:nvSpPr>
          <p:cNvPr id="954452" name="Rectangle 84"/>
          <p:cNvSpPr>
            <a:spLocks noChangeArrowheads="1"/>
          </p:cNvSpPr>
          <p:nvPr/>
        </p:nvSpPr>
        <p:spPr bwMode="auto">
          <a:xfrm>
            <a:off x="152400" y="6140450"/>
            <a:ext cx="8915400" cy="641350"/>
          </a:xfrm>
          <a:prstGeom prst="rect">
            <a:avLst/>
          </a:prstGeom>
          <a:noFill/>
          <a:ln w="9525">
            <a:noFill/>
            <a:miter lim="800000"/>
            <a:headEnd/>
            <a:tailEnd/>
          </a:ln>
        </p:spPr>
        <p:txBody>
          <a:bodyPr>
            <a:spAutoFit/>
          </a:bodyPr>
          <a:lstStyle/>
          <a:p>
            <a:r>
              <a:rPr lang="en-US" sz="1800">
                <a:solidFill>
                  <a:schemeClr val="bg1"/>
                </a:solidFill>
              </a:rPr>
              <a:t>Julesz, 1981; Cula &amp; Dana, 2001; Leung &amp; Malik 2001; Mori, Belongie &amp; Malik, 2001; Schmid 2001; Varma &amp; Zisserman, 2002, 2003; Lazebnik, Schmid &amp; Ponce, 2003</a:t>
            </a:r>
          </a:p>
        </p:txBody>
      </p:sp>
    </p:spTree>
    <p:extLst>
      <p:ext uri="{BB962C8B-B14F-4D97-AF65-F5344CB8AC3E}">
        <p14:creationId xmlns:p14="http://schemas.microsoft.com/office/powerpoint/2010/main" val="71269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4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45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4648200" y="1295400"/>
            <a:ext cx="4495800" cy="4724400"/>
          </a:xfrm>
          <a:prstGeom prst="rect">
            <a:avLst/>
          </a:prstGeom>
          <a:solidFill>
            <a:srgbClr val="F6B69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en-US" sz="2400">
              <a:solidFill>
                <a:srgbClr val="000000"/>
              </a:solidFill>
              <a:latin typeface="Arial" charset="0"/>
            </a:endParaRPr>
          </a:p>
        </p:txBody>
      </p:sp>
      <p:sp>
        <p:nvSpPr>
          <p:cNvPr id="66563" name="Rectangle 3"/>
          <p:cNvSpPr>
            <a:spLocks noChangeArrowheads="1"/>
          </p:cNvSpPr>
          <p:nvPr/>
        </p:nvSpPr>
        <p:spPr bwMode="auto">
          <a:xfrm>
            <a:off x="0" y="1295400"/>
            <a:ext cx="4495800" cy="4724400"/>
          </a:xfrm>
          <a:prstGeom prst="rect">
            <a:avLst/>
          </a:prstGeom>
          <a:solidFill>
            <a:srgbClr val="B3B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en-US" sz="2400">
              <a:solidFill>
                <a:srgbClr val="000000"/>
              </a:solidFill>
              <a:latin typeface="Arial" charset="0"/>
            </a:endParaRPr>
          </a:p>
        </p:txBody>
      </p:sp>
      <p:graphicFrame>
        <p:nvGraphicFramePr>
          <p:cNvPr id="66564" name="Object 4"/>
          <p:cNvGraphicFramePr>
            <a:graphicFrameLocks noChangeAspect="1"/>
          </p:cNvGraphicFramePr>
          <p:nvPr/>
        </p:nvGraphicFramePr>
        <p:xfrm>
          <a:off x="4800600" y="1524000"/>
          <a:ext cx="4114800" cy="4057650"/>
        </p:xfrm>
        <a:graphic>
          <a:graphicData uri="http://schemas.openxmlformats.org/presentationml/2006/ole">
            <mc:AlternateContent xmlns:mc="http://schemas.openxmlformats.org/markup-compatibility/2006">
              <mc:Choice xmlns:v="urn:schemas-microsoft-com:vml" Requires="v">
                <p:oleObj spid="_x0000_s1349" name="Image" r:id="rId4" imgW="4800000" imgH="3415873" progId="">
                  <p:embed/>
                </p:oleObj>
              </mc:Choice>
              <mc:Fallback>
                <p:oleObj name="Image" r:id="rId4" imgW="4800000" imgH="3415873"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7777" r="18889"/>
                      <a:stretch>
                        <a:fillRect/>
                      </a:stretch>
                    </p:blipFill>
                    <p:spPr bwMode="auto">
                      <a:xfrm>
                        <a:off x="4800600" y="1524000"/>
                        <a:ext cx="4114800" cy="4057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66565" name="Object 5"/>
          <p:cNvGraphicFramePr>
            <a:graphicFrameLocks noChangeAspect="1"/>
          </p:cNvGraphicFramePr>
          <p:nvPr/>
        </p:nvGraphicFramePr>
        <p:xfrm>
          <a:off x="180975" y="1524000"/>
          <a:ext cx="4086225" cy="4202113"/>
        </p:xfrm>
        <a:graphic>
          <a:graphicData uri="http://schemas.openxmlformats.org/presentationml/2006/ole">
            <mc:AlternateContent xmlns:mc="http://schemas.openxmlformats.org/markup-compatibility/2006">
              <mc:Choice xmlns:v="urn:schemas-microsoft-com:vml" Requires="v">
                <p:oleObj spid="_x0000_s1350" name="Image" r:id="rId6" imgW="4888889" imgH="3530159" progId="">
                  <p:embed/>
                </p:oleObj>
              </mc:Choice>
              <mc:Fallback>
                <p:oleObj name="Image" r:id="rId6" imgW="4888889" imgH="3530159"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l="10715" r="20238"/>
                      <a:stretch>
                        <a:fillRect/>
                      </a:stretch>
                    </p:blipFill>
                    <p:spPr bwMode="auto">
                      <a:xfrm>
                        <a:off x="180975" y="1524000"/>
                        <a:ext cx="4086225" cy="4202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85766" name="Rectangle 6"/>
          <p:cNvSpPr>
            <a:spLocks noChangeArrowheads="1"/>
          </p:cNvSpPr>
          <p:nvPr/>
        </p:nvSpPr>
        <p:spPr bwMode="auto">
          <a:xfrm>
            <a:off x="457200" y="274638"/>
            <a:ext cx="8229600" cy="563562"/>
          </a:xfrm>
          <a:prstGeom prst="rect">
            <a:avLst/>
          </a:prstGeom>
          <a:noFill/>
          <a:ln w="9525">
            <a:noFill/>
            <a:miter lim="800000"/>
            <a:headEnd/>
            <a:tailEnd/>
          </a:ln>
          <a:effectLst/>
        </p:spPr>
        <p:txBody>
          <a:bodyPr anchor="ctr"/>
          <a:lstStyle/>
          <a:p>
            <a:pPr algn="ctr"/>
            <a:r>
              <a:rPr lang="en-US" sz="3400" b="1" dirty="0">
                <a:solidFill>
                  <a:srgbClr val="000000"/>
                </a:solidFill>
                <a:effectLst>
                  <a:outerShdw blurRad="38100" dist="38100" dir="2700000" algn="tl">
                    <a:srgbClr val="FFFFFF"/>
                  </a:outerShdw>
                </a:effectLst>
                <a:latin typeface="Arial" charset="0"/>
              </a:rPr>
              <a:t>Visual words = </a:t>
            </a:r>
            <a:r>
              <a:rPr lang="en-US" sz="3400" b="1" dirty="0" err="1">
                <a:solidFill>
                  <a:srgbClr val="000000"/>
                </a:solidFill>
                <a:effectLst>
                  <a:outerShdw blurRad="38100" dist="38100" dir="2700000" algn="tl">
                    <a:srgbClr val="FFFFFF"/>
                  </a:outerShdw>
                </a:effectLst>
                <a:latin typeface="Arial" charset="0"/>
              </a:rPr>
              <a:t>cuvinte</a:t>
            </a:r>
            <a:r>
              <a:rPr lang="en-US" sz="3400" b="1" dirty="0">
                <a:solidFill>
                  <a:srgbClr val="000000"/>
                </a:solidFill>
                <a:effectLst>
                  <a:outerShdw blurRad="38100" dist="38100" dir="2700000" algn="tl">
                    <a:srgbClr val="FFFFFF"/>
                  </a:outerShdw>
                </a:effectLst>
                <a:latin typeface="Arial" charset="0"/>
              </a:rPr>
              <a:t> </a:t>
            </a:r>
            <a:r>
              <a:rPr lang="en-US" sz="3400" b="1" dirty="0" err="1">
                <a:solidFill>
                  <a:srgbClr val="000000"/>
                </a:solidFill>
                <a:effectLst>
                  <a:outerShdw blurRad="38100" dist="38100" dir="2700000" algn="tl">
                    <a:srgbClr val="FFFFFF"/>
                  </a:outerShdw>
                </a:effectLst>
                <a:latin typeface="Arial" charset="0"/>
              </a:rPr>
              <a:t>vizuale</a:t>
            </a:r>
            <a:endParaRPr lang="en-US" sz="3400" b="1" dirty="0">
              <a:solidFill>
                <a:srgbClr val="000000"/>
              </a:solidFill>
              <a:effectLst>
                <a:outerShdw blurRad="38100" dist="38100" dir="2700000" algn="tl">
                  <a:srgbClr val="FFFFFF"/>
                </a:outerShdw>
              </a:effectLst>
              <a:latin typeface="Arial" charset="0"/>
            </a:endParaRPr>
          </a:p>
        </p:txBody>
      </p:sp>
      <p:sp>
        <p:nvSpPr>
          <p:cNvPr id="8" name="TextBox 7"/>
          <p:cNvSpPr txBox="1"/>
          <p:nvPr/>
        </p:nvSpPr>
        <p:spPr>
          <a:xfrm>
            <a:off x="7201948" y="6573131"/>
            <a:ext cx="2141343"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J. </a:t>
            </a:r>
            <a:r>
              <a:rPr lang="en-US" sz="1200" dirty="0" err="1"/>
              <a:t>Sivic</a:t>
            </a:r>
            <a:endParaRPr lang="en-US" sz="1200" dirty="0"/>
          </a:p>
        </p:txBody>
      </p:sp>
    </p:spTree>
    <p:extLst>
      <p:ext uri="{BB962C8B-B14F-4D97-AF65-F5344CB8AC3E}">
        <p14:creationId xmlns:p14="http://schemas.microsoft.com/office/powerpoint/2010/main" val="13263966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6032788" y="3951619"/>
            <a:ext cx="3093568" cy="2906381"/>
          </a:xfrm>
          <a:prstGeom prst="rect">
            <a:avLst/>
          </a:prstGeom>
          <a:solidFill>
            <a:srgbClr val="F6B69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en-US" sz="2400">
              <a:solidFill>
                <a:srgbClr val="000000"/>
              </a:solidFill>
              <a:latin typeface="Arial" charset="0"/>
            </a:endParaRPr>
          </a:p>
        </p:txBody>
      </p:sp>
      <p:sp>
        <p:nvSpPr>
          <p:cNvPr id="66563" name="Rectangle 3"/>
          <p:cNvSpPr>
            <a:spLocks noChangeArrowheads="1"/>
          </p:cNvSpPr>
          <p:nvPr/>
        </p:nvSpPr>
        <p:spPr bwMode="auto">
          <a:xfrm>
            <a:off x="6015155" y="864418"/>
            <a:ext cx="3086955" cy="3087201"/>
          </a:xfrm>
          <a:prstGeom prst="rect">
            <a:avLst/>
          </a:prstGeom>
          <a:solidFill>
            <a:srgbClr val="B3B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en-US" sz="2400">
              <a:solidFill>
                <a:srgbClr val="000000"/>
              </a:solidFill>
              <a:latin typeface="Arial" charset="0"/>
            </a:endParaRPr>
          </a:p>
        </p:txBody>
      </p:sp>
      <p:graphicFrame>
        <p:nvGraphicFramePr>
          <p:cNvPr id="66564" name="Object 4"/>
          <p:cNvGraphicFramePr>
            <a:graphicFrameLocks noChangeAspect="1"/>
          </p:cNvGraphicFramePr>
          <p:nvPr>
            <p:extLst>
              <p:ext uri="{D42A27DB-BD31-4B8C-83A1-F6EECF244321}">
                <p14:modId xmlns:p14="http://schemas.microsoft.com/office/powerpoint/2010/main" val="3315644694"/>
              </p:ext>
            </p:extLst>
          </p:nvPr>
        </p:nvGraphicFramePr>
        <p:xfrm>
          <a:off x="6305882" y="4128029"/>
          <a:ext cx="2606032" cy="2569838"/>
        </p:xfrm>
        <a:graphic>
          <a:graphicData uri="http://schemas.openxmlformats.org/presentationml/2006/ole">
            <mc:AlternateContent xmlns:mc="http://schemas.openxmlformats.org/markup-compatibility/2006">
              <mc:Choice xmlns:v="urn:schemas-microsoft-com:vml" Requires="v">
                <p:oleObj spid="_x0000_s334147" name="Image" r:id="rId4" imgW="4800000" imgH="3415873" progId="">
                  <p:embed/>
                </p:oleObj>
              </mc:Choice>
              <mc:Fallback>
                <p:oleObj name="Image" r:id="rId4" imgW="4800000" imgH="3415873"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7777" r="18889"/>
                      <a:stretch>
                        <a:fillRect/>
                      </a:stretch>
                    </p:blipFill>
                    <p:spPr bwMode="auto">
                      <a:xfrm>
                        <a:off x="6305882" y="4128029"/>
                        <a:ext cx="2606032" cy="2569838"/>
                      </a:xfrm>
                      <a:prstGeom prst="rect">
                        <a:avLst/>
                      </a:prstGeom>
                      <a:noFill/>
                      <a:ln>
                        <a:noFill/>
                      </a:ln>
                      <a:effectLst/>
                    </p:spPr>
                  </p:pic>
                </p:oleObj>
              </mc:Fallback>
            </mc:AlternateContent>
          </a:graphicData>
        </a:graphic>
      </p:graphicFrame>
      <p:graphicFrame>
        <p:nvGraphicFramePr>
          <p:cNvPr id="66565" name="Object 5"/>
          <p:cNvGraphicFramePr>
            <a:graphicFrameLocks noChangeAspect="1"/>
          </p:cNvGraphicFramePr>
          <p:nvPr>
            <p:extLst>
              <p:ext uri="{D42A27DB-BD31-4B8C-83A1-F6EECF244321}">
                <p14:modId xmlns:p14="http://schemas.microsoft.com/office/powerpoint/2010/main" val="4255564417"/>
              </p:ext>
            </p:extLst>
          </p:nvPr>
        </p:nvGraphicFramePr>
        <p:xfrm>
          <a:off x="6238813" y="1009461"/>
          <a:ext cx="2712587" cy="2789518"/>
        </p:xfrm>
        <a:graphic>
          <a:graphicData uri="http://schemas.openxmlformats.org/presentationml/2006/ole">
            <mc:AlternateContent xmlns:mc="http://schemas.openxmlformats.org/markup-compatibility/2006">
              <mc:Choice xmlns:v="urn:schemas-microsoft-com:vml" Requires="v">
                <p:oleObj spid="_x0000_s334148" name="Image" r:id="rId6" imgW="4888889" imgH="3530159" progId="">
                  <p:embed/>
                </p:oleObj>
              </mc:Choice>
              <mc:Fallback>
                <p:oleObj name="Image" r:id="rId6" imgW="4888889" imgH="3530159"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l="10715" r="20238"/>
                      <a:stretch>
                        <a:fillRect/>
                      </a:stretch>
                    </p:blipFill>
                    <p:spPr bwMode="auto">
                      <a:xfrm>
                        <a:off x="6238813" y="1009461"/>
                        <a:ext cx="2712587" cy="2789518"/>
                      </a:xfrm>
                      <a:prstGeom prst="rect">
                        <a:avLst/>
                      </a:prstGeom>
                      <a:noFill/>
                      <a:ln>
                        <a:noFill/>
                      </a:ln>
                      <a:effectLst/>
                    </p:spPr>
                  </p:pic>
                </p:oleObj>
              </mc:Fallback>
            </mc:AlternateContent>
          </a:graphicData>
        </a:graphic>
      </p:graphicFrame>
      <p:sp>
        <p:nvSpPr>
          <p:cNvPr id="885766" name="Rectangle 6"/>
          <p:cNvSpPr>
            <a:spLocks noChangeArrowheads="1"/>
          </p:cNvSpPr>
          <p:nvPr/>
        </p:nvSpPr>
        <p:spPr bwMode="auto">
          <a:xfrm>
            <a:off x="457200" y="274638"/>
            <a:ext cx="8229600" cy="563562"/>
          </a:xfrm>
          <a:prstGeom prst="rect">
            <a:avLst/>
          </a:prstGeom>
          <a:noFill/>
          <a:ln w="9525">
            <a:noFill/>
            <a:miter lim="800000"/>
            <a:headEnd/>
            <a:tailEnd/>
          </a:ln>
          <a:effectLst/>
        </p:spPr>
        <p:txBody>
          <a:bodyPr anchor="ctr"/>
          <a:lstStyle/>
          <a:p>
            <a:pPr algn="ctr"/>
            <a:r>
              <a:rPr lang="en-US" sz="3400" b="1" dirty="0">
                <a:solidFill>
                  <a:srgbClr val="000000"/>
                </a:solidFill>
                <a:effectLst>
                  <a:outerShdw blurRad="38100" dist="38100" dir="2700000" algn="tl">
                    <a:srgbClr val="FFFFFF"/>
                  </a:outerShdw>
                </a:effectLst>
                <a:latin typeface="Arial" charset="0"/>
              </a:rPr>
              <a:t>Visual words = </a:t>
            </a:r>
            <a:r>
              <a:rPr lang="en-US" sz="3400" b="1" dirty="0" err="1">
                <a:solidFill>
                  <a:srgbClr val="000000"/>
                </a:solidFill>
                <a:effectLst>
                  <a:outerShdw blurRad="38100" dist="38100" dir="2700000" algn="tl">
                    <a:srgbClr val="FFFFFF"/>
                  </a:outerShdw>
                </a:effectLst>
                <a:latin typeface="Arial" charset="0"/>
              </a:rPr>
              <a:t>cuvinte</a:t>
            </a:r>
            <a:r>
              <a:rPr lang="en-US" sz="3400" b="1" dirty="0">
                <a:solidFill>
                  <a:srgbClr val="000000"/>
                </a:solidFill>
                <a:effectLst>
                  <a:outerShdw blurRad="38100" dist="38100" dir="2700000" algn="tl">
                    <a:srgbClr val="FFFFFF"/>
                  </a:outerShdw>
                </a:effectLst>
                <a:latin typeface="Arial" charset="0"/>
              </a:rPr>
              <a:t> </a:t>
            </a:r>
            <a:r>
              <a:rPr lang="en-US" sz="3400" b="1" dirty="0" err="1">
                <a:solidFill>
                  <a:srgbClr val="000000"/>
                </a:solidFill>
                <a:effectLst>
                  <a:outerShdw blurRad="38100" dist="38100" dir="2700000" algn="tl">
                    <a:srgbClr val="FFFFFF"/>
                  </a:outerShdw>
                </a:effectLst>
                <a:latin typeface="Arial" charset="0"/>
              </a:rPr>
              <a:t>vizuale</a:t>
            </a:r>
            <a:endParaRPr lang="en-US" sz="3400" b="1" dirty="0">
              <a:solidFill>
                <a:srgbClr val="000000"/>
              </a:solidFill>
              <a:effectLst>
                <a:outerShdw blurRad="38100" dist="38100" dir="2700000" algn="tl">
                  <a:srgbClr val="FFFFFF"/>
                </a:outerShdw>
              </a:effectLst>
              <a:latin typeface="Arial" charset="0"/>
            </a:endParaRPr>
          </a:p>
        </p:txBody>
      </p:sp>
      <p:sp>
        <p:nvSpPr>
          <p:cNvPr id="2" name="TextBox 1"/>
          <p:cNvSpPr txBox="1"/>
          <p:nvPr/>
        </p:nvSpPr>
        <p:spPr>
          <a:xfrm>
            <a:off x="0" y="1415206"/>
            <a:ext cx="6094206" cy="4093428"/>
          </a:xfrm>
          <a:prstGeom prst="rect">
            <a:avLst/>
          </a:prstGeom>
          <a:noFill/>
        </p:spPr>
        <p:txBody>
          <a:bodyPr wrap="square" rtlCol="0">
            <a:spAutoFit/>
          </a:bodyPr>
          <a:lstStyle/>
          <a:p>
            <a:pPr marL="285750" indent="-285750">
              <a:buFont typeface="Arial"/>
              <a:buChar char="•"/>
            </a:pPr>
            <a:r>
              <a:rPr lang="en-US" sz="2600" dirty="0" err="1"/>
              <a:t>Descriem</a:t>
            </a:r>
            <a:r>
              <a:rPr lang="en-US" sz="2600" dirty="0"/>
              <a:t> cu </a:t>
            </a:r>
            <a:r>
              <a:rPr lang="en-US" sz="2600" dirty="0" err="1"/>
              <a:t>ajutorul</a:t>
            </a:r>
            <a:r>
              <a:rPr lang="en-US" sz="2600" dirty="0"/>
              <a:t> </a:t>
            </a:r>
            <a:r>
              <a:rPr lang="en-US" sz="2600" dirty="0" err="1"/>
              <a:t>lor</a:t>
            </a:r>
            <a:r>
              <a:rPr lang="en-US" sz="2600" dirty="0"/>
              <a:t> </a:t>
            </a:r>
            <a:r>
              <a:rPr lang="en-US" sz="2600" dirty="0" err="1"/>
              <a:t>înfățisarea</a:t>
            </a:r>
            <a:r>
              <a:rPr lang="en-US" sz="2600" dirty="0"/>
              <a:t> </a:t>
            </a:r>
            <a:r>
              <a:rPr lang="en-US" sz="2600" dirty="0" err="1"/>
              <a:t>obiectelor</a:t>
            </a:r>
            <a:endParaRPr lang="en-US" sz="2600" dirty="0"/>
          </a:p>
          <a:p>
            <a:pPr marL="285750" indent="-285750">
              <a:buFont typeface="Arial"/>
              <a:buChar char="•"/>
            </a:pPr>
            <a:endParaRPr lang="en-US" sz="2600" dirty="0"/>
          </a:p>
          <a:p>
            <a:pPr marL="285750" indent="-285750">
              <a:buFont typeface="Arial"/>
              <a:buChar char="•"/>
            </a:pPr>
            <a:r>
              <a:rPr lang="en-US" sz="2600" dirty="0" err="1"/>
              <a:t>Înfățisarea</a:t>
            </a:r>
            <a:r>
              <a:rPr lang="en-US" sz="2600" dirty="0"/>
              <a:t> </a:t>
            </a:r>
            <a:r>
              <a:rPr lang="en-US" sz="2600" dirty="0" err="1"/>
              <a:t>obiectelor</a:t>
            </a:r>
            <a:r>
              <a:rPr lang="en-US" sz="2600" dirty="0"/>
              <a:t> </a:t>
            </a:r>
            <a:r>
              <a:rPr lang="en-US" sz="2600" dirty="0" err="1"/>
              <a:t>variază</a:t>
            </a:r>
            <a:r>
              <a:rPr lang="en-US" sz="2600" dirty="0"/>
              <a:t> </a:t>
            </a:r>
            <a:r>
              <a:rPr lang="en-US" sz="2600" dirty="0" err="1"/>
              <a:t>foarte</a:t>
            </a:r>
            <a:r>
              <a:rPr lang="en-US" sz="2600" dirty="0"/>
              <a:t> </a:t>
            </a:r>
            <a:r>
              <a:rPr lang="en-US" sz="2600" dirty="0" err="1"/>
              <a:t>mult</a:t>
            </a:r>
            <a:r>
              <a:rPr lang="en-US" sz="2600" dirty="0"/>
              <a:t> </a:t>
            </a:r>
            <a:r>
              <a:rPr lang="en-US" sz="2600" dirty="0" err="1"/>
              <a:t>chiar</a:t>
            </a:r>
            <a:r>
              <a:rPr lang="en-US" sz="2600" dirty="0"/>
              <a:t> </a:t>
            </a:r>
            <a:r>
              <a:rPr lang="en-US" sz="2600" dirty="0" err="1"/>
              <a:t>şi</a:t>
            </a:r>
            <a:r>
              <a:rPr lang="en-US" sz="2600" dirty="0"/>
              <a:t> </a:t>
            </a:r>
            <a:r>
              <a:rPr lang="en-US" sz="2600" dirty="0" err="1"/>
              <a:t>pentru</a:t>
            </a:r>
            <a:r>
              <a:rPr lang="en-US" sz="2600" dirty="0"/>
              <a:t> </a:t>
            </a:r>
            <a:r>
              <a:rPr lang="en-US" sz="2600" dirty="0" err="1"/>
              <a:t>aceeaşi</a:t>
            </a:r>
            <a:r>
              <a:rPr lang="en-US" sz="2600" dirty="0"/>
              <a:t> </a:t>
            </a:r>
            <a:r>
              <a:rPr lang="en-US" sz="2600" dirty="0" err="1"/>
              <a:t>clasă</a:t>
            </a:r>
            <a:r>
              <a:rPr lang="en-US" sz="2600" dirty="0"/>
              <a:t> de </a:t>
            </a:r>
            <a:r>
              <a:rPr lang="en-US" sz="2600" dirty="0" err="1"/>
              <a:t>obiecte</a:t>
            </a:r>
            <a:endParaRPr lang="en-US" sz="2600" dirty="0"/>
          </a:p>
          <a:p>
            <a:pPr marL="285750" indent="-285750">
              <a:buFont typeface="Arial"/>
              <a:buChar char="•"/>
            </a:pPr>
            <a:endParaRPr lang="en-US" sz="2600" dirty="0"/>
          </a:p>
          <a:p>
            <a:pPr marL="285750" indent="-285750">
              <a:buFont typeface="Arial"/>
              <a:buChar char="•"/>
            </a:pPr>
            <a:r>
              <a:rPr lang="en-US" sz="2600" dirty="0" err="1"/>
              <a:t>Înfățişarea</a:t>
            </a:r>
            <a:r>
              <a:rPr lang="en-US" sz="2600" dirty="0"/>
              <a:t> </a:t>
            </a:r>
            <a:r>
              <a:rPr lang="en-US" sz="2600" dirty="0" err="1"/>
              <a:t>locală</a:t>
            </a:r>
            <a:r>
              <a:rPr lang="en-US" sz="2600" dirty="0"/>
              <a:t> a </a:t>
            </a:r>
            <a:r>
              <a:rPr lang="en-US" sz="2600" dirty="0" err="1"/>
              <a:t>părților</a:t>
            </a:r>
            <a:r>
              <a:rPr lang="en-US" sz="2600" dirty="0"/>
              <a:t> </a:t>
            </a:r>
            <a:r>
              <a:rPr lang="en-US" sz="2600" dirty="0" err="1"/>
              <a:t>componente</a:t>
            </a:r>
            <a:r>
              <a:rPr lang="en-US" sz="2600" dirty="0"/>
              <a:t> </a:t>
            </a:r>
            <a:r>
              <a:rPr lang="en-US" sz="2600" dirty="0" err="1"/>
              <a:t>variază</a:t>
            </a:r>
            <a:r>
              <a:rPr lang="en-US" sz="2600" dirty="0"/>
              <a:t> </a:t>
            </a:r>
            <a:r>
              <a:rPr lang="en-US" sz="2600" dirty="0" err="1"/>
              <a:t>mai</a:t>
            </a:r>
            <a:r>
              <a:rPr lang="en-US" sz="2600" dirty="0"/>
              <a:t> </a:t>
            </a:r>
            <a:r>
              <a:rPr lang="en-US" sz="2600" dirty="0" err="1"/>
              <a:t>puțin</a:t>
            </a:r>
            <a:endParaRPr lang="en-US" sz="2600" dirty="0"/>
          </a:p>
          <a:p>
            <a:pPr marL="285750" indent="-285750">
              <a:buFont typeface="Arial"/>
              <a:buChar char="•"/>
            </a:pPr>
            <a:endParaRPr lang="en-US" sz="2600" dirty="0"/>
          </a:p>
          <a:p>
            <a:pPr marL="285750" indent="-285750">
              <a:buFont typeface="Arial"/>
              <a:buChar char="•"/>
            </a:pPr>
            <a:r>
              <a:rPr lang="en-US" sz="2600" b="1" dirty="0"/>
              <a:t>Ideal: </a:t>
            </a:r>
            <a:r>
              <a:rPr lang="en-US" sz="2600" b="1" dirty="0" err="1"/>
              <a:t>cuvânt</a:t>
            </a:r>
            <a:r>
              <a:rPr lang="en-US" sz="2600" b="1" dirty="0"/>
              <a:t> </a:t>
            </a:r>
            <a:r>
              <a:rPr lang="en-US" sz="2600" b="1" dirty="0" err="1"/>
              <a:t>vizual</a:t>
            </a:r>
            <a:r>
              <a:rPr lang="en-US" sz="2600" b="1" dirty="0"/>
              <a:t> = parte a </a:t>
            </a:r>
            <a:r>
              <a:rPr lang="en-US" sz="2600" b="1" dirty="0" err="1"/>
              <a:t>unui</a:t>
            </a:r>
            <a:r>
              <a:rPr lang="en-US" sz="2600" b="1" dirty="0"/>
              <a:t> </a:t>
            </a:r>
            <a:r>
              <a:rPr lang="en-US" sz="2600" b="1" dirty="0" err="1"/>
              <a:t>obiect</a:t>
            </a:r>
            <a:endParaRPr lang="en-US" sz="2600" b="1" dirty="0"/>
          </a:p>
        </p:txBody>
      </p:sp>
    </p:spTree>
    <p:extLst>
      <p:ext uri="{BB962C8B-B14F-4D97-AF65-F5344CB8AC3E}">
        <p14:creationId xmlns:p14="http://schemas.microsoft.com/office/powerpoint/2010/main" val="221744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err="1">
                <a:latin typeface="Arial" charset="0"/>
              </a:rPr>
              <a:t>Modelul</a:t>
            </a:r>
            <a:r>
              <a:rPr lang="en-US" dirty="0">
                <a:latin typeface="Arial" charset="0"/>
              </a:rPr>
              <a:t> ‘bag of visual words’</a:t>
            </a:r>
          </a:p>
        </p:txBody>
      </p:sp>
      <p:sp>
        <p:nvSpPr>
          <p:cNvPr id="53251" name="Rectangle 3"/>
          <p:cNvSpPr>
            <a:spLocks noGrp="1" noChangeArrowheads="1"/>
          </p:cNvSpPr>
          <p:nvPr>
            <p:ph idx="1"/>
          </p:nvPr>
        </p:nvSpPr>
        <p:spPr/>
        <p:txBody>
          <a:bodyPr/>
          <a:lstStyle/>
          <a:p>
            <a:pPr marL="533400" indent="-533400">
              <a:buFontTx/>
              <a:buAutoNum type="arabicPeriod"/>
            </a:pPr>
            <a:r>
              <a:rPr lang="en-US" sz="2600" dirty="0" err="1">
                <a:latin typeface="Arial" charset="0"/>
              </a:rPr>
              <a:t>Mulțime</a:t>
            </a:r>
            <a:r>
              <a:rPr lang="en-US" sz="2600" dirty="0">
                <a:latin typeface="Arial" charset="0"/>
              </a:rPr>
              <a:t> de </a:t>
            </a:r>
            <a:r>
              <a:rPr lang="en-US" sz="2600" dirty="0" err="1">
                <a:latin typeface="Arial" charset="0"/>
              </a:rPr>
              <a:t>imagini</a:t>
            </a:r>
            <a:endParaRPr lang="en-US" sz="2600" dirty="0">
              <a:latin typeface="Arial" charset="0"/>
            </a:endParaRPr>
          </a:p>
          <a:p>
            <a:pPr marL="0" indent="0">
              <a:buNone/>
            </a:pPr>
            <a:endParaRPr lang="en-US" dirty="0">
              <a:latin typeface="Arial" charset="0"/>
            </a:endParaRPr>
          </a:p>
        </p:txBody>
      </p:sp>
      <p:pic>
        <p:nvPicPr>
          <p:cNvPr id="27" name="Picture 54" descr="DaVinci_face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864" y="1553168"/>
            <a:ext cx="748036" cy="92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5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1376" y="1692683"/>
            <a:ext cx="1319009" cy="786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7832237" y="1409861"/>
            <a:ext cx="523276" cy="12498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2421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err="1">
                <a:latin typeface="Arial" charset="0"/>
              </a:rPr>
              <a:t>Modelul</a:t>
            </a:r>
            <a:r>
              <a:rPr lang="en-US" dirty="0">
                <a:latin typeface="Arial" charset="0"/>
              </a:rPr>
              <a:t> ‘bag of visual words’</a:t>
            </a:r>
          </a:p>
        </p:txBody>
      </p:sp>
      <p:sp>
        <p:nvSpPr>
          <p:cNvPr id="53251" name="Rectangle 3"/>
          <p:cNvSpPr>
            <a:spLocks noGrp="1" noChangeArrowheads="1"/>
          </p:cNvSpPr>
          <p:nvPr>
            <p:ph idx="1"/>
          </p:nvPr>
        </p:nvSpPr>
        <p:spPr/>
        <p:txBody>
          <a:bodyPr/>
          <a:lstStyle/>
          <a:p>
            <a:pPr marL="533400" indent="-533400">
              <a:buFontTx/>
              <a:buAutoNum type="arabicPeriod"/>
            </a:pPr>
            <a:r>
              <a:rPr lang="en-US" sz="2600" dirty="0" err="1">
                <a:latin typeface="Arial" charset="0"/>
              </a:rPr>
              <a:t>Mulțime</a:t>
            </a:r>
            <a:r>
              <a:rPr lang="en-US" sz="2600" dirty="0">
                <a:latin typeface="Arial" charset="0"/>
              </a:rPr>
              <a:t> de </a:t>
            </a:r>
            <a:r>
              <a:rPr lang="en-US" sz="2600" dirty="0" err="1">
                <a:latin typeface="Arial" charset="0"/>
              </a:rPr>
              <a:t>imagini</a:t>
            </a:r>
            <a:endParaRPr lang="en-US" sz="2600" dirty="0">
              <a:latin typeface="Arial" charset="0"/>
            </a:endParaRPr>
          </a:p>
          <a:p>
            <a:pPr marL="533400" indent="-533400">
              <a:buFontTx/>
              <a:buAutoNum type="arabicPeriod"/>
            </a:pPr>
            <a:endParaRPr lang="en-US" dirty="0">
              <a:latin typeface="Arial" charset="0"/>
            </a:endParaRPr>
          </a:p>
          <a:p>
            <a:pPr marL="533400" indent="-533400">
              <a:buFontTx/>
              <a:buAutoNum type="arabicPeriod"/>
            </a:pPr>
            <a:r>
              <a:rPr lang="en-US" sz="2600" dirty="0" err="1">
                <a:latin typeface="Arial" charset="0"/>
              </a:rPr>
              <a:t>Extragem</a:t>
            </a:r>
            <a:r>
              <a:rPr lang="en-US" sz="2600" dirty="0">
                <a:latin typeface="Arial" charset="0"/>
              </a:rPr>
              <a:t> </a:t>
            </a:r>
            <a:r>
              <a:rPr lang="en-US" sz="2600" dirty="0" err="1">
                <a:latin typeface="Arial" charset="0"/>
              </a:rPr>
              <a:t>caracteristici</a:t>
            </a:r>
            <a:r>
              <a:rPr lang="en-US" sz="2600" dirty="0">
                <a:latin typeface="Arial" charset="0"/>
              </a:rPr>
              <a:t> din </a:t>
            </a:r>
            <a:r>
              <a:rPr lang="en-US" sz="2600" dirty="0" err="1">
                <a:latin typeface="Arial" charset="0"/>
              </a:rPr>
              <a:t>fiecare</a:t>
            </a:r>
            <a:r>
              <a:rPr lang="en-US" sz="2600" dirty="0">
                <a:latin typeface="Arial" charset="0"/>
              </a:rPr>
              <a:t> imagine </a:t>
            </a:r>
          </a:p>
        </p:txBody>
      </p:sp>
      <p:pic>
        <p:nvPicPr>
          <p:cNvPr id="27" name="Picture 54" descr="DaVinci_face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864" y="1553168"/>
            <a:ext cx="748036" cy="92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5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1376" y="1692683"/>
            <a:ext cx="1319009" cy="786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7832237" y="1409861"/>
            <a:ext cx="523276" cy="12498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54"/>
          <p:cNvGrpSpPr>
            <a:grpSpLocks/>
          </p:cNvGrpSpPr>
          <p:nvPr/>
        </p:nvGrpSpPr>
        <p:grpSpPr bwMode="auto">
          <a:xfrm>
            <a:off x="1409812" y="3360430"/>
            <a:ext cx="1156830" cy="1356584"/>
            <a:chOff x="288" y="2928"/>
            <a:chExt cx="864" cy="1116"/>
          </a:xfrm>
        </p:grpSpPr>
        <p:pic>
          <p:nvPicPr>
            <p:cNvPr id="8" name="Picture 55"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720" y="3216"/>
              <a:ext cx="288" cy="2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56" descr="ermine"/>
            <p:cNvPicPr>
              <a:picLocks noChangeAspect="1" noChangeArrowheads="1"/>
            </p:cNvPicPr>
            <p:nvPr/>
          </p:nvPicPr>
          <p:blipFill>
            <a:blip r:embed="rId6">
              <a:extLst>
                <a:ext uri="{28A0092B-C50C-407E-A947-70E740481C1C}">
                  <a14:useLocalDpi xmlns:a14="http://schemas.microsoft.com/office/drawing/2010/main" val="0"/>
                </a:ext>
              </a:extLst>
            </a:blip>
            <a:srcRect l="57591" t="4288" r="29535" b="88853"/>
            <a:stretch>
              <a:fillRect/>
            </a:stretch>
          </p:blipFill>
          <p:spPr bwMode="auto">
            <a:xfrm>
              <a:off x="864" y="3504"/>
              <a:ext cx="288" cy="2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57" descr="ermine"/>
            <p:cNvPicPr>
              <a:picLocks noChangeAspect="1" noChangeArrowheads="1"/>
            </p:cNvPicPr>
            <p:nvPr/>
          </p:nvPicPr>
          <p:blipFill>
            <a:blip r:embed="rId6">
              <a:extLst>
                <a:ext uri="{28A0092B-C50C-407E-A947-70E740481C1C}">
                  <a14:useLocalDpi xmlns:a14="http://schemas.microsoft.com/office/drawing/2010/main" val="0"/>
                </a:ext>
              </a:extLst>
            </a:blip>
            <a:srcRect l="58762" t="14577" r="31876" b="79422"/>
            <a:stretch>
              <a:fillRect/>
            </a:stretch>
          </p:blipFill>
          <p:spPr bwMode="auto">
            <a:xfrm>
              <a:off x="384" y="3504"/>
              <a:ext cx="288"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58" descr="ermine"/>
            <p:cNvPicPr>
              <a:picLocks noChangeAspect="1" noChangeArrowheads="1"/>
            </p:cNvPicPr>
            <p:nvPr/>
          </p:nvPicPr>
          <p:blipFill>
            <a:blip r:embed="rId6">
              <a:extLst>
                <a:ext uri="{28A0092B-C50C-407E-A947-70E740481C1C}">
                  <a14:useLocalDpi xmlns:a14="http://schemas.microsoft.com/office/drawing/2010/main" val="0"/>
                </a:ext>
              </a:extLst>
            </a:blip>
            <a:srcRect l="58762" t="27437" r="31876" b="67418"/>
            <a:stretch>
              <a:fillRect/>
            </a:stretch>
          </p:blipFill>
          <p:spPr bwMode="auto">
            <a:xfrm>
              <a:off x="288" y="3216"/>
              <a:ext cx="288" cy="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59" descr="ermine"/>
            <p:cNvPicPr>
              <a:picLocks noChangeAspect="1" noChangeArrowheads="1"/>
            </p:cNvPicPr>
            <p:nvPr/>
          </p:nvPicPr>
          <p:blipFill>
            <a:blip r:embed="rId6">
              <a:extLst>
                <a:ext uri="{28A0092B-C50C-407E-A947-70E740481C1C}">
                  <a14:useLocalDpi xmlns:a14="http://schemas.microsoft.com/office/drawing/2010/main" val="0"/>
                </a:ext>
              </a:extLst>
            </a:blip>
            <a:srcRect l="59932" t="23151" r="31876" b="71706"/>
            <a:stretch>
              <a:fillRect/>
            </a:stretch>
          </p:blipFill>
          <p:spPr bwMode="auto">
            <a:xfrm>
              <a:off x="624" y="2928"/>
              <a:ext cx="288" cy="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60"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768" y="3792"/>
              <a:ext cx="36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4" name="Group 61"/>
          <p:cNvGrpSpPr>
            <a:grpSpLocks/>
          </p:cNvGrpSpPr>
          <p:nvPr/>
        </p:nvGrpSpPr>
        <p:grpSpPr bwMode="auto">
          <a:xfrm>
            <a:off x="3340469" y="3426466"/>
            <a:ext cx="1553118" cy="1227385"/>
            <a:chOff x="2243" y="2924"/>
            <a:chExt cx="1309" cy="1140"/>
          </a:xfrm>
        </p:grpSpPr>
        <p:pic>
          <p:nvPicPr>
            <p:cNvPr id="15" name="Picture 62"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7500" t="75458"/>
            <a:stretch>
              <a:fillRect/>
            </a:stretch>
          </p:blipFill>
          <p:spPr bwMode="auto">
            <a:xfrm>
              <a:off x="2243" y="3456"/>
              <a:ext cx="493" cy="2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63"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5001" t="49956" r="42499" b="16507"/>
            <a:stretch>
              <a:fillRect/>
            </a:stretch>
          </p:blipFill>
          <p:spPr bwMode="auto">
            <a:xfrm>
              <a:off x="3194" y="3556"/>
              <a:ext cx="358" cy="3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64"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33188" r="60001"/>
            <a:stretch>
              <a:fillRect/>
            </a:stretch>
          </p:blipFill>
          <p:spPr bwMode="auto">
            <a:xfrm>
              <a:off x="2490" y="2924"/>
              <a:ext cx="438" cy="4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6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2500" t="20612" r="22501" b="37468"/>
            <a:stretch>
              <a:fillRect/>
            </a:stretch>
          </p:blipFill>
          <p:spPr bwMode="auto">
            <a:xfrm>
              <a:off x="3029" y="3118"/>
              <a:ext cx="493" cy="2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66"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0000" r="55000" b="54236"/>
            <a:stretch>
              <a:fillRect/>
            </a:stretch>
          </p:blipFill>
          <p:spPr bwMode="auto">
            <a:xfrm>
              <a:off x="2756" y="3556"/>
              <a:ext cx="325" cy="3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67" descr="violin"/>
            <p:cNvPicPr>
              <a:picLocks noChangeAspect="1" noChangeArrowheads="1"/>
            </p:cNvPicPr>
            <p:nvPr/>
          </p:nvPicPr>
          <p:blipFill>
            <a:blip r:embed="rId7">
              <a:extLst>
                <a:ext uri="{28A0092B-C50C-407E-A947-70E740481C1C}">
                  <a14:useLocalDpi xmlns:a14="http://schemas.microsoft.com/office/drawing/2010/main" val="0"/>
                </a:ext>
              </a:extLst>
            </a:blip>
            <a:srcRect l="35715" t="2991" r="21428" b="71085"/>
            <a:stretch>
              <a:fillRect/>
            </a:stretch>
          </p:blipFill>
          <p:spPr bwMode="auto">
            <a:xfrm>
              <a:off x="3198" y="3698"/>
              <a:ext cx="253" cy="3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1" name="Group 68"/>
          <p:cNvGrpSpPr>
            <a:grpSpLocks/>
          </p:cNvGrpSpPr>
          <p:nvPr/>
        </p:nvGrpSpPr>
        <p:grpSpPr bwMode="auto">
          <a:xfrm>
            <a:off x="5808031" y="3466408"/>
            <a:ext cx="1512777" cy="1156326"/>
            <a:chOff x="4416" y="3072"/>
            <a:chExt cx="1035" cy="872"/>
          </a:xfrm>
        </p:grpSpPr>
        <p:pic>
          <p:nvPicPr>
            <p:cNvPr id="22" name="Picture 69" descr="violin"/>
            <p:cNvPicPr>
              <a:picLocks noChangeAspect="1" noChangeArrowheads="1"/>
            </p:cNvPicPr>
            <p:nvPr/>
          </p:nvPicPr>
          <p:blipFill>
            <a:blip r:embed="rId7">
              <a:extLst>
                <a:ext uri="{28A0092B-C50C-407E-A947-70E740481C1C}">
                  <a14:useLocalDpi xmlns:a14="http://schemas.microsoft.com/office/drawing/2010/main" val="0"/>
                </a:ext>
              </a:extLst>
            </a:blip>
            <a:srcRect t="26286" b="52684"/>
            <a:stretch>
              <a:fillRect/>
            </a:stretch>
          </p:blipFill>
          <p:spPr bwMode="auto">
            <a:xfrm>
              <a:off x="4752" y="3600"/>
              <a:ext cx="377" cy="3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70" descr="violin"/>
            <p:cNvPicPr>
              <a:picLocks noChangeAspect="1" noChangeArrowheads="1"/>
            </p:cNvPicPr>
            <p:nvPr/>
          </p:nvPicPr>
          <p:blipFill>
            <a:blip r:embed="rId7">
              <a:extLst>
                <a:ext uri="{28A0092B-C50C-407E-A947-70E740481C1C}">
                  <a14:useLocalDpi xmlns:a14="http://schemas.microsoft.com/office/drawing/2010/main" val="0"/>
                </a:ext>
              </a:extLst>
            </a:blip>
            <a:srcRect t="50055" b="26286"/>
            <a:stretch>
              <a:fillRect/>
            </a:stretch>
          </p:blipFill>
          <p:spPr bwMode="auto">
            <a:xfrm>
              <a:off x="5040" y="3360"/>
              <a:ext cx="41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71" descr="violin"/>
            <p:cNvPicPr>
              <a:picLocks noChangeAspect="1" noChangeArrowheads="1"/>
            </p:cNvPicPr>
            <p:nvPr/>
          </p:nvPicPr>
          <p:blipFill>
            <a:blip r:embed="rId7">
              <a:extLst>
                <a:ext uri="{28A0092B-C50C-407E-A947-70E740481C1C}">
                  <a14:useLocalDpi xmlns:a14="http://schemas.microsoft.com/office/drawing/2010/main" val="0"/>
                </a:ext>
              </a:extLst>
            </a:blip>
            <a:srcRect t="76233"/>
            <a:stretch>
              <a:fillRect/>
            </a:stretch>
          </p:blipFill>
          <p:spPr bwMode="auto">
            <a:xfrm>
              <a:off x="4560" y="3408"/>
              <a:ext cx="446" cy="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72" descr="violin"/>
            <p:cNvPicPr>
              <a:picLocks noChangeAspect="1" noChangeArrowheads="1"/>
            </p:cNvPicPr>
            <p:nvPr/>
          </p:nvPicPr>
          <p:blipFill>
            <a:blip r:embed="rId7">
              <a:extLst>
                <a:ext uri="{28A0092B-C50C-407E-A947-70E740481C1C}">
                  <a14:useLocalDpi xmlns:a14="http://schemas.microsoft.com/office/drawing/2010/main" val="0"/>
                </a:ext>
              </a:extLst>
            </a:blip>
            <a:srcRect l="56544" t="49945" r="-523" b="18510"/>
            <a:stretch>
              <a:fillRect/>
            </a:stretch>
          </p:blipFill>
          <p:spPr bwMode="auto">
            <a:xfrm>
              <a:off x="4416" y="3456"/>
              <a:ext cx="211" cy="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73" descr="violin"/>
            <p:cNvPicPr>
              <a:picLocks noChangeAspect="1" noChangeArrowheads="1"/>
            </p:cNvPicPr>
            <p:nvPr/>
          </p:nvPicPr>
          <p:blipFill>
            <a:blip r:embed="rId7">
              <a:extLst>
                <a:ext uri="{28A0092B-C50C-407E-A947-70E740481C1C}">
                  <a14:useLocalDpi xmlns:a14="http://schemas.microsoft.com/office/drawing/2010/main" val="0"/>
                </a:ext>
              </a:extLst>
            </a:blip>
            <a:srcRect t="31544" b="47426"/>
            <a:stretch>
              <a:fillRect/>
            </a:stretch>
          </p:blipFill>
          <p:spPr bwMode="auto">
            <a:xfrm>
              <a:off x="4608" y="3072"/>
              <a:ext cx="480" cy="2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0" name="Rectangle 74"/>
          <p:cNvSpPr>
            <a:spLocks noChangeArrowheads="1"/>
          </p:cNvSpPr>
          <p:nvPr/>
        </p:nvSpPr>
        <p:spPr bwMode="auto">
          <a:xfrm>
            <a:off x="1194281" y="3281663"/>
            <a:ext cx="1594645" cy="1602061"/>
          </a:xfrm>
          <a:prstGeom prst="rect">
            <a:avLst/>
          </a:prstGeom>
          <a:noFill/>
          <a:ln w="38100">
            <a:solidFill>
              <a:srgbClr val="8643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en-US" sz="2400">
              <a:solidFill>
                <a:srgbClr val="000000"/>
              </a:solidFill>
              <a:latin typeface="Arial" charset="0"/>
            </a:endParaRPr>
          </a:p>
        </p:txBody>
      </p:sp>
      <p:sp>
        <p:nvSpPr>
          <p:cNvPr id="31" name="Rectangle 75"/>
          <p:cNvSpPr>
            <a:spLocks noChangeArrowheads="1"/>
          </p:cNvSpPr>
          <p:nvPr/>
        </p:nvSpPr>
        <p:spPr bwMode="auto">
          <a:xfrm>
            <a:off x="3213968" y="3281663"/>
            <a:ext cx="1822451" cy="1602061"/>
          </a:xfrm>
          <a:prstGeom prst="rect">
            <a:avLst/>
          </a:prstGeom>
          <a:noFill/>
          <a:ln w="38100">
            <a:solidFill>
              <a:srgbClr val="8643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en-US" sz="2400">
              <a:solidFill>
                <a:srgbClr val="000000"/>
              </a:solidFill>
              <a:latin typeface="Arial" charset="0"/>
            </a:endParaRPr>
          </a:p>
        </p:txBody>
      </p:sp>
      <p:sp>
        <p:nvSpPr>
          <p:cNvPr id="32" name="Rectangle 76"/>
          <p:cNvSpPr>
            <a:spLocks noChangeArrowheads="1"/>
          </p:cNvSpPr>
          <p:nvPr/>
        </p:nvSpPr>
        <p:spPr bwMode="auto">
          <a:xfrm>
            <a:off x="5593662" y="3281663"/>
            <a:ext cx="1822451" cy="1602061"/>
          </a:xfrm>
          <a:prstGeom prst="rect">
            <a:avLst/>
          </a:prstGeom>
          <a:noFill/>
          <a:ln w="38100">
            <a:solidFill>
              <a:srgbClr val="8643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en-US" sz="2400">
              <a:solidFill>
                <a:srgbClr val="000000"/>
              </a:solidFill>
              <a:latin typeface="Arial" charset="0"/>
            </a:endParaRPr>
          </a:p>
        </p:txBody>
      </p:sp>
    </p:spTree>
    <p:extLst>
      <p:ext uri="{BB962C8B-B14F-4D97-AF65-F5344CB8AC3E}">
        <p14:creationId xmlns:p14="http://schemas.microsoft.com/office/powerpoint/2010/main" val="372718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Title 1"/>
          <p:cNvSpPr>
            <a:spLocks noGrp="1"/>
          </p:cNvSpPr>
          <p:nvPr>
            <p:ph type="title"/>
          </p:nvPr>
        </p:nvSpPr>
        <p:spPr>
          <a:xfrm>
            <a:off x="457200" y="152400"/>
            <a:ext cx="8229600" cy="1143000"/>
          </a:xfrm>
        </p:spPr>
        <p:txBody>
          <a:bodyPr/>
          <a:lstStyle/>
          <a:p>
            <a:r>
              <a:rPr lang="en-US" dirty="0"/>
              <a:t>De </a:t>
            </a:r>
            <a:r>
              <a:rPr lang="en-US" dirty="0" err="1"/>
              <a:t>ce</a:t>
            </a:r>
            <a:r>
              <a:rPr lang="en-US" dirty="0"/>
              <a:t> </a:t>
            </a:r>
            <a:r>
              <a:rPr lang="en-US" dirty="0" err="1"/>
              <a:t>studiem</a:t>
            </a:r>
            <a:r>
              <a:rPr lang="en-US" dirty="0"/>
              <a:t> </a:t>
            </a:r>
            <a:r>
              <a:rPr lang="en-US" dirty="0" err="1"/>
              <a:t>textura</a:t>
            </a:r>
            <a:r>
              <a:rPr lang="en-US" dirty="0"/>
              <a:t>?</a:t>
            </a:r>
          </a:p>
        </p:txBody>
      </p:sp>
      <p:sp>
        <p:nvSpPr>
          <p:cNvPr id="3" name="Content Placeholder 2"/>
          <p:cNvSpPr>
            <a:spLocks noGrp="1"/>
          </p:cNvSpPr>
          <p:nvPr>
            <p:ph idx="1"/>
          </p:nvPr>
        </p:nvSpPr>
        <p:spPr>
          <a:xfrm>
            <a:off x="457200" y="1371600"/>
            <a:ext cx="8229600" cy="4525963"/>
          </a:xfrm>
        </p:spPr>
        <p:txBody>
          <a:bodyPr>
            <a:normAutofit/>
          </a:bodyPr>
          <a:lstStyle/>
          <a:p>
            <a:pPr>
              <a:buFontTx/>
              <a:buNone/>
            </a:pPr>
            <a:r>
              <a:rPr lang="en-US" sz="2800" dirty="0" err="1"/>
              <a:t>Importantă</a:t>
            </a:r>
            <a:r>
              <a:rPr lang="en-US" sz="2800" dirty="0"/>
              <a:t> </a:t>
            </a:r>
            <a:r>
              <a:rPr lang="en-US" sz="2800" dirty="0" err="1"/>
              <a:t>pentru</a:t>
            </a:r>
            <a:r>
              <a:rPr lang="en-US" sz="2800" dirty="0"/>
              <a:t> </a:t>
            </a:r>
            <a:r>
              <a:rPr lang="en-US" sz="2800" dirty="0" err="1"/>
              <a:t>percepție</a:t>
            </a:r>
            <a:r>
              <a:rPr lang="en-US" sz="2800" dirty="0"/>
              <a:t>:</a:t>
            </a:r>
          </a:p>
          <a:p>
            <a:r>
              <a:rPr lang="en-US" sz="2800" dirty="0" err="1"/>
              <a:t>proprietățile</a:t>
            </a:r>
            <a:r>
              <a:rPr lang="en-US" sz="2800" dirty="0"/>
              <a:t> </a:t>
            </a:r>
            <a:r>
              <a:rPr lang="en-US" sz="2800" dirty="0" err="1"/>
              <a:t>materialelor</a:t>
            </a:r>
            <a:endParaRPr lang="en-US" sz="2800" dirty="0"/>
          </a:p>
        </p:txBody>
      </p:sp>
      <p:pic>
        <p:nvPicPr>
          <p:cNvPr id="4" name="Picture 3" descr="gras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069" y="4787642"/>
            <a:ext cx="2536473" cy="1687907"/>
          </a:xfrm>
          <a:prstGeom prst="rect">
            <a:avLst/>
          </a:prstGeom>
        </p:spPr>
      </p:pic>
      <p:pic>
        <p:nvPicPr>
          <p:cNvPr id="5" name="Picture 4" descr="water.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6844" y="4714405"/>
            <a:ext cx="2388896" cy="1789366"/>
          </a:xfrm>
          <a:prstGeom prst="rect">
            <a:avLst/>
          </a:prstGeom>
        </p:spPr>
      </p:pic>
      <p:pic>
        <p:nvPicPr>
          <p:cNvPr id="6" name="Picture 5" descr="stone.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6844" y="2697375"/>
            <a:ext cx="2213649" cy="1660237"/>
          </a:xfrm>
          <a:prstGeom prst="rect">
            <a:avLst/>
          </a:prstGeom>
        </p:spPr>
      </p:pic>
      <p:pic>
        <p:nvPicPr>
          <p:cNvPr id="7" name="Picture 6" descr="tree.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8893" y="3318809"/>
            <a:ext cx="1687907" cy="2536472"/>
          </a:xfrm>
          <a:prstGeom prst="rect">
            <a:avLst/>
          </a:prstGeom>
        </p:spPr>
      </p:pic>
      <p:pic>
        <p:nvPicPr>
          <p:cNvPr id="8" name="Picture 7" descr="wood.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0398" y="2766510"/>
            <a:ext cx="2564144" cy="1669461"/>
          </a:xfrm>
          <a:prstGeom prst="rect">
            <a:avLst/>
          </a:prstGeom>
        </p:spPr>
      </p:pic>
    </p:spTree>
    <p:extLst>
      <p:ext uri="{BB962C8B-B14F-4D97-AF65-F5344CB8AC3E}">
        <p14:creationId xmlns:p14="http://schemas.microsoft.com/office/powerpoint/2010/main" val="35932080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err="1">
                <a:latin typeface="Arial" charset="0"/>
              </a:rPr>
              <a:t>Modelul</a:t>
            </a:r>
            <a:r>
              <a:rPr lang="en-US" dirty="0">
                <a:latin typeface="Arial" charset="0"/>
              </a:rPr>
              <a:t> ‘bag of visual words’</a:t>
            </a:r>
          </a:p>
        </p:txBody>
      </p:sp>
      <p:sp>
        <p:nvSpPr>
          <p:cNvPr id="53251" name="Rectangle 3"/>
          <p:cNvSpPr>
            <a:spLocks noGrp="1" noChangeArrowheads="1"/>
          </p:cNvSpPr>
          <p:nvPr>
            <p:ph idx="1"/>
          </p:nvPr>
        </p:nvSpPr>
        <p:spPr/>
        <p:txBody>
          <a:bodyPr/>
          <a:lstStyle/>
          <a:p>
            <a:pPr marL="533400" indent="-533400">
              <a:buFontTx/>
              <a:buAutoNum type="arabicPeriod"/>
            </a:pPr>
            <a:r>
              <a:rPr lang="en-US" sz="2600" dirty="0" err="1">
                <a:latin typeface="Arial" charset="0"/>
              </a:rPr>
              <a:t>Mulțime</a:t>
            </a:r>
            <a:r>
              <a:rPr lang="en-US" sz="2600" dirty="0">
                <a:latin typeface="Arial" charset="0"/>
              </a:rPr>
              <a:t> de </a:t>
            </a:r>
            <a:r>
              <a:rPr lang="en-US" sz="2600" dirty="0" err="1">
                <a:latin typeface="Arial" charset="0"/>
              </a:rPr>
              <a:t>imagini</a:t>
            </a:r>
            <a:endParaRPr lang="en-US" sz="2600" dirty="0">
              <a:latin typeface="Arial" charset="0"/>
            </a:endParaRPr>
          </a:p>
          <a:p>
            <a:pPr marL="533400" indent="-533400">
              <a:buFontTx/>
              <a:buAutoNum type="arabicPeriod"/>
            </a:pPr>
            <a:endParaRPr lang="en-US" dirty="0">
              <a:latin typeface="Arial" charset="0"/>
            </a:endParaRPr>
          </a:p>
          <a:p>
            <a:pPr marL="533400" indent="-533400">
              <a:buFontTx/>
              <a:buAutoNum type="arabicPeriod"/>
            </a:pPr>
            <a:r>
              <a:rPr lang="en-US" sz="2600" dirty="0" err="1">
                <a:latin typeface="Arial" charset="0"/>
              </a:rPr>
              <a:t>Extragem</a:t>
            </a:r>
            <a:r>
              <a:rPr lang="en-US" sz="2600" dirty="0">
                <a:latin typeface="Arial" charset="0"/>
              </a:rPr>
              <a:t> </a:t>
            </a:r>
            <a:r>
              <a:rPr lang="en-US" sz="2600" dirty="0" err="1">
                <a:latin typeface="Arial" charset="0"/>
              </a:rPr>
              <a:t>caracteristici</a:t>
            </a:r>
            <a:r>
              <a:rPr lang="en-US" sz="2600" dirty="0">
                <a:latin typeface="Arial" charset="0"/>
              </a:rPr>
              <a:t> din </a:t>
            </a:r>
            <a:r>
              <a:rPr lang="en-US" sz="2600" dirty="0" err="1">
                <a:latin typeface="Arial" charset="0"/>
              </a:rPr>
              <a:t>fiecare</a:t>
            </a:r>
            <a:r>
              <a:rPr lang="en-US" sz="2600" dirty="0">
                <a:latin typeface="Arial" charset="0"/>
              </a:rPr>
              <a:t> imagine</a:t>
            </a:r>
          </a:p>
          <a:p>
            <a:pPr marL="533400" indent="-533400">
              <a:buFontTx/>
              <a:buAutoNum type="arabicPeriod"/>
            </a:pPr>
            <a:r>
              <a:rPr lang="en-US" sz="2600" dirty="0" err="1">
                <a:latin typeface="Arial" charset="0"/>
              </a:rPr>
              <a:t>Învățăm</a:t>
            </a:r>
            <a:r>
              <a:rPr lang="en-US" sz="2600" dirty="0">
                <a:latin typeface="Arial" charset="0"/>
              </a:rPr>
              <a:t> un </a:t>
            </a:r>
            <a:r>
              <a:rPr lang="en-US" sz="2600" dirty="0" err="1">
                <a:latin typeface="Arial" charset="0"/>
              </a:rPr>
              <a:t>vocabular</a:t>
            </a:r>
            <a:r>
              <a:rPr lang="en-US" sz="2600" dirty="0">
                <a:latin typeface="Arial" charset="0"/>
              </a:rPr>
              <a:t> </a:t>
            </a:r>
            <a:r>
              <a:rPr lang="en-US" sz="2600" dirty="0" err="1">
                <a:latin typeface="Arial" charset="0"/>
              </a:rPr>
              <a:t>vizual</a:t>
            </a:r>
            <a:r>
              <a:rPr lang="en-US" sz="2600" dirty="0">
                <a:latin typeface="Arial" charset="0"/>
              </a:rPr>
              <a:t> = </a:t>
            </a:r>
            <a:r>
              <a:rPr lang="en-US" sz="2600" dirty="0" err="1">
                <a:latin typeface="Arial" charset="0"/>
              </a:rPr>
              <a:t>dicționar</a:t>
            </a:r>
            <a:endParaRPr lang="en-US" sz="2600" dirty="0">
              <a:latin typeface="Arial" charset="0"/>
            </a:endParaRPr>
          </a:p>
        </p:txBody>
      </p:sp>
      <p:pic>
        <p:nvPicPr>
          <p:cNvPr id="27" name="Picture 54" descr="DaVinci_face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864" y="1553168"/>
            <a:ext cx="748036" cy="92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5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1376" y="1692683"/>
            <a:ext cx="1319009" cy="786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7832237" y="1409861"/>
            <a:ext cx="523276" cy="12498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4" name="Group 4"/>
          <p:cNvGrpSpPr>
            <a:grpSpLocks/>
          </p:cNvGrpSpPr>
          <p:nvPr/>
        </p:nvGrpSpPr>
        <p:grpSpPr bwMode="auto">
          <a:xfrm>
            <a:off x="1936262" y="3658840"/>
            <a:ext cx="5029200" cy="817562"/>
            <a:chOff x="96" y="96"/>
            <a:chExt cx="5616" cy="912"/>
          </a:xfrm>
        </p:grpSpPr>
        <p:sp>
          <p:nvSpPr>
            <p:cNvPr id="35" name="Rectangle 5"/>
            <p:cNvSpPr>
              <a:spLocks noChangeArrowheads="1"/>
            </p:cNvSpPr>
            <p:nvPr/>
          </p:nvSpPr>
          <p:spPr bwMode="auto">
            <a:xfrm>
              <a:off x="96" y="96"/>
              <a:ext cx="5616" cy="912"/>
            </a:xfrm>
            <a:prstGeom prst="rect">
              <a:avLst/>
            </a:prstGeom>
            <a:solidFill>
              <a:srgbClr val="FFE4C9"/>
            </a:solidFill>
            <a:ln w="38100">
              <a:solidFill>
                <a:srgbClr val="864300"/>
              </a:solidFill>
              <a:miter lim="800000"/>
              <a:headEnd/>
              <a:tailEnd/>
            </a:ln>
          </p:spPr>
          <p:txBody>
            <a:bodyPr wrap="none" anchor="ctr"/>
            <a:lstStyle/>
            <a:p>
              <a:pPr eaLnBrk="0" hangingPunct="0"/>
              <a:endParaRPr lang="en-US" sz="2400">
                <a:solidFill>
                  <a:srgbClr val="000000"/>
                </a:solidFill>
                <a:latin typeface="Arial" charset="0"/>
              </a:endParaRPr>
            </a:p>
          </p:txBody>
        </p:sp>
        <p:pic>
          <p:nvPicPr>
            <p:cNvPr id="36" name="Picture 6"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240" y="624"/>
              <a:ext cx="384"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7" descr="ermine"/>
            <p:cNvPicPr>
              <a:picLocks noChangeAspect="1" noChangeArrowheads="1"/>
            </p:cNvPicPr>
            <p:nvPr/>
          </p:nvPicPr>
          <p:blipFill>
            <a:blip r:embed="rId6">
              <a:extLst>
                <a:ext uri="{28A0092B-C50C-407E-A947-70E740481C1C}">
                  <a14:useLocalDpi xmlns:a14="http://schemas.microsoft.com/office/drawing/2010/main" val="0"/>
                </a:ext>
              </a:extLst>
            </a:blip>
            <a:srcRect l="57591" t="4288" r="29535" b="88853"/>
            <a:stretch>
              <a:fillRect/>
            </a:stretch>
          </p:blipFill>
          <p:spPr bwMode="auto">
            <a:xfrm>
              <a:off x="4800" y="576"/>
              <a:ext cx="384" cy="2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 name="Picture 8" descr="ermine"/>
            <p:cNvPicPr>
              <a:picLocks noChangeAspect="1" noChangeArrowheads="1"/>
            </p:cNvPicPr>
            <p:nvPr/>
          </p:nvPicPr>
          <p:blipFill>
            <a:blip r:embed="rId6">
              <a:extLst>
                <a:ext uri="{28A0092B-C50C-407E-A947-70E740481C1C}">
                  <a14:useLocalDpi xmlns:a14="http://schemas.microsoft.com/office/drawing/2010/main" val="0"/>
                </a:ext>
              </a:extLst>
            </a:blip>
            <a:srcRect l="58762" t="14577" r="31876" b="79422"/>
            <a:stretch>
              <a:fillRect/>
            </a:stretch>
          </p:blipFill>
          <p:spPr bwMode="auto">
            <a:xfrm>
              <a:off x="240" y="192"/>
              <a:ext cx="384"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 name="Picture 9" descr="ermine"/>
            <p:cNvPicPr>
              <a:picLocks noChangeAspect="1" noChangeArrowheads="1"/>
            </p:cNvPicPr>
            <p:nvPr/>
          </p:nvPicPr>
          <p:blipFill>
            <a:blip r:embed="rId6">
              <a:extLst>
                <a:ext uri="{28A0092B-C50C-407E-A947-70E740481C1C}">
                  <a14:useLocalDpi xmlns:a14="http://schemas.microsoft.com/office/drawing/2010/main" val="0"/>
                </a:ext>
              </a:extLst>
            </a:blip>
            <a:srcRect l="58762" t="27437" r="31876" b="67418"/>
            <a:stretch>
              <a:fillRect/>
            </a:stretch>
          </p:blipFill>
          <p:spPr bwMode="auto">
            <a:xfrm>
              <a:off x="3600" y="576"/>
              <a:ext cx="38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 name="Picture 10" descr="ermine"/>
            <p:cNvPicPr>
              <a:picLocks noChangeAspect="1" noChangeArrowheads="1"/>
            </p:cNvPicPr>
            <p:nvPr/>
          </p:nvPicPr>
          <p:blipFill>
            <a:blip r:embed="rId6">
              <a:extLst>
                <a:ext uri="{28A0092B-C50C-407E-A947-70E740481C1C}">
                  <a14:useLocalDpi xmlns:a14="http://schemas.microsoft.com/office/drawing/2010/main" val="0"/>
                </a:ext>
              </a:extLst>
            </a:blip>
            <a:srcRect l="59932" t="23151" r="31876" b="71706"/>
            <a:stretch>
              <a:fillRect/>
            </a:stretch>
          </p:blipFill>
          <p:spPr bwMode="auto">
            <a:xfrm>
              <a:off x="1104" y="247"/>
              <a:ext cx="384" cy="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 name="Picture 11"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2640" y="240"/>
              <a:ext cx="480"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 name="Picture 12"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7500" t="75458"/>
            <a:stretch>
              <a:fillRect/>
            </a:stretch>
          </p:blipFill>
          <p:spPr bwMode="auto">
            <a:xfrm>
              <a:off x="1104" y="672"/>
              <a:ext cx="432" cy="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 name="Picture 13"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5001" t="49956" r="42499" b="16507"/>
            <a:stretch>
              <a:fillRect/>
            </a:stretch>
          </p:blipFill>
          <p:spPr bwMode="auto">
            <a:xfrm>
              <a:off x="5328" y="576"/>
              <a:ext cx="314" cy="2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 name="Picture 14"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0000" r="55000" b="54236"/>
            <a:stretch>
              <a:fillRect/>
            </a:stretch>
          </p:blipFill>
          <p:spPr bwMode="auto">
            <a:xfrm>
              <a:off x="4512" y="240"/>
              <a:ext cx="285" cy="3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 name="Picture 1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33188" r="60001"/>
            <a:stretch>
              <a:fillRect/>
            </a:stretch>
          </p:blipFill>
          <p:spPr bwMode="auto">
            <a:xfrm>
              <a:off x="2160" y="242"/>
              <a:ext cx="384" cy="3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 name="Picture 16"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2500" t="20612" r="22501" b="37468"/>
            <a:stretch>
              <a:fillRect/>
            </a:stretch>
          </p:blipFill>
          <p:spPr bwMode="auto">
            <a:xfrm>
              <a:off x="3600" y="240"/>
              <a:ext cx="432" cy="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 name="Picture 17" descr="violin"/>
            <p:cNvPicPr>
              <a:picLocks noChangeAspect="1" noChangeArrowheads="1"/>
            </p:cNvPicPr>
            <p:nvPr/>
          </p:nvPicPr>
          <p:blipFill>
            <a:blip r:embed="rId7">
              <a:extLst>
                <a:ext uri="{28A0092B-C50C-407E-A947-70E740481C1C}">
                  <a14:useLocalDpi xmlns:a14="http://schemas.microsoft.com/office/drawing/2010/main" val="0"/>
                </a:ext>
              </a:extLst>
            </a:blip>
            <a:srcRect l="35715" t="2991" r="21428" b="71085"/>
            <a:stretch>
              <a:fillRect/>
            </a:stretch>
          </p:blipFill>
          <p:spPr bwMode="auto">
            <a:xfrm>
              <a:off x="3198" y="288"/>
              <a:ext cx="354" cy="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 name="Picture 18" descr="violin"/>
            <p:cNvPicPr>
              <a:picLocks noChangeAspect="1" noChangeArrowheads="1"/>
            </p:cNvPicPr>
            <p:nvPr/>
          </p:nvPicPr>
          <p:blipFill>
            <a:blip r:embed="rId7">
              <a:extLst>
                <a:ext uri="{28A0092B-C50C-407E-A947-70E740481C1C}">
                  <a14:useLocalDpi xmlns:a14="http://schemas.microsoft.com/office/drawing/2010/main" val="0"/>
                </a:ext>
              </a:extLst>
            </a:blip>
            <a:srcRect t="26286" b="52684"/>
            <a:stretch>
              <a:fillRect/>
            </a:stretch>
          </p:blipFill>
          <p:spPr bwMode="auto">
            <a:xfrm>
              <a:off x="4080" y="288"/>
              <a:ext cx="528" cy="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 name="Picture 19" descr="violin"/>
            <p:cNvPicPr>
              <a:picLocks noChangeAspect="1" noChangeArrowheads="1"/>
            </p:cNvPicPr>
            <p:nvPr/>
          </p:nvPicPr>
          <p:blipFill>
            <a:blip r:embed="rId7">
              <a:extLst>
                <a:ext uri="{28A0092B-C50C-407E-A947-70E740481C1C}">
                  <a14:useLocalDpi xmlns:a14="http://schemas.microsoft.com/office/drawing/2010/main" val="0"/>
                </a:ext>
              </a:extLst>
            </a:blip>
            <a:srcRect t="50055" b="26286"/>
            <a:stretch>
              <a:fillRect/>
            </a:stretch>
          </p:blipFill>
          <p:spPr bwMode="auto">
            <a:xfrm>
              <a:off x="1584" y="384"/>
              <a:ext cx="576"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 name="Picture 20" descr="violin"/>
            <p:cNvPicPr>
              <a:picLocks noChangeAspect="1" noChangeArrowheads="1"/>
            </p:cNvPicPr>
            <p:nvPr/>
          </p:nvPicPr>
          <p:blipFill>
            <a:blip r:embed="rId7">
              <a:extLst>
                <a:ext uri="{28A0092B-C50C-407E-A947-70E740481C1C}">
                  <a14:useLocalDpi xmlns:a14="http://schemas.microsoft.com/office/drawing/2010/main" val="0"/>
                </a:ext>
              </a:extLst>
            </a:blip>
            <a:srcRect t="76233"/>
            <a:stretch>
              <a:fillRect/>
            </a:stretch>
          </p:blipFill>
          <p:spPr bwMode="auto">
            <a:xfrm>
              <a:off x="2400" y="672"/>
              <a:ext cx="624"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 name="Picture 21" descr="violin"/>
            <p:cNvPicPr>
              <a:picLocks noChangeAspect="1" noChangeArrowheads="1"/>
            </p:cNvPicPr>
            <p:nvPr/>
          </p:nvPicPr>
          <p:blipFill>
            <a:blip r:embed="rId7">
              <a:extLst>
                <a:ext uri="{28A0092B-C50C-407E-A947-70E740481C1C}">
                  <a14:useLocalDpi xmlns:a14="http://schemas.microsoft.com/office/drawing/2010/main" val="0"/>
                </a:ext>
              </a:extLst>
            </a:blip>
            <a:srcRect l="56544" t="49945" r="-523" b="18510"/>
            <a:stretch>
              <a:fillRect/>
            </a:stretch>
          </p:blipFill>
          <p:spPr bwMode="auto">
            <a:xfrm>
              <a:off x="720" y="336"/>
              <a:ext cx="296" cy="5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 name="Picture 22" descr="violin"/>
            <p:cNvPicPr>
              <a:picLocks noChangeAspect="1" noChangeArrowheads="1"/>
            </p:cNvPicPr>
            <p:nvPr/>
          </p:nvPicPr>
          <p:blipFill>
            <a:blip r:embed="rId7">
              <a:extLst>
                <a:ext uri="{28A0092B-C50C-407E-A947-70E740481C1C}">
                  <a14:useLocalDpi xmlns:a14="http://schemas.microsoft.com/office/drawing/2010/main" val="0"/>
                </a:ext>
              </a:extLst>
            </a:blip>
            <a:srcRect t="31544" b="47426"/>
            <a:stretch>
              <a:fillRect/>
            </a:stretch>
          </p:blipFill>
          <p:spPr bwMode="auto">
            <a:xfrm>
              <a:off x="4896" y="190"/>
              <a:ext cx="672" cy="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41285389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err="1">
                <a:latin typeface="Arial" charset="0"/>
              </a:rPr>
              <a:t>Modelul</a:t>
            </a:r>
            <a:r>
              <a:rPr lang="en-US" dirty="0">
                <a:latin typeface="Arial" charset="0"/>
              </a:rPr>
              <a:t> ‘bag of visual words’</a:t>
            </a:r>
          </a:p>
        </p:txBody>
      </p:sp>
      <p:sp>
        <p:nvSpPr>
          <p:cNvPr id="53251" name="Rectangle 3"/>
          <p:cNvSpPr>
            <a:spLocks noGrp="1" noChangeArrowheads="1"/>
          </p:cNvSpPr>
          <p:nvPr>
            <p:ph idx="1"/>
          </p:nvPr>
        </p:nvSpPr>
        <p:spPr/>
        <p:txBody>
          <a:bodyPr/>
          <a:lstStyle/>
          <a:p>
            <a:pPr marL="533400" indent="-533400">
              <a:buFontTx/>
              <a:buAutoNum type="arabicPeriod"/>
            </a:pPr>
            <a:r>
              <a:rPr lang="en-US" sz="2600" dirty="0" err="1">
                <a:latin typeface="Arial" charset="0"/>
              </a:rPr>
              <a:t>Mulțime</a:t>
            </a:r>
            <a:r>
              <a:rPr lang="en-US" sz="2600" dirty="0">
                <a:latin typeface="Arial" charset="0"/>
              </a:rPr>
              <a:t> de </a:t>
            </a:r>
            <a:r>
              <a:rPr lang="en-US" sz="2600" dirty="0" err="1">
                <a:latin typeface="Arial" charset="0"/>
              </a:rPr>
              <a:t>imagini</a:t>
            </a:r>
            <a:endParaRPr lang="en-US" sz="2600" dirty="0">
              <a:latin typeface="Arial" charset="0"/>
            </a:endParaRPr>
          </a:p>
          <a:p>
            <a:pPr marL="533400" indent="-533400">
              <a:buFontTx/>
              <a:buAutoNum type="arabicPeriod"/>
            </a:pPr>
            <a:endParaRPr lang="en-US" dirty="0">
              <a:latin typeface="Arial" charset="0"/>
            </a:endParaRPr>
          </a:p>
          <a:p>
            <a:pPr marL="533400" indent="-533400">
              <a:buFontTx/>
              <a:buAutoNum type="arabicPeriod"/>
            </a:pPr>
            <a:r>
              <a:rPr lang="en-US" sz="2600" dirty="0" err="1">
                <a:latin typeface="Arial" charset="0"/>
              </a:rPr>
              <a:t>Extragem</a:t>
            </a:r>
            <a:r>
              <a:rPr lang="en-US" sz="2600" dirty="0">
                <a:latin typeface="Arial" charset="0"/>
              </a:rPr>
              <a:t> </a:t>
            </a:r>
            <a:r>
              <a:rPr lang="en-US" sz="2600" dirty="0" err="1">
                <a:latin typeface="Arial" charset="0"/>
              </a:rPr>
              <a:t>caracteristici</a:t>
            </a:r>
            <a:r>
              <a:rPr lang="en-US" sz="2600" dirty="0">
                <a:latin typeface="Arial" charset="0"/>
              </a:rPr>
              <a:t> din </a:t>
            </a:r>
            <a:r>
              <a:rPr lang="en-US" sz="2600" dirty="0" err="1">
                <a:latin typeface="Arial" charset="0"/>
              </a:rPr>
              <a:t>fiecare</a:t>
            </a:r>
            <a:r>
              <a:rPr lang="en-US" sz="2600" dirty="0">
                <a:latin typeface="Arial" charset="0"/>
              </a:rPr>
              <a:t> imagine</a:t>
            </a:r>
          </a:p>
          <a:p>
            <a:pPr marL="533400" indent="-533400">
              <a:buFontTx/>
              <a:buAutoNum type="arabicPeriod"/>
            </a:pPr>
            <a:r>
              <a:rPr lang="en-US" sz="2600" dirty="0" err="1">
                <a:latin typeface="Arial" charset="0"/>
              </a:rPr>
              <a:t>Învățăm</a:t>
            </a:r>
            <a:r>
              <a:rPr lang="en-US" sz="2600" dirty="0">
                <a:latin typeface="Arial" charset="0"/>
              </a:rPr>
              <a:t> un </a:t>
            </a:r>
            <a:r>
              <a:rPr lang="en-US" sz="2600" dirty="0" err="1">
                <a:latin typeface="Arial" charset="0"/>
              </a:rPr>
              <a:t>vocabular</a:t>
            </a:r>
            <a:r>
              <a:rPr lang="en-US" sz="2600" dirty="0">
                <a:latin typeface="Arial" charset="0"/>
              </a:rPr>
              <a:t> </a:t>
            </a:r>
            <a:r>
              <a:rPr lang="en-US" sz="2600" dirty="0" err="1">
                <a:latin typeface="Arial" charset="0"/>
              </a:rPr>
              <a:t>vizual</a:t>
            </a:r>
            <a:r>
              <a:rPr lang="en-US" sz="2600" dirty="0">
                <a:latin typeface="Arial" charset="0"/>
              </a:rPr>
              <a:t> = </a:t>
            </a:r>
            <a:r>
              <a:rPr lang="en-US" sz="2600" dirty="0" err="1">
                <a:latin typeface="Arial" charset="0"/>
              </a:rPr>
              <a:t>dicționar</a:t>
            </a:r>
            <a:endParaRPr lang="en-US" sz="2600" dirty="0">
              <a:latin typeface="Arial" charset="0"/>
            </a:endParaRPr>
          </a:p>
          <a:p>
            <a:pPr marL="533400" indent="-533400">
              <a:buFontTx/>
              <a:buAutoNum type="arabicPeriod"/>
            </a:pPr>
            <a:r>
              <a:rPr lang="en-US" sz="2600" dirty="0" err="1">
                <a:latin typeface="Arial" charset="0"/>
              </a:rPr>
              <a:t>Fiecare</a:t>
            </a:r>
            <a:r>
              <a:rPr lang="en-US" sz="2600" dirty="0">
                <a:latin typeface="Arial" charset="0"/>
              </a:rPr>
              <a:t> </a:t>
            </a:r>
            <a:r>
              <a:rPr lang="en-US" sz="2600" dirty="0" err="1">
                <a:latin typeface="Arial" charset="0"/>
              </a:rPr>
              <a:t>caracteristică</a:t>
            </a:r>
            <a:r>
              <a:rPr lang="en-US" sz="2600" dirty="0">
                <a:latin typeface="Arial" charset="0"/>
              </a:rPr>
              <a:t> </a:t>
            </a:r>
            <a:r>
              <a:rPr lang="en-US" sz="2600" dirty="0" err="1">
                <a:latin typeface="Arial" charset="0"/>
              </a:rPr>
              <a:t>este</a:t>
            </a:r>
            <a:r>
              <a:rPr lang="en-US" sz="2600" dirty="0">
                <a:latin typeface="Arial" charset="0"/>
              </a:rPr>
              <a:t> </a:t>
            </a:r>
            <a:r>
              <a:rPr lang="en-US" sz="2600" dirty="0" err="1">
                <a:latin typeface="Arial" charset="0"/>
              </a:rPr>
              <a:t>asignată</a:t>
            </a:r>
            <a:r>
              <a:rPr lang="en-US" sz="2600" dirty="0">
                <a:latin typeface="Arial" charset="0"/>
              </a:rPr>
              <a:t> “</a:t>
            </a:r>
            <a:r>
              <a:rPr lang="en-US" sz="2600" dirty="0" err="1">
                <a:latin typeface="Arial" charset="0"/>
              </a:rPr>
              <a:t>cuvântului</a:t>
            </a:r>
            <a:r>
              <a:rPr lang="en-US" sz="2600" dirty="0">
                <a:latin typeface="Arial" charset="0"/>
              </a:rPr>
              <a:t> </a:t>
            </a:r>
            <a:r>
              <a:rPr lang="en-US" sz="2600" dirty="0" err="1">
                <a:latin typeface="Arial" charset="0"/>
              </a:rPr>
              <a:t>vizual</a:t>
            </a:r>
            <a:r>
              <a:rPr lang="en-US" sz="2600" dirty="0">
                <a:latin typeface="Arial" charset="0"/>
              </a:rPr>
              <a:t>” din </a:t>
            </a:r>
            <a:r>
              <a:rPr lang="en-US" sz="2600" dirty="0" err="1">
                <a:latin typeface="Arial" charset="0"/>
              </a:rPr>
              <a:t>dicționar</a:t>
            </a:r>
            <a:r>
              <a:rPr lang="en-US" sz="2600" dirty="0">
                <a:latin typeface="Arial" charset="0"/>
              </a:rPr>
              <a:t> </a:t>
            </a:r>
            <a:r>
              <a:rPr lang="en-US" sz="2600" dirty="0" err="1">
                <a:latin typeface="Arial" charset="0"/>
              </a:rPr>
              <a:t>cel</a:t>
            </a:r>
            <a:r>
              <a:rPr lang="en-US" sz="2600" dirty="0">
                <a:latin typeface="Arial" charset="0"/>
              </a:rPr>
              <a:t> </a:t>
            </a:r>
            <a:r>
              <a:rPr lang="en-US" sz="2600" dirty="0" err="1">
                <a:latin typeface="Arial" charset="0"/>
              </a:rPr>
              <a:t>mai</a:t>
            </a:r>
            <a:r>
              <a:rPr lang="en-US" sz="2600" dirty="0">
                <a:latin typeface="Arial" charset="0"/>
              </a:rPr>
              <a:t> </a:t>
            </a:r>
            <a:r>
              <a:rPr lang="en-US" sz="2600" dirty="0" err="1">
                <a:latin typeface="Arial" charset="0"/>
              </a:rPr>
              <a:t>apropiat</a:t>
            </a:r>
            <a:endParaRPr lang="en-US" sz="2600" dirty="0">
              <a:latin typeface="Arial" charset="0"/>
            </a:endParaRPr>
          </a:p>
          <a:p>
            <a:pPr marL="0" indent="0">
              <a:buNone/>
            </a:pPr>
            <a:endParaRPr lang="en-US" sz="2600" dirty="0">
              <a:latin typeface="Arial" charset="0"/>
            </a:endParaRPr>
          </a:p>
        </p:txBody>
      </p:sp>
      <p:pic>
        <p:nvPicPr>
          <p:cNvPr id="27" name="Picture 54" descr="DaVinci_face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864" y="1553168"/>
            <a:ext cx="748036" cy="92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5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1376" y="1692683"/>
            <a:ext cx="1319009" cy="786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7832237" y="1409861"/>
            <a:ext cx="523276" cy="12498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900103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err="1">
                <a:latin typeface="Arial" charset="0"/>
              </a:rPr>
              <a:t>Modelul</a:t>
            </a:r>
            <a:r>
              <a:rPr lang="en-US" dirty="0">
                <a:latin typeface="Arial" charset="0"/>
              </a:rPr>
              <a:t> ‘bag of visual words’</a:t>
            </a:r>
          </a:p>
        </p:txBody>
      </p:sp>
      <p:sp>
        <p:nvSpPr>
          <p:cNvPr id="53251" name="Rectangle 3"/>
          <p:cNvSpPr>
            <a:spLocks noGrp="1" noChangeArrowheads="1"/>
          </p:cNvSpPr>
          <p:nvPr>
            <p:ph idx="1"/>
          </p:nvPr>
        </p:nvSpPr>
        <p:spPr/>
        <p:txBody>
          <a:bodyPr/>
          <a:lstStyle/>
          <a:p>
            <a:pPr marL="533400" indent="-533400">
              <a:buFontTx/>
              <a:buAutoNum type="arabicPeriod"/>
            </a:pPr>
            <a:r>
              <a:rPr lang="en-US" sz="2600" dirty="0" err="1">
                <a:latin typeface="Arial" charset="0"/>
              </a:rPr>
              <a:t>Mulțime</a:t>
            </a:r>
            <a:r>
              <a:rPr lang="en-US" sz="2600" dirty="0">
                <a:latin typeface="Arial" charset="0"/>
              </a:rPr>
              <a:t> de </a:t>
            </a:r>
            <a:r>
              <a:rPr lang="en-US" sz="2600" dirty="0" err="1">
                <a:latin typeface="Arial" charset="0"/>
              </a:rPr>
              <a:t>imagini</a:t>
            </a:r>
            <a:endParaRPr lang="en-US" sz="2600" dirty="0">
              <a:latin typeface="Arial" charset="0"/>
            </a:endParaRPr>
          </a:p>
          <a:p>
            <a:pPr marL="533400" indent="-533400">
              <a:buFontTx/>
              <a:buAutoNum type="arabicPeriod"/>
            </a:pPr>
            <a:endParaRPr lang="en-US" dirty="0">
              <a:latin typeface="Arial" charset="0"/>
            </a:endParaRPr>
          </a:p>
          <a:p>
            <a:pPr marL="533400" indent="-533400">
              <a:buFontTx/>
              <a:buAutoNum type="arabicPeriod"/>
            </a:pPr>
            <a:r>
              <a:rPr lang="en-US" sz="2600" dirty="0" err="1">
                <a:latin typeface="Arial" charset="0"/>
              </a:rPr>
              <a:t>Extragem</a:t>
            </a:r>
            <a:r>
              <a:rPr lang="en-US" sz="2600" dirty="0">
                <a:latin typeface="Arial" charset="0"/>
              </a:rPr>
              <a:t> </a:t>
            </a:r>
            <a:r>
              <a:rPr lang="en-US" sz="2600" dirty="0" err="1">
                <a:latin typeface="Arial" charset="0"/>
              </a:rPr>
              <a:t>caracteristici</a:t>
            </a:r>
            <a:r>
              <a:rPr lang="en-US" sz="2600" dirty="0">
                <a:latin typeface="Arial" charset="0"/>
              </a:rPr>
              <a:t> din </a:t>
            </a:r>
            <a:r>
              <a:rPr lang="en-US" sz="2600" dirty="0" err="1">
                <a:latin typeface="Arial" charset="0"/>
              </a:rPr>
              <a:t>fiecare</a:t>
            </a:r>
            <a:r>
              <a:rPr lang="en-US" sz="2600" dirty="0">
                <a:latin typeface="Arial" charset="0"/>
              </a:rPr>
              <a:t> imagine</a:t>
            </a:r>
          </a:p>
          <a:p>
            <a:pPr marL="533400" indent="-533400">
              <a:buFontTx/>
              <a:buAutoNum type="arabicPeriod"/>
            </a:pPr>
            <a:r>
              <a:rPr lang="en-US" sz="2600" dirty="0" err="1">
                <a:latin typeface="Arial" charset="0"/>
              </a:rPr>
              <a:t>Învățăm</a:t>
            </a:r>
            <a:r>
              <a:rPr lang="en-US" sz="2600" dirty="0">
                <a:latin typeface="Arial" charset="0"/>
              </a:rPr>
              <a:t> un </a:t>
            </a:r>
            <a:r>
              <a:rPr lang="en-US" sz="2600" dirty="0" err="1">
                <a:latin typeface="Arial" charset="0"/>
              </a:rPr>
              <a:t>vocabular</a:t>
            </a:r>
            <a:r>
              <a:rPr lang="en-US" sz="2600" dirty="0">
                <a:latin typeface="Arial" charset="0"/>
              </a:rPr>
              <a:t> </a:t>
            </a:r>
            <a:r>
              <a:rPr lang="en-US" sz="2600" dirty="0" err="1">
                <a:latin typeface="Arial" charset="0"/>
              </a:rPr>
              <a:t>vizual</a:t>
            </a:r>
            <a:r>
              <a:rPr lang="en-US" sz="2600" dirty="0">
                <a:latin typeface="Arial" charset="0"/>
              </a:rPr>
              <a:t> = </a:t>
            </a:r>
            <a:r>
              <a:rPr lang="en-US" sz="2600" dirty="0" err="1">
                <a:latin typeface="Arial" charset="0"/>
              </a:rPr>
              <a:t>dicționar</a:t>
            </a:r>
            <a:endParaRPr lang="en-US" sz="2600" dirty="0">
              <a:latin typeface="Arial" charset="0"/>
            </a:endParaRPr>
          </a:p>
          <a:p>
            <a:pPr marL="533400" indent="-533400">
              <a:buFontTx/>
              <a:buAutoNum type="arabicPeriod"/>
            </a:pPr>
            <a:r>
              <a:rPr lang="en-US" sz="2600" dirty="0" err="1">
                <a:latin typeface="Arial" charset="0"/>
              </a:rPr>
              <a:t>Fiecare</a:t>
            </a:r>
            <a:r>
              <a:rPr lang="en-US" sz="2600" dirty="0">
                <a:latin typeface="Arial" charset="0"/>
              </a:rPr>
              <a:t> </a:t>
            </a:r>
            <a:r>
              <a:rPr lang="en-US" sz="2600" dirty="0" err="1">
                <a:latin typeface="Arial" charset="0"/>
              </a:rPr>
              <a:t>caracteristică</a:t>
            </a:r>
            <a:r>
              <a:rPr lang="en-US" sz="2600" dirty="0">
                <a:latin typeface="Arial" charset="0"/>
              </a:rPr>
              <a:t> </a:t>
            </a:r>
            <a:r>
              <a:rPr lang="en-US" sz="2600" dirty="0" err="1">
                <a:latin typeface="Arial" charset="0"/>
              </a:rPr>
              <a:t>este</a:t>
            </a:r>
            <a:r>
              <a:rPr lang="en-US" sz="2600" dirty="0">
                <a:latin typeface="Arial" charset="0"/>
              </a:rPr>
              <a:t> </a:t>
            </a:r>
            <a:r>
              <a:rPr lang="en-US" sz="2600" dirty="0" err="1">
                <a:latin typeface="Arial" charset="0"/>
              </a:rPr>
              <a:t>asignată</a:t>
            </a:r>
            <a:r>
              <a:rPr lang="en-US" sz="2600" dirty="0">
                <a:latin typeface="Arial" charset="0"/>
              </a:rPr>
              <a:t> “</a:t>
            </a:r>
            <a:r>
              <a:rPr lang="en-US" sz="2600" dirty="0" err="1">
                <a:latin typeface="Arial" charset="0"/>
              </a:rPr>
              <a:t>cuvântului</a:t>
            </a:r>
            <a:r>
              <a:rPr lang="en-US" sz="2600" dirty="0">
                <a:latin typeface="Arial" charset="0"/>
              </a:rPr>
              <a:t> </a:t>
            </a:r>
            <a:r>
              <a:rPr lang="en-US" sz="2600" dirty="0" err="1">
                <a:latin typeface="Arial" charset="0"/>
              </a:rPr>
              <a:t>vizual</a:t>
            </a:r>
            <a:r>
              <a:rPr lang="en-US" sz="2600" dirty="0">
                <a:latin typeface="Arial" charset="0"/>
              </a:rPr>
              <a:t>” </a:t>
            </a:r>
            <a:r>
              <a:rPr lang="en-US" sz="2600" dirty="0" err="1">
                <a:latin typeface="Arial" charset="0"/>
              </a:rPr>
              <a:t>cel</a:t>
            </a:r>
            <a:r>
              <a:rPr lang="en-US" sz="2600" dirty="0">
                <a:latin typeface="Arial" charset="0"/>
              </a:rPr>
              <a:t> </a:t>
            </a:r>
            <a:r>
              <a:rPr lang="en-US" sz="2600" dirty="0" err="1">
                <a:latin typeface="Arial" charset="0"/>
              </a:rPr>
              <a:t>mai</a:t>
            </a:r>
            <a:r>
              <a:rPr lang="en-US" sz="2600" dirty="0">
                <a:latin typeface="Arial" charset="0"/>
              </a:rPr>
              <a:t> </a:t>
            </a:r>
            <a:r>
              <a:rPr lang="en-US" sz="2600" dirty="0" err="1">
                <a:latin typeface="Arial" charset="0"/>
              </a:rPr>
              <a:t>apropiat</a:t>
            </a:r>
            <a:r>
              <a:rPr lang="en-US" sz="2600" dirty="0">
                <a:latin typeface="Arial" charset="0"/>
              </a:rPr>
              <a:t> din </a:t>
            </a:r>
            <a:r>
              <a:rPr lang="en-US" sz="2600" dirty="0" err="1">
                <a:latin typeface="Arial" charset="0"/>
              </a:rPr>
              <a:t>dicționar</a:t>
            </a:r>
            <a:endParaRPr lang="en-US" sz="2600" dirty="0">
              <a:latin typeface="Arial" charset="0"/>
            </a:endParaRPr>
          </a:p>
          <a:p>
            <a:pPr marL="533400" indent="-533400">
              <a:buFontTx/>
              <a:buAutoNum type="arabicPeriod"/>
            </a:pPr>
            <a:r>
              <a:rPr lang="en-US" sz="2600" dirty="0" err="1">
                <a:latin typeface="Arial" charset="0"/>
              </a:rPr>
              <a:t>Reprezentăm</a:t>
            </a:r>
            <a:r>
              <a:rPr lang="en-US" sz="2600" dirty="0">
                <a:latin typeface="Arial" charset="0"/>
              </a:rPr>
              <a:t> </a:t>
            </a:r>
            <a:r>
              <a:rPr lang="en-US" sz="2600" dirty="0" err="1">
                <a:latin typeface="Arial" charset="0"/>
              </a:rPr>
              <a:t>imaginile</a:t>
            </a:r>
            <a:r>
              <a:rPr lang="en-US" sz="2600" dirty="0">
                <a:latin typeface="Arial" charset="0"/>
              </a:rPr>
              <a:t> </a:t>
            </a:r>
            <a:r>
              <a:rPr lang="en-US" sz="2600" dirty="0" err="1">
                <a:latin typeface="Arial" charset="0"/>
              </a:rPr>
              <a:t>pe</a:t>
            </a:r>
            <a:r>
              <a:rPr lang="en-US" sz="2600" dirty="0">
                <a:latin typeface="Arial" charset="0"/>
              </a:rPr>
              <a:t> </a:t>
            </a:r>
            <a:r>
              <a:rPr lang="en-US" sz="2600" dirty="0" err="1">
                <a:latin typeface="Arial" charset="0"/>
              </a:rPr>
              <a:t>baza</a:t>
            </a:r>
            <a:r>
              <a:rPr lang="en-US" sz="2600" dirty="0">
                <a:latin typeface="Arial" charset="0"/>
              </a:rPr>
              <a:t> </a:t>
            </a:r>
            <a:r>
              <a:rPr lang="en-US" sz="2600" dirty="0" err="1">
                <a:latin typeface="Arial" charset="0"/>
              </a:rPr>
              <a:t>unei</a:t>
            </a:r>
            <a:r>
              <a:rPr lang="en-US" sz="2600" dirty="0">
                <a:latin typeface="Arial" charset="0"/>
              </a:rPr>
              <a:t> </a:t>
            </a:r>
            <a:r>
              <a:rPr lang="en-US" sz="2600" dirty="0" err="1">
                <a:latin typeface="Arial" charset="0"/>
              </a:rPr>
              <a:t>histograme</a:t>
            </a:r>
            <a:r>
              <a:rPr lang="en-US" sz="2600" dirty="0">
                <a:latin typeface="Arial" charset="0"/>
              </a:rPr>
              <a:t> de </a:t>
            </a:r>
            <a:r>
              <a:rPr lang="en-US" sz="2600" dirty="0" err="1">
                <a:latin typeface="Arial" charset="0"/>
              </a:rPr>
              <a:t>frecvențe</a:t>
            </a:r>
            <a:r>
              <a:rPr lang="en-US" sz="2600" dirty="0">
                <a:latin typeface="Arial" charset="0"/>
              </a:rPr>
              <a:t> a “</a:t>
            </a:r>
            <a:r>
              <a:rPr lang="en-US" sz="2600" dirty="0" err="1">
                <a:latin typeface="Arial" charset="0"/>
              </a:rPr>
              <a:t>cuvintelor</a:t>
            </a:r>
            <a:r>
              <a:rPr lang="en-US" sz="2600" dirty="0">
                <a:latin typeface="Arial" charset="0"/>
              </a:rPr>
              <a:t> </a:t>
            </a:r>
            <a:r>
              <a:rPr lang="en-US" sz="2600" dirty="0" err="1">
                <a:latin typeface="Arial" charset="0"/>
              </a:rPr>
              <a:t>vizuale</a:t>
            </a:r>
            <a:r>
              <a:rPr lang="en-US" sz="2600" dirty="0">
                <a:latin typeface="Arial" charset="0"/>
              </a:rPr>
              <a:t>” </a:t>
            </a:r>
          </a:p>
          <a:p>
            <a:pPr marL="0" indent="0">
              <a:buNone/>
            </a:pPr>
            <a:endParaRPr lang="en-US" sz="2600" dirty="0">
              <a:latin typeface="Arial" charset="0"/>
            </a:endParaRPr>
          </a:p>
        </p:txBody>
      </p:sp>
      <p:pic>
        <p:nvPicPr>
          <p:cNvPr id="27" name="Picture 54" descr="DaVinci_face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864" y="1553168"/>
            <a:ext cx="748036" cy="92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5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1376" y="1692683"/>
            <a:ext cx="1319009" cy="786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7832237" y="1409861"/>
            <a:ext cx="523276" cy="12498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4"/>
          <p:cNvGrpSpPr>
            <a:grpSpLocks/>
          </p:cNvGrpSpPr>
          <p:nvPr/>
        </p:nvGrpSpPr>
        <p:grpSpPr bwMode="auto">
          <a:xfrm>
            <a:off x="866360" y="5267960"/>
            <a:ext cx="8163339" cy="1574164"/>
            <a:chOff x="144" y="1776"/>
            <a:chExt cx="5520" cy="1392"/>
          </a:xfrm>
        </p:grpSpPr>
        <p:sp>
          <p:nvSpPr>
            <p:cNvPr id="8" name="Rectangle 5"/>
            <p:cNvSpPr>
              <a:spLocks noChangeArrowheads="1"/>
            </p:cNvSpPr>
            <p:nvPr/>
          </p:nvSpPr>
          <p:spPr bwMode="auto">
            <a:xfrm>
              <a:off x="4944" y="1776"/>
              <a:ext cx="96" cy="1129"/>
            </a:xfrm>
            <a:prstGeom prst="rect">
              <a:avLst/>
            </a:prstGeom>
            <a:solidFill>
              <a:srgbClr val="B32727"/>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9" name="Rectangle 6"/>
            <p:cNvSpPr>
              <a:spLocks noChangeArrowheads="1"/>
            </p:cNvSpPr>
            <p:nvPr/>
          </p:nvSpPr>
          <p:spPr bwMode="auto">
            <a:xfrm>
              <a:off x="4320" y="2736"/>
              <a:ext cx="96" cy="169"/>
            </a:xfrm>
            <a:prstGeom prst="rect">
              <a:avLst/>
            </a:prstGeom>
            <a:solidFill>
              <a:srgbClr val="B32727"/>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0" name="Rectangle 7"/>
            <p:cNvSpPr>
              <a:spLocks noChangeArrowheads="1"/>
            </p:cNvSpPr>
            <p:nvPr/>
          </p:nvSpPr>
          <p:spPr bwMode="auto">
            <a:xfrm>
              <a:off x="4608" y="2592"/>
              <a:ext cx="96" cy="313"/>
            </a:xfrm>
            <a:prstGeom prst="rect">
              <a:avLst/>
            </a:prstGeom>
            <a:solidFill>
              <a:srgbClr val="B32727"/>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1" name="Rectangle 8"/>
            <p:cNvSpPr>
              <a:spLocks noChangeArrowheads="1"/>
            </p:cNvSpPr>
            <p:nvPr/>
          </p:nvSpPr>
          <p:spPr bwMode="auto">
            <a:xfrm>
              <a:off x="5328" y="2736"/>
              <a:ext cx="96" cy="169"/>
            </a:xfrm>
            <a:prstGeom prst="rect">
              <a:avLst/>
            </a:prstGeom>
            <a:solidFill>
              <a:srgbClr val="B32727"/>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2" name="Rectangle 9"/>
            <p:cNvSpPr>
              <a:spLocks noChangeArrowheads="1"/>
            </p:cNvSpPr>
            <p:nvPr/>
          </p:nvSpPr>
          <p:spPr bwMode="auto">
            <a:xfrm>
              <a:off x="2976" y="2832"/>
              <a:ext cx="96" cy="96"/>
            </a:xfrm>
            <a:prstGeom prst="rect">
              <a:avLst/>
            </a:prstGeom>
            <a:solidFill>
              <a:srgbClr val="FFFF00"/>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3" name="Rectangle 10"/>
            <p:cNvSpPr>
              <a:spLocks noChangeArrowheads="1"/>
            </p:cNvSpPr>
            <p:nvPr/>
          </p:nvSpPr>
          <p:spPr bwMode="auto">
            <a:xfrm>
              <a:off x="2400" y="2208"/>
              <a:ext cx="96" cy="720"/>
            </a:xfrm>
            <a:prstGeom prst="rect">
              <a:avLst/>
            </a:prstGeom>
            <a:solidFill>
              <a:srgbClr val="FFFF00"/>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4" name="Rectangle 11"/>
            <p:cNvSpPr>
              <a:spLocks noChangeArrowheads="1"/>
            </p:cNvSpPr>
            <p:nvPr/>
          </p:nvSpPr>
          <p:spPr bwMode="auto">
            <a:xfrm>
              <a:off x="2688" y="2832"/>
              <a:ext cx="96" cy="96"/>
            </a:xfrm>
            <a:prstGeom prst="rect">
              <a:avLst/>
            </a:prstGeom>
            <a:solidFill>
              <a:srgbClr val="FFFF00"/>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5" name="Rectangle 12"/>
            <p:cNvSpPr>
              <a:spLocks noChangeArrowheads="1"/>
            </p:cNvSpPr>
            <p:nvPr/>
          </p:nvSpPr>
          <p:spPr bwMode="auto">
            <a:xfrm>
              <a:off x="3408" y="2880"/>
              <a:ext cx="96" cy="48"/>
            </a:xfrm>
            <a:prstGeom prst="rect">
              <a:avLst/>
            </a:prstGeom>
            <a:solidFill>
              <a:srgbClr val="FFFF00"/>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6" name="Rectangle 13"/>
            <p:cNvSpPr>
              <a:spLocks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7" name="Rectangle 14"/>
            <p:cNvSpPr>
              <a:spLocks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8" name="Rectangle 15"/>
            <p:cNvSpPr>
              <a:spLocks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9" name="Rectangle 16"/>
            <p:cNvSpPr>
              <a:spLocks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20" name="Line 17"/>
            <p:cNvSpPr>
              <a:spLocks noChangeShapeType="1"/>
            </p:cNvSpPr>
            <p:nvPr/>
          </p:nvSpPr>
          <p:spPr bwMode="auto">
            <a:xfrm>
              <a:off x="144" y="2905"/>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21" name="Line 18"/>
            <p:cNvSpPr>
              <a:spLocks noChangeShapeType="1"/>
            </p:cNvSpPr>
            <p:nvPr/>
          </p:nvSpPr>
          <p:spPr bwMode="auto">
            <a:xfrm flipV="1">
              <a:off x="144" y="1801"/>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pic>
          <p:nvPicPr>
            <p:cNvPr id="22" name="Picture 19"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1296" y="2963"/>
              <a:ext cx="240"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0" descr="bicycle"/>
            <p:cNvPicPr>
              <a:picLocks noChangeAspect="1" noChangeArrowheads="1"/>
            </p:cNvPicPr>
            <p:nvPr/>
          </p:nvPicPr>
          <p:blipFill>
            <a:blip r:embed="rId4">
              <a:extLst>
                <a:ext uri="{28A0092B-C50C-407E-A947-70E740481C1C}">
                  <a14:useLocalDpi xmlns:a14="http://schemas.microsoft.com/office/drawing/2010/main" val="0"/>
                </a:ext>
              </a:extLst>
            </a:blip>
            <a:srcRect l="20000" r="55000" b="54236"/>
            <a:stretch>
              <a:fillRect/>
            </a:stretch>
          </p:blipFill>
          <p:spPr bwMode="auto">
            <a:xfrm>
              <a:off x="288" y="2953"/>
              <a:ext cx="197" cy="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1"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576" y="2953"/>
              <a:ext cx="240"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 name="Line 22"/>
            <p:cNvSpPr>
              <a:spLocks noChangeShapeType="1"/>
            </p:cNvSpPr>
            <p:nvPr/>
          </p:nvSpPr>
          <p:spPr bwMode="auto">
            <a:xfrm>
              <a:off x="4080" y="2905"/>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26" name="Line 23"/>
            <p:cNvSpPr>
              <a:spLocks noChangeShapeType="1"/>
            </p:cNvSpPr>
            <p:nvPr/>
          </p:nvSpPr>
          <p:spPr bwMode="auto">
            <a:xfrm flipV="1">
              <a:off x="4080" y="1801"/>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30" name="Line 24"/>
            <p:cNvSpPr>
              <a:spLocks noChangeShapeType="1"/>
            </p:cNvSpPr>
            <p:nvPr/>
          </p:nvSpPr>
          <p:spPr bwMode="auto">
            <a:xfrm>
              <a:off x="2160" y="2928"/>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31" name="Line 25"/>
            <p:cNvSpPr>
              <a:spLocks noChangeShapeType="1"/>
            </p:cNvSpPr>
            <p:nvPr/>
          </p:nvSpPr>
          <p:spPr bwMode="auto">
            <a:xfrm flipV="1">
              <a:off x="2160" y="1824"/>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pic>
          <p:nvPicPr>
            <p:cNvPr id="32" name="Picture 26" descr="violin"/>
            <p:cNvPicPr>
              <a:picLocks noChangeAspect="1" noChangeArrowheads="1"/>
            </p:cNvPicPr>
            <p:nvPr/>
          </p:nvPicPr>
          <p:blipFill>
            <a:blip r:embed="rId7">
              <a:extLst>
                <a:ext uri="{28A0092B-C50C-407E-A947-70E740481C1C}">
                  <a14:useLocalDpi xmlns:a14="http://schemas.microsoft.com/office/drawing/2010/main" val="0"/>
                </a:ext>
              </a:extLst>
            </a:blip>
            <a:srcRect t="76233"/>
            <a:stretch>
              <a:fillRect/>
            </a:stretch>
          </p:blipFill>
          <p:spPr bwMode="auto">
            <a:xfrm>
              <a:off x="864" y="2976"/>
              <a:ext cx="336"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27"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3360" y="2963"/>
              <a:ext cx="240"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28" descr="bicycle"/>
            <p:cNvPicPr>
              <a:picLocks noChangeAspect="1" noChangeArrowheads="1"/>
            </p:cNvPicPr>
            <p:nvPr/>
          </p:nvPicPr>
          <p:blipFill>
            <a:blip r:embed="rId4">
              <a:extLst>
                <a:ext uri="{28A0092B-C50C-407E-A947-70E740481C1C}">
                  <a14:useLocalDpi xmlns:a14="http://schemas.microsoft.com/office/drawing/2010/main" val="0"/>
                </a:ext>
              </a:extLst>
            </a:blip>
            <a:srcRect l="20000" r="55000" b="54236"/>
            <a:stretch>
              <a:fillRect/>
            </a:stretch>
          </p:blipFill>
          <p:spPr bwMode="auto">
            <a:xfrm>
              <a:off x="2304" y="2953"/>
              <a:ext cx="197" cy="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29"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2592" y="2976"/>
              <a:ext cx="240"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30" descr="violin"/>
            <p:cNvPicPr>
              <a:picLocks noChangeAspect="1" noChangeArrowheads="1"/>
            </p:cNvPicPr>
            <p:nvPr/>
          </p:nvPicPr>
          <p:blipFill>
            <a:blip r:embed="rId7">
              <a:extLst>
                <a:ext uri="{28A0092B-C50C-407E-A947-70E740481C1C}">
                  <a14:useLocalDpi xmlns:a14="http://schemas.microsoft.com/office/drawing/2010/main" val="0"/>
                </a:ext>
              </a:extLst>
            </a:blip>
            <a:srcRect t="76233"/>
            <a:stretch>
              <a:fillRect/>
            </a:stretch>
          </p:blipFill>
          <p:spPr bwMode="auto">
            <a:xfrm>
              <a:off x="2832" y="2976"/>
              <a:ext cx="336"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31"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5280" y="2963"/>
              <a:ext cx="240"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 name="Picture 32" descr="bicycle"/>
            <p:cNvPicPr>
              <a:picLocks noChangeAspect="1" noChangeArrowheads="1"/>
            </p:cNvPicPr>
            <p:nvPr/>
          </p:nvPicPr>
          <p:blipFill>
            <a:blip r:embed="rId4">
              <a:extLst>
                <a:ext uri="{28A0092B-C50C-407E-A947-70E740481C1C}">
                  <a14:useLocalDpi xmlns:a14="http://schemas.microsoft.com/office/drawing/2010/main" val="0"/>
                </a:ext>
              </a:extLst>
            </a:blip>
            <a:srcRect l="20000" r="55000" b="54236"/>
            <a:stretch>
              <a:fillRect/>
            </a:stretch>
          </p:blipFill>
          <p:spPr bwMode="auto">
            <a:xfrm>
              <a:off x="4224" y="2953"/>
              <a:ext cx="197" cy="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 name="Picture 33"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4560" y="2953"/>
              <a:ext cx="240"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 name="Picture 34" descr="violin"/>
            <p:cNvPicPr>
              <a:picLocks noChangeAspect="1" noChangeArrowheads="1"/>
            </p:cNvPicPr>
            <p:nvPr/>
          </p:nvPicPr>
          <p:blipFill>
            <a:blip r:embed="rId7">
              <a:extLst>
                <a:ext uri="{28A0092B-C50C-407E-A947-70E740481C1C}">
                  <a14:useLocalDpi xmlns:a14="http://schemas.microsoft.com/office/drawing/2010/main" val="0"/>
                </a:ext>
              </a:extLst>
            </a:blip>
            <a:srcRect t="76233"/>
            <a:stretch>
              <a:fillRect/>
            </a:stretch>
          </p:blipFill>
          <p:spPr bwMode="auto">
            <a:xfrm>
              <a:off x="4848" y="2976"/>
              <a:ext cx="336"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41" name="Picture 54" descr="DaVinci_face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021" y="5322242"/>
            <a:ext cx="541265" cy="6699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 name="Picture 5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8511" y="5481425"/>
            <a:ext cx="922812" cy="550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 name="Picture 5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7055087" y="5251641"/>
            <a:ext cx="357886" cy="8547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8030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sw-mod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0"/>
            <a:ext cx="5011878" cy="6858000"/>
          </a:xfrm>
          <a:prstGeom prst="rect">
            <a:avLst/>
          </a:prstGeom>
        </p:spPr>
      </p:pic>
    </p:spTree>
    <p:extLst>
      <p:ext uri="{BB962C8B-B14F-4D97-AF65-F5344CB8AC3E}">
        <p14:creationId xmlns:p14="http://schemas.microsoft.com/office/powerpoint/2010/main" val="34528731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26"/>
          <p:cNvSpPr>
            <a:spLocks noGrp="1" noChangeArrowheads="1"/>
          </p:cNvSpPr>
          <p:nvPr>
            <p:ph type="title"/>
          </p:nvPr>
        </p:nvSpPr>
        <p:spPr/>
        <p:txBody>
          <a:bodyPr/>
          <a:lstStyle/>
          <a:p>
            <a:r>
              <a:rPr lang="en-US" dirty="0">
                <a:latin typeface="Arial" charset="0"/>
              </a:rPr>
              <a:t>2. </a:t>
            </a:r>
            <a:r>
              <a:rPr lang="en-US" dirty="0" err="1">
                <a:latin typeface="Arial" charset="0"/>
              </a:rPr>
              <a:t>Extragerea</a:t>
            </a:r>
            <a:r>
              <a:rPr lang="en-US" dirty="0">
                <a:latin typeface="Arial" charset="0"/>
              </a:rPr>
              <a:t> de </a:t>
            </a:r>
            <a:r>
              <a:rPr lang="en-US" dirty="0" err="1">
                <a:latin typeface="Arial" charset="0"/>
              </a:rPr>
              <a:t>caracteristici</a:t>
            </a:r>
            <a:endParaRPr lang="en-US" dirty="0">
              <a:latin typeface="Arial" charset="0"/>
            </a:endParaRPr>
          </a:p>
        </p:txBody>
      </p:sp>
      <p:pic>
        <p:nvPicPr>
          <p:cNvPr id="59" name="Picture 3" descr="tmp"/>
          <p:cNvPicPr>
            <a:picLocks noChangeAspect="1" noChangeArrowheads="1"/>
          </p:cNvPicPr>
          <p:nvPr/>
        </p:nvPicPr>
        <p:blipFill>
          <a:blip r:embed="rId3">
            <a:extLst>
              <a:ext uri="{28A0092B-C50C-407E-A947-70E740481C1C}">
                <a14:useLocalDpi xmlns:a14="http://schemas.microsoft.com/office/drawing/2010/main" val="0"/>
              </a:ext>
            </a:extLst>
          </a:blip>
          <a:srcRect l="2948" t="17174" r="66127" b="47049"/>
          <a:stretch>
            <a:fillRect/>
          </a:stretch>
        </p:blipFill>
        <p:spPr bwMode="auto">
          <a:xfrm>
            <a:off x="4803480" y="1286664"/>
            <a:ext cx="3681826" cy="24353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 name="Group 3"/>
          <p:cNvGrpSpPr/>
          <p:nvPr/>
        </p:nvGrpSpPr>
        <p:grpSpPr>
          <a:xfrm>
            <a:off x="4808045" y="1282270"/>
            <a:ext cx="3681826" cy="2435340"/>
            <a:chOff x="7959175" y="648460"/>
            <a:chExt cx="3681826" cy="2435340"/>
          </a:xfrm>
        </p:grpSpPr>
        <p:sp>
          <p:nvSpPr>
            <p:cNvPr id="61" name="Line 5"/>
            <p:cNvSpPr>
              <a:spLocks noChangeShapeType="1"/>
            </p:cNvSpPr>
            <p:nvPr/>
          </p:nvSpPr>
          <p:spPr bwMode="auto">
            <a:xfrm>
              <a:off x="8265994"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2" name="Line 6"/>
            <p:cNvSpPr>
              <a:spLocks noChangeShapeType="1"/>
            </p:cNvSpPr>
            <p:nvPr/>
          </p:nvSpPr>
          <p:spPr bwMode="auto">
            <a:xfrm>
              <a:off x="8572813"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3" name="Line 7"/>
            <p:cNvSpPr>
              <a:spLocks noChangeShapeType="1"/>
            </p:cNvSpPr>
            <p:nvPr/>
          </p:nvSpPr>
          <p:spPr bwMode="auto">
            <a:xfrm>
              <a:off x="8879632"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4" name="Line 8"/>
            <p:cNvSpPr>
              <a:spLocks noChangeShapeType="1"/>
            </p:cNvSpPr>
            <p:nvPr/>
          </p:nvSpPr>
          <p:spPr bwMode="auto">
            <a:xfrm>
              <a:off x="9186450"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5" name="Line 9"/>
            <p:cNvSpPr>
              <a:spLocks noChangeShapeType="1"/>
            </p:cNvSpPr>
            <p:nvPr/>
          </p:nvSpPr>
          <p:spPr bwMode="auto">
            <a:xfrm>
              <a:off x="9493269"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 name="Line 10"/>
            <p:cNvSpPr>
              <a:spLocks noChangeShapeType="1"/>
            </p:cNvSpPr>
            <p:nvPr/>
          </p:nvSpPr>
          <p:spPr bwMode="auto">
            <a:xfrm>
              <a:off x="9800088"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7" name="Line 11"/>
            <p:cNvSpPr>
              <a:spLocks noChangeShapeType="1"/>
            </p:cNvSpPr>
            <p:nvPr/>
          </p:nvSpPr>
          <p:spPr bwMode="auto">
            <a:xfrm>
              <a:off x="10106907"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8" name="Line 12"/>
            <p:cNvSpPr>
              <a:spLocks noChangeShapeType="1"/>
            </p:cNvSpPr>
            <p:nvPr/>
          </p:nvSpPr>
          <p:spPr bwMode="auto">
            <a:xfrm>
              <a:off x="10413726"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 name="Line 13"/>
            <p:cNvSpPr>
              <a:spLocks noChangeShapeType="1"/>
            </p:cNvSpPr>
            <p:nvPr/>
          </p:nvSpPr>
          <p:spPr bwMode="auto">
            <a:xfrm>
              <a:off x="10720545"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0" name="Line 14"/>
            <p:cNvSpPr>
              <a:spLocks noChangeShapeType="1"/>
            </p:cNvSpPr>
            <p:nvPr/>
          </p:nvSpPr>
          <p:spPr bwMode="auto">
            <a:xfrm>
              <a:off x="11027363"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1" name="Line 15"/>
            <p:cNvSpPr>
              <a:spLocks noChangeShapeType="1"/>
            </p:cNvSpPr>
            <p:nvPr/>
          </p:nvSpPr>
          <p:spPr bwMode="auto">
            <a:xfrm>
              <a:off x="11334182"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2" name="Line 16"/>
            <p:cNvSpPr>
              <a:spLocks noChangeShapeType="1"/>
            </p:cNvSpPr>
            <p:nvPr/>
          </p:nvSpPr>
          <p:spPr bwMode="auto">
            <a:xfrm>
              <a:off x="7959175" y="919053"/>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3" name="Line 17"/>
            <p:cNvSpPr>
              <a:spLocks noChangeShapeType="1"/>
            </p:cNvSpPr>
            <p:nvPr/>
          </p:nvSpPr>
          <p:spPr bwMode="auto">
            <a:xfrm>
              <a:off x="7959175" y="1189647"/>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4" name="Line 18"/>
            <p:cNvSpPr>
              <a:spLocks noChangeShapeType="1"/>
            </p:cNvSpPr>
            <p:nvPr/>
          </p:nvSpPr>
          <p:spPr bwMode="auto">
            <a:xfrm>
              <a:off x="7959175" y="1460240"/>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5" name="Line 19"/>
            <p:cNvSpPr>
              <a:spLocks noChangeShapeType="1"/>
            </p:cNvSpPr>
            <p:nvPr/>
          </p:nvSpPr>
          <p:spPr bwMode="auto">
            <a:xfrm>
              <a:off x="7959175" y="1730833"/>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6" name="Line 20"/>
            <p:cNvSpPr>
              <a:spLocks noChangeShapeType="1"/>
            </p:cNvSpPr>
            <p:nvPr/>
          </p:nvSpPr>
          <p:spPr bwMode="auto">
            <a:xfrm>
              <a:off x="7959175" y="2001427"/>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7" name="Line 21"/>
            <p:cNvSpPr>
              <a:spLocks noChangeShapeType="1"/>
            </p:cNvSpPr>
            <p:nvPr/>
          </p:nvSpPr>
          <p:spPr bwMode="auto">
            <a:xfrm>
              <a:off x="7959175" y="2272020"/>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8" name="Line 22"/>
            <p:cNvSpPr>
              <a:spLocks noChangeShapeType="1"/>
            </p:cNvSpPr>
            <p:nvPr/>
          </p:nvSpPr>
          <p:spPr bwMode="auto">
            <a:xfrm>
              <a:off x="7959175" y="2542613"/>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9" name="Line 23"/>
            <p:cNvSpPr>
              <a:spLocks noChangeShapeType="1"/>
            </p:cNvSpPr>
            <p:nvPr/>
          </p:nvSpPr>
          <p:spPr bwMode="auto">
            <a:xfrm>
              <a:off x="7959175" y="2813207"/>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 name="Group 2"/>
          <p:cNvGrpSpPr/>
          <p:nvPr/>
        </p:nvGrpSpPr>
        <p:grpSpPr>
          <a:xfrm>
            <a:off x="4778813" y="1235817"/>
            <a:ext cx="3907987" cy="2486187"/>
            <a:chOff x="4778813" y="1219114"/>
            <a:chExt cx="3907987" cy="2486187"/>
          </a:xfrm>
        </p:grpSpPr>
        <p:sp>
          <p:nvSpPr>
            <p:cNvPr id="2" name="TextBox 1"/>
            <p:cNvSpPr txBox="1"/>
            <p:nvPr/>
          </p:nvSpPr>
          <p:spPr>
            <a:xfrm>
              <a:off x="4808045" y="121911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5" name="TextBox 24"/>
            <p:cNvSpPr txBox="1"/>
            <p:nvPr/>
          </p:nvSpPr>
          <p:spPr>
            <a:xfrm>
              <a:off x="4798301" y="149310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6" name="TextBox 25"/>
            <p:cNvSpPr txBox="1"/>
            <p:nvPr/>
          </p:nvSpPr>
          <p:spPr>
            <a:xfrm>
              <a:off x="4788557" y="176709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7" name="TextBox 26"/>
            <p:cNvSpPr txBox="1"/>
            <p:nvPr/>
          </p:nvSpPr>
          <p:spPr>
            <a:xfrm>
              <a:off x="4778813" y="205459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8" name="TextBox 27"/>
            <p:cNvSpPr txBox="1"/>
            <p:nvPr/>
          </p:nvSpPr>
          <p:spPr>
            <a:xfrm>
              <a:off x="4796093" y="231507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9" name="TextBox 28"/>
            <p:cNvSpPr txBox="1"/>
            <p:nvPr/>
          </p:nvSpPr>
          <p:spPr>
            <a:xfrm>
              <a:off x="4786349" y="258906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0" name="TextBox 29"/>
            <p:cNvSpPr txBox="1"/>
            <p:nvPr/>
          </p:nvSpPr>
          <p:spPr>
            <a:xfrm>
              <a:off x="4790117" y="286305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1" name="TextBox 30"/>
            <p:cNvSpPr txBox="1"/>
            <p:nvPr/>
          </p:nvSpPr>
          <p:spPr>
            <a:xfrm>
              <a:off x="4807397" y="312353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2" name="TextBox 31"/>
            <p:cNvSpPr txBox="1"/>
            <p:nvPr/>
          </p:nvSpPr>
          <p:spPr>
            <a:xfrm>
              <a:off x="4797653" y="3397524"/>
              <a:ext cx="3878755" cy="307777"/>
            </a:xfrm>
            <a:prstGeom prst="rect">
              <a:avLst/>
            </a:prstGeom>
            <a:noFill/>
          </p:spPr>
          <p:txBody>
            <a:bodyPr wrap="square" rtlCol="0">
              <a:spAutoFit/>
            </a:bodyPr>
            <a:lstStyle/>
            <a:p>
              <a:r>
                <a:rPr lang="en-US" sz="1400" dirty="0">
                  <a:solidFill>
                    <a:srgbClr val="FF0000"/>
                  </a:solidFill>
                </a:rPr>
                <a:t>+      +     +      +     +      +     +      +     +     +     +       +</a:t>
              </a:r>
            </a:p>
          </p:txBody>
        </p:sp>
      </p:grpSp>
      <p:sp>
        <p:nvSpPr>
          <p:cNvPr id="34" name="TextBox 33"/>
          <p:cNvSpPr txBox="1"/>
          <p:nvPr/>
        </p:nvSpPr>
        <p:spPr>
          <a:xfrm>
            <a:off x="337791" y="1398073"/>
            <a:ext cx="4337235" cy="646331"/>
          </a:xfrm>
          <a:prstGeom prst="rect">
            <a:avLst/>
          </a:prstGeom>
          <a:noFill/>
        </p:spPr>
        <p:txBody>
          <a:bodyPr wrap="square" rtlCol="0">
            <a:spAutoFit/>
          </a:bodyPr>
          <a:lstStyle/>
          <a:p>
            <a:r>
              <a:rPr lang="en-US" dirty="0" err="1">
                <a:solidFill>
                  <a:srgbClr val="FF0000"/>
                </a:solidFill>
              </a:rPr>
              <a:t>Puncte</a:t>
            </a:r>
            <a:r>
              <a:rPr lang="en-US" dirty="0">
                <a:solidFill>
                  <a:srgbClr val="FF0000"/>
                </a:solidFill>
              </a:rPr>
              <a:t> </a:t>
            </a:r>
            <a:r>
              <a:rPr lang="en-US" dirty="0" err="1">
                <a:solidFill>
                  <a:srgbClr val="FF0000"/>
                </a:solidFill>
              </a:rPr>
              <a:t>pe</a:t>
            </a:r>
            <a:r>
              <a:rPr lang="en-US" dirty="0">
                <a:solidFill>
                  <a:srgbClr val="FF0000"/>
                </a:solidFill>
              </a:rPr>
              <a:t> un </a:t>
            </a:r>
            <a:r>
              <a:rPr lang="en-US" dirty="0" err="1">
                <a:solidFill>
                  <a:srgbClr val="FF0000"/>
                </a:solidFill>
              </a:rPr>
              <a:t>caroiaj</a:t>
            </a:r>
            <a:r>
              <a:rPr lang="en-US" dirty="0"/>
              <a:t>, </a:t>
            </a:r>
            <a:r>
              <a:rPr lang="en-US" dirty="0" err="1"/>
              <a:t>puncte</a:t>
            </a:r>
            <a:r>
              <a:rPr lang="en-US" dirty="0"/>
              <a:t> ‘</a:t>
            </a:r>
            <a:r>
              <a:rPr lang="en-US" dirty="0" err="1"/>
              <a:t>interesante</a:t>
            </a:r>
            <a:r>
              <a:rPr lang="en-US" dirty="0"/>
              <a:t>’, </a:t>
            </a:r>
            <a:r>
              <a:rPr lang="en-US" dirty="0" err="1"/>
              <a:t>puncte</a:t>
            </a:r>
            <a:r>
              <a:rPr lang="en-US" dirty="0"/>
              <a:t> </a:t>
            </a:r>
            <a:r>
              <a:rPr lang="en-US" dirty="0" err="1"/>
              <a:t>alese</a:t>
            </a:r>
            <a:r>
              <a:rPr lang="en-US" dirty="0"/>
              <a:t> </a:t>
            </a:r>
            <a:r>
              <a:rPr lang="en-US" dirty="0" err="1"/>
              <a:t>aleator</a:t>
            </a:r>
            <a:r>
              <a:rPr lang="en-US" dirty="0"/>
              <a:t> </a:t>
            </a:r>
            <a:r>
              <a:rPr lang="en-US" dirty="0" err="1"/>
              <a:t>în</a:t>
            </a:r>
            <a:r>
              <a:rPr lang="en-US" dirty="0"/>
              <a:t> imagine</a:t>
            </a:r>
          </a:p>
        </p:txBody>
      </p:sp>
      <p:sp>
        <p:nvSpPr>
          <p:cNvPr id="35" name="TextBox 34"/>
          <p:cNvSpPr txBox="1"/>
          <p:nvPr/>
        </p:nvSpPr>
        <p:spPr>
          <a:xfrm>
            <a:off x="385173" y="2152877"/>
            <a:ext cx="4337235" cy="646331"/>
          </a:xfrm>
          <a:prstGeom prst="rect">
            <a:avLst/>
          </a:prstGeom>
          <a:noFill/>
        </p:spPr>
        <p:txBody>
          <a:bodyPr wrap="square" rtlCol="0">
            <a:spAutoFit/>
          </a:bodyPr>
          <a:lstStyle/>
          <a:p>
            <a:r>
              <a:rPr lang="en-US" dirty="0" err="1"/>
              <a:t>Descriem</a:t>
            </a:r>
            <a:r>
              <a:rPr lang="en-US" dirty="0"/>
              <a:t> un </a:t>
            </a:r>
            <a:r>
              <a:rPr lang="en-US" b="1" dirty="0">
                <a:solidFill>
                  <a:srgbClr val="0000FF"/>
                </a:solidFill>
              </a:rPr>
              <a:t>patch</a:t>
            </a:r>
            <a:r>
              <a:rPr lang="en-US" dirty="0"/>
              <a:t> (</a:t>
            </a:r>
            <a:r>
              <a:rPr lang="en-US" dirty="0" err="1"/>
              <a:t>porțiune</a:t>
            </a:r>
            <a:r>
              <a:rPr lang="en-US" dirty="0"/>
              <a:t> </a:t>
            </a:r>
            <a:r>
              <a:rPr lang="en-US" dirty="0" err="1"/>
              <a:t>mică</a:t>
            </a:r>
            <a:r>
              <a:rPr lang="en-US" dirty="0"/>
              <a:t> din imagine) </a:t>
            </a:r>
            <a:r>
              <a:rPr lang="en-US" dirty="0" err="1"/>
              <a:t>centrată</a:t>
            </a:r>
            <a:r>
              <a:rPr lang="en-US" dirty="0"/>
              <a:t> </a:t>
            </a:r>
            <a:r>
              <a:rPr lang="en-US" dirty="0" err="1"/>
              <a:t>pentru</a:t>
            </a:r>
            <a:r>
              <a:rPr lang="en-US" dirty="0"/>
              <a:t> </a:t>
            </a:r>
            <a:r>
              <a:rPr lang="en-US" dirty="0" err="1"/>
              <a:t>fiecare</a:t>
            </a:r>
            <a:r>
              <a:rPr lang="en-US" dirty="0"/>
              <a:t> </a:t>
            </a:r>
            <a:r>
              <a:rPr lang="en-US" dirty="0" err="1">
                <a:solidFill>
                  <a:srgbClr val="FF0000"/>
                </a:solidFill>
              </a:rPr>
              <a:t>punct</a:t>
            </a:r>
            <a:r>
              <a:rPr lang="en-US" dirty="0">
                <a:solidFill>
                  <a:srgbClr val="FF0000"/>
                </a:solidFill>
              </a:rPr>
              <a:t> ales</a:t>
            </a:r>
          </a:p>
        </p:txBody>
      </p:sp>
      <p:sp>
        <p:nvSpPr>
          <p:cNvPr id="37" name="TextBox 36"/>
          <p:cNvSpPr txBox="1"/>
          <p:nvPr/>
        </p:nvSpPr>
        <p:spPr>
          <a:xfrm>
            <a:off x="7201948" y="6573131"/>
            <a:ext cx="2141343"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J. </a:t>
            </a:r>
            <a:r>
              <a:rPr lang="en-US" sz="1200" dirty="0" err="1"/>
              <a:t>Sivic</a:t>
            </a:r>
            <a:endParaRPr lang="en-US" sz="1200" dirty="0"/>
          </a:p>
        </p:txBody>
      </p:sp>
    </p:spTree>
    <p:extLst>
      <p:ext uri="{BB962C8B-B14F-4D97-AF65-F5344CB8AC3E}">
        <p14:creationId xmlns:p14="http://schemas.microsoft.com/office/powerpoint/2010/main" val="181125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2"/>
          <p:cNvSpPr>
            <a:spLocks noChangeArrowheads="1"/>
          </p:cNvSpPr>
          <p:nvPr/>
        </p:nvSpPr>
        <p:spPr bwMode="auto">
          <a:xfrm>
            <a:off x="5283365" y="1927804"/>
            <a:ext cx="3733800" cy="2438400"/>
          </a:xfrm>
          <a:prstGeom prst="rect">
            <a:avLst/>
          </a:prstGeom>
          <a:solidFill>
            <a:schemeClr val="bg1"/>
          </a:solidFill>
          <a:ln w="28575">
            <a:solidFill>
              <a:srgbClr val="E46C0A"/>
            </a:solidFill>
            <a:miter lim="800000"/>
            <a:headEnd/>
            <a:tailEnd/>
          </a:ln>
        </p:spPr>
        <p:txBody>
          <a:bodyPr wrap="none" anchor="ctr"/>
          <a:lstStyle/>
          <a:p>
            <a:endParaRPr lang="en-US"/>
          </a:p>
        </p:txBody>
      </p:sp>
      <p:sp>
        <p:nvSpPr>
          <p:cNvPr id="88" name="Rectangle 2"/>
          <p:cNvSpPr>
            <a:spLocks noChangeArrowheads="1"/>
          </p:cNvSpPr>
          <p:nvPr/>
        </p:nvSpPr>
        <p:spPr bwMode="auto">
          <a:xfrm>
            <a:off x="5117453" y="1680834"/>
            <a:ext cx="3733800" cy="2438400"/>
          </a:xfrm>
          <a:prstGeom prst="rect">
            <a:avLst/>
          </a:prstGeom>
          <a:solidFill>
            <a:schemeClr val="bg1"/>
          </a:solidFill>
          <a:ln w="28575">
            <a:solidFill>
              <a:srgbClr val="FF0000"/>
            </a:solidFill>
            <a:miter lim="800000"/>
            <a:headEnd/>
            <a:tailEnd/>
          </a:ln>
        </p:spPr>
        <p:txBody>
          <a:bodyPr wrap="none" anchor="ctr"/>
          <a:lstStyle/>
          <a:p>
            <a:endParaRPr lang="en-US"/>
          </a:p>
        </p:txBody>
      </p:sp>
      <p:sp>
        <p:nvSpPr>
          <p:cNvPr id="89" name="Rectangle 33"/>
          <p:cNvSpPr>
            <a:spLocks noChangeArrowheads="1"/>
          </p:cNvSpPr>
          <p:nvPr/>
        </p:nvSpPr>
        <p:spPr bwMode="auto">
          <a:xfrm>
            <a:off x="4912464" y="1458590"/>
            <a:ext cx="3733800" cy="2438400"/>
          </a:xfrm>
          <a:prstGeom prst="rect">
            <a:avLst/>
          </a:prstGeom>
          <a:solidFill>
            <a:schemeClr val="bg1"/>
          </a:solidFill>
          <a:ln w="28575">
            <a:solidFill>
              <a:srgbClr val="008000"/>
            </a:solidFill>
            <a:miter lim="800000"/>
            <a:headEnd/>
            <a:tailEnd/>
          </a:ln>
        </p:spPr>
        <p:txBody>
          <a:bodyPr wrap="none" anchor="ctr"/>
          <a:lstStyle/>
          <a:p>
            <a:endParaRPr lang="en-US"/>
          </a:p>
        </p:txBody>
      </p:sp>
      <p:sp>
        <p:nvSpPr>
          <p:cNvPr id="57349" name="Rectangle 26"/>
          <p:cNvSpPr>
            <a:spLocks noGrp="1" noChangeArrowheads="1"/>
          </p:cNvSpPr>
          <p:nvPr>
            <p:ph type="title"/>
          </p:nvPr>
        </p:nvSpPr>
        <p:spPr/>
        <p:txBody>
          <a:bodyPr/>
          <a:lstStyle/>
          <a:p>
            <a:r>
              <a:rPr lang="en-US" dirty="0">
                <a:latin typeface="Arial" charset="0"/>
              </a:rPr>
              <a:t>2. </a:t>
            </a:r>
            <a:r>
              <a:rPr lang="en-US" dirty="0" err="1">
                <a:latin typeface="Arial" charset="0"/>
              </a:rPr>
              <a:t>Extragerea</a:t>
            </a:r>
            <a:r>
              <a:rPr lang="en-US" dirty="0">
                <a:latin typeface="Arial" charset="0"/>
              </a:rPr>
              <a:t> de </a:t>
            </a:r>
            <a:r>
              <a:rPr lang="en-US" dirty="0" err="1">
                <a:latin typeface="Arial" charset="0"/>
              </a:rPr>
              <a:t>caracteristici</a:t>
            </a:r>
            <a:endParaRPr lang="en-US" dirty="0">
              <a:latin typeface="Arial" charset="0"/>
            </a:endParaRPr>
          </a:p>
        </p:txBody>
      </p:sp>
      <p:pic>
        <p:nvPicPr>
          <p:cNvPr id="59" name="Picture 3" descr="tmp"/>
          <p:cNvPicPr>
            <a:picLocks noChangeAspect="1" noChangeArrowheads="1"/>
          </p:cNvPicPr>
          <p:nvPr/>
        </p:nvPicPr>
        <p:blipFill>
          <a:blip r:embed="rId3">
            <a:extLst>
              <a:ext uri="{28A0092B-C50C-407E-A947-70E740481C1C}">
                <a14:useLocalDpi xmlns:a14="http://schemas.microsoft.com/office/drawing/2010/main" val="0"/>
              </a:ext>
            </a:extLst>
          </a:blip>
          <a:srcRect l="2948" t="17174" r="66127" b="47049"/>
          <a:stretch>
            <a:fillRect/>
          </a:stretch>
        </p:blipFill>
        <p:spPr bwMode="auto">
          <a:xfrm>
            <a:off x="4803480" y="1286664"/>
            <a:ext cx="3681826" cy="24353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 name="Group 3"/>
          <p:cNvGrpSpPr/>
          <p:nvPr/>
        </p:nvGrpSpPr>
        <p:grpSpPr>
          <a:xfrm>
            <a:off x="4808045" y="1282270"/>
            <a:ext cx="3681826" cy="2435340"/>
            <a:chOff x="7959175" y="648460"/>
            <a:chExt cx="3681826" cy="2435340"/>
          </a:xfrm>
        </p:grpSpPr>
        <p:sp>
          <p:nvSpPr>
            <p:cNvPr id="61" name="Line 5"/>
            <p:cNvSpPr>
              <a:spLocks noChangeShapeType="1"/>
            </p:cNvSpPr>
            <p:nvPr/>
          </p:nvSpPr>
          <p:spPr bwMode="auto">
            <a:xfrm>
              <a:off x="8265994"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2" name="Line 6"/>
            <p:cNvSpPr>
              <a:spLocks noChangeShapeType="1"/>
            </p:cNvSpPr>
            <p:nvPr/>
          </p:nvSpPr>
          <p:spPr bwMode="auto">
            <a:xfrm>
              <a:off x="8572813"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3" name="Line 7"/>
            <p:cNvSpPr>
              <a:spLocks noChangeShapeType="1"/>
            </p:cNvSpPr>
            <p:nvPr/>
          </p:nvSpPr>
          <p:spPr bwMode="auto">
            <a:xfrm>
              <a:off x="8879632"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4" name="Line 8"/>
            <p:cNvSpPr>
              <a:spLocks noChangeShapeType="1"/>
            </p:cNvSpPr>
            <p:nvPr/>
          </p:nvSpPr>
          <p:spPr bwMode="auto">
            <a:xfrm>
              <a:off x="9186450"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5" name="Line 9"/>
            <p:cNvSpPr>
              <a:spLocks noChangeShapeType="1"/>
            </p:cNvSpPr>
            <p:nvPr/>
          </p:nvSpPr>
          <p:spPr bwMode="auto">
            <a:xfrm>
              <a:off x="9493269"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 name="Line 10"/>
            <p:cNvSpPr>
              <a:spLocks noChangeShapeType="1"/>
            </p:cNvSpPr>
            <p:nvPr/>
          </p:nvSpPr>
          <p:spPr bwMode="auto">
            <a:xfrm>
              <a:off x="9800088"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7" name="Line 11"/>
            <p:cNvSpPr>
              <a:spLocks noChangeShapeType="1"/>
            </p:cNvSpPr>
            <p:nvPr/>
          </p:nvSpPr>
          <p:spPr bwMode="auto">
            <a:xfrm>
              <a:off x="10106907"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8" name="Line 12"/>
            <p:cNvSpPr>
              <a:spLocks noChangeShapeType="1"/>
            </p:cNvSpPr>
            <p:nvPr/>
          </p:nvSpPr>
          <p:spPr bwMode="auto">
            <a:xfrm>
              <a:off x="10413726"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 name="Line 13"/>
            <p:cNvSpPr>
              <a:spLocks noChangeShapeType="1"/>
            </p:cNvSpPr>
            <p:nvPr/>
          </p:nvSpPr>
          <p:spPr bwMode="auto">
            <a:xfrm>
              <a:off x="10720545"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0" name="Line 14"/>
            <p:cNvSpPr>
              <a:spLocks noChangeShapeType="1"/>
            </p:cNvSpPr>
            <p:nvPr/>
          </p:nvSpPr>
          <p:spPr bwMode="auto">
            <a:xfrm>
              <a:off x="11027363"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1" name="Line 15"/>
            <p:cNvSpPr>
              <a:spLocks noChangeShapeType="1"/>
            </p:cNvSpPr>
            <p:nvPr/>
          </p:nvSpPr>
          <p:spPr bwMode="auto">
            <a:xfrm>
              <a:off x="11334182"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2" name="Line 16"/>
            <p:cNvSpPr>
              <a:spLocks noChangeShapeType="1"/>
            </p:cNvSpPr>
            <p:nvPr/>
          </p:nvSpPr>
          <p:spPr bwMode="auto">
            <a:xfrm>
              <a:off x="7959175" y="919053"/>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3" name="Line 17"/>
            <p:cNvSpPr>
              <a:spLocks noChangeShapeType="1"/>
            </p:cNvSpPr>
            <p:nvPr/>
          </p:nvSpPr>
          <p:spPr bwMode="auto">
            <a:xfrm>
              <a:off x="7959175" y="1189647"/>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4" name="Line 18"/>
            <p:cNvSpPr>
              <a:spLocks noChangeShapeType="1"/>
            </p:cNvSpPr>
            <p:nvPr/>
          </p:nvSpPr>
          <p:spPr bwMode="auto">
            <a:xfrm>
              <a:off x="7959175" y="1460240"/>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5" name="Line 19"/>
            <p:cNvSpPr>
              <a:spLocks noChangeShapeType="1"/>
            </p:cNvSpPr>
            <p:nvPr/>
          </p:nvSpPr>
          <p:spPr bwMode="auto">
            <a:xfrm>
              <a:off x="7959175" y="1730833"/>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6" name="Line 20"/>
            <p:cNvSpPr>
              <a:spLocks noChangeShapeType="1"/>
            </p:cNvSpPr>
            <p:nvPr/>
          </p:nvSpPr>
          <p:spPr bwMode="auto">
            <a:xfrm>
              <a:off x="7959175" y="2001427"/>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7" name="Line 21"/>
            <p:cNvSpPr>
              <a:spLocks noChangeShapeType="1"/>
            </p:cNvSpPr>
            <p:nvPr/>
          </p:nvSpPr>
          <p:spPr bwMode="auto">
            <a:xfrm>
              <a:off x="7959175" y="2272020"/>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8" name="Line 22"/>
            <p:cNvSpPr>
              <a:spLocks noChangeShapeType="1"/>
            </p:cNvSpPr>
            <p:nvPr/>
          </p:nvSpPr>
          <p:spPr bwMode="auto">
            <a:xfrm>
              <a:off x="7959175" y="2542613"/>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9" name="Line 23"/>
            <p:cNvSpPr>
              <a:spLocks noChangeShapeType="1"/>
            </p:cNvSpPr>
            <p:nvPr/>
          </p:nvSpPr>
          <p:spPr bwMode="auto">
            <a:xfrm>
              <a:off x="7959175" y="2813207"/>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 name="Group 2"/>
          <p:cNvGrpSpPr/>
          <p:nvPr/>
        </p:nvGrpSpPr>
        <p:grpSpPr>
          <a:xfrm>
            <a:off x="4778813" y="1235817"/>
            <a:ext cx="3907987" cy="2486187"/>
            <a:chOff x="4778813" y="1219114"/>
            <a:chExt cx="3907987" cy="2486187"/>
          </a:xfrm>
        </p:grpSpPr>
        <p:sp>
          <p:nvSpPr>
            <p:cNvPr id="2" name="TextBox 1"/>
            <p:cNvSpPr txBox="1"/>
            <p:nvPr/>
          </p:nvSpPr>
          <p:spPr>
            <a:xfrm>
              <a:off x="4808045" y="121911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5" name="TextBox 24"/>
            <p:cNvSpPr txBox="1"/>
            <p:nvPr/>
          </p:nvSpPr>
          <p:spPr>
            <a:xfrm>
              <a:off x="4798301" y="149310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6" name="TextBox 25"/>
            <p:cNvSpPr txBox="1"/>
            <p:nvPr/>
          </p:nvSpPr>
          <p:spPr>
            <a:xfrm>
              <a:off x="4788557" y="176709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7" name="TextBox 26"/>
            <p:cNvSpPr txBox="1"/>
            <p:nvPr/>
          </p:nvSpPr>
          <p:spPr>
            <a:xfrm>
              <a:off x="4778813" y="205459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8" name="TextBox 27"/>
            <p:cNvSpPr txBox="1"/>
            <p:nvPr/>
          </p:nvSpPr>
          <p:spPr>
            <a:xfrm>
              <a:off x="4796093" y="231507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9" name="TextBox 28"/>
            <p:cNvSpPr txBox="1"/>
            <p:nvPr/>
          </p:nvSpPr>
          <p:spPr>
            <a:xfrm>
              <a:off x="4786349" y="258906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0" name="TextBox 29"/>
            <p:cNvSpPr txBox="1"/>
            <p:nvPr/>
          </p:nvSpPr>
          <p:spPr>
            <a:xfrm>
              <a:off x="4790117" y="286305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1" name="TextBox 30"/>
            <p:cNvSpPr txBox="1"/>
            <p:nvPr/>
          </p:nvSpPr>
          <p:spPr>
            <a:xfrm>
              <a:off x="4807397" y="312353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2" name="TextBox 31"/>
            <p:cNvSpPr txBox="1"/>
            <p:nvPr/>
          </p:nvSpPr>
          <p:spPr>
            <a:xfrm>
              <a:off x="4797653" y="3397524"/>
              <a:ext cx="3878755" cy="307777"/>
            </a:xfrm>
            <a:prstGeom prst="rect">
              <a:avLst/>
            </a:prstGeom>
            <a:noFill/>
          </p:spPr>
          <p:txBody>
            <a:bodyPr wrap="square" rtlCol="0">
              <a:spAutoFit/>
            </a:bodyPr>
            <a:lstStyle/>
            <a:p>
              <a:r>
                <a:rPr lang="en-US" sz="1400" dirty="0">
                  <a:solidFill>
                    <a:srgbClr val="FF0000"/>
                  </a:solidFill>
                </a:rPr>
                <a:t>+      +     +      +     +      +     +      +     +     +     +       +</a:t>
              </a:r>
            </a:p>
          </p:txBody>
        </p:sp>
      </p:grpSp>
      <p:grpSp>
        <p:nvGrpSpPr>
          <p:cNvPr id="7" name="Group 6"/>
          <p:cNvGrpSpPr/>
          <p:nvPr/>
        </p:nvGrpSpPr>
        <p:grpSpPr>
          <a:xfrm>
            <a:off x="951290" y="1416115"/>
            <a:ext cx="3241675" cy="1009650"/>
            <a:chOff x="951290" y="1416115"/>
            <a:chExt cx="3241675" cy="1009650"/>
          </a:xfrm>
        </p:grpSpPr>
        <p:sp>
          <p:nvSpPr>
            <p:cNvPr id="37" name="AutoShape 4"/>
            <p:cNvSpPr>
              <a:spLocks noChangeArrowheads="1"/>
            </p:cNvSpPr>
            <p:nvPr/>
          </p:nvSpPr>
          <p:spPr bwMode="auto">
            <a:xfrm>
              <a:off x="951290" y="141611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38" name="Line 5"/>
            <p:cNvSpPr>
              <a:spLocks noChangeAspect="1" noChangeShapeType="1"/>
            </p:cNvSpPr>
            <p:nvPr/>
          </p:nvSpPr>
          <p:spPr bwMode="auto">
            <a:xfrm>
              <a:off x="1056980" y="161192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39" name="Line 6"/>
            <p:cNvSpPr>
              <a:spLocks noChangeAspect="1" noChangeShapeType="1"/>
            </p:cNvSpPr>
            <p:nvPr/>
          </p:nvSpPr>
          <p:spPr bwMode="auto">
            <a:xfrm>
              <a:off x="1056980" y="175651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40" name="Line 7"/>
            <p:cNvSpPr>
              <a:spLocks noChangeAspect="1" noChangeShapeType="1"/>
            </p:cNvSpPr>
            <p:nvPr/>
          </p:nvSpPr>
          <p:spPr bwMode="auto">
            <a:xfrm>
              <a:off x="1059999" y="190111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41" name="Line 8"/>
            <p:cNvSpPr>
              <a:spLocks noChangeAspect="1" noChangeShapeType="1"/>
            </p:cNvSpPr>
            <p:nvPr/>
          </p:nvSpPr>
          <p:spPr bwMode="auto">
            <a:xfrm>
              <a:off x="1059999" y="204571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42" name="Line 9"/>
            <p:cNvSpPr>
              <a:spLocks noChangeAspect="1" noChangeShapeType="1"/>
            </p:cNvSpPr>
            <p:nvPr/>
          </p:nvSpPr>
          <p:spPr bwMode="auto">
            <a:xfrm>
              <a:off x="1056980" y="2202358"/>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44" name="Group 11"/>
            <p:cNvGrpSpPr>
              <a:grpSpLocks/>
            </p:cNvGrpSpPr>
            <p:nvPr/>
          </p:nvGrpSpPr>
          <p:grpSpPr bwMode="auto">
            <a:xfrm>
              <a:off x="1614865" y="1416115"/>
              <a:ext cx="555625" cy="1000125"/>
              <a:chOff x="2532" y="1542"/>
              <a:chExt cx="184" cy="332"/>
            </a:xfrm>
          </p:grpSpPr>
          <p:sp>
            <p:nvSpPr>
              <p:cNvPr id="80" name="AutoShape 12"/>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81" name="Line 13"/>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82" name="Line 14"/>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83" name="Line 15"/>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84" name="Line 16"/>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85" name="Line 17"/>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45" name="Group 18"/>
            <p:cNvGrpSpPr>
              <a:grpSpLocks/>
            </p:cNvGrpSpPr>
            <p:nvPr/>
          </p:nvGrpSpPr>
          <p:grpSpPr bwMode="auto">
            <a:xfrm>
              <a:off x="2300665" y="1425640"/>
              <a:ext cx="555625" cy="1000125"/>
              <a:chOff x="2532" y="1542"/>
              <a:chExt cx="184" cy="332"/>
            </a:xfrm>
          </p:grpSpPr>
          <p:sp>
            <p:nvSpPr>
              <p:cNvPr id="54" name="AutoShape 19"/>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55" name="Line 20"/>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56" name="Line 21"/>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57" name="Line 22"/>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58" name="Line 23"/>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60" name="Line 24"/>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46" name="Group 25"/>
            <p:cNvGrpSpPr>
              <a:grpSpLocks/>
            </p:cNvGrpSpPr>
            <p:nvPr/>
          </p:nvGrpSpPr>
          <p:grpSpPr bwMode="auto">
            <a:xfrm>
              <a:off x="2986465" y="1425640"/>
              <a:ext cx="555625" cy="1000125"/>
              <a:chOff x="2532" y="1542"/>
              <a:chExt cx="184" cy="332"/>
            </a:xfrm>
          </p:grpSpPr>
          <p:sp>
            <p:nvSpPr>
              <p:cNvPr id="48" name="AutoShape 26"/>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49" name="Line 27"/>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50" name="Line 28"/>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51" name="Line 29"/>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52" name="Line 30"/>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53" name="Line 31"/>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47" name="Text Box 32"/>
            <p:cNvSpPr txBox="1">
              <a:spLocks noChangeArrowheads="1"/>
            </p:cNvSpPr>
            <p:nvPr/>
          </p:nvSpPr>
          <p:spPr bwMode="auto">
            <a:xfrm>
              <a:off x="3602415" y="1517715"/>
              <a:ext cx="590550" cy="579438"/>
            </a:xfrm>
            <a:prstGeom prst="rect">
              <a:avLst/>
            </a:prstGeom>
            <a:noFill/>
            <a:ln w="9525">
              <a:noFill/>
              <a:miter lim="800000"/>
              <a:headEnd/>
              <a:tailEnd/>
            </a:ln>
          </p:spPr>
          <p:txBody>
            <a:bodyPr wrap="none">
              <a:spAutoFit/>
            </a:bodyPr>
            <a:lstStyle/>
            <a:p>
              <a:pPr eaLnBrk="1" hangingPunct="1"/>
              <a:r>
                <a:rPr lang="en-US" sz="3200">
                  <a:solidFill>
                    <a:srgbClr val="000099"/>
                  </a:solidFill>
                </a:rPr>
                <a:t>…</a:t>
              </a:r>
            </a:p>
          </p:txBody>
        </p:sp>
      </p:grpSp>
      <p:sp>
        <p:nvSpPr>
          <p:cNvPr id="86" name="Line 35"/>
          <p:cNvSpPr>
            <a:spLocks noChangeShapeType="1"/>
          </p:cNvSpPr>
          <p:nvPr/>
        </p:nvSpPr>
        <p:spPr bwMode="auto">
          <a:xfrm flipH="1" flipV="1">
            <a:off x="4123440" y="1882840"/>
            <a:ext cx="609600" cy="0"/>
          </a:xfrm>
          <a:prstGeom prst="line">
            <a:avLst/>
          </a:prstGeom>
          <a:noFill/>
          <a:ln w="57150">
            <a:solidFill>
              <a:schemeClr val="hlink"/>
            </a:solidFill>
            <a:round/>
            <a:headEnd/>
            <a:tailEnd type="triangle" w="lg" len="lg"/>
          </a:ln>
        </p:spPr>
        <p:txBody>
          <a:bodyPr/>
          <a:lstStyle/>
          <a:p>
            <a:endParaRPr lang="en-US"/>
          </a:p>
        </p:txBody>
      </p:sp>
      <p:sp>
        <p:nvSpPr>
          <p:cNvPr id="5" name="TextBox 4"/>
          <p:cNvSpPr txBox="1"/>
          <p:nvPr/>
        </p:nvSpPr>
        <p:spPr>
          <a:xfrm>
            <a:off x="654109" y="2378245"/>
            <a:ext cx="3200400" cy="646331"/>
          </a:xfrm>
          <a:prstGeom prst="rect">
            <a:avLst/>
          </a:prstGeom>
          <a:noFill/>
        </p:spPr>
        <p:txBody>
          <a:bodyPr wrap="square" rtlCol="0">
            <a:spAutoFit/>
          </a:bodyPr>
          <a:lstStyle/>
          <a:p>
            <a:pPr algn="ctr"/>
            <a:r>
              <a:rPr lang="en-US" dirty="0" err="1">
                <a:solidFill>
                  <a:srgbClr val="0000FF"/>
                </a:solidFill>
              </a:rPr>
              <a:t>descriptori</a:t>
            </a:r>
            <a:r>
              <a:rPr lang="en-US" dirty="0">
                <a:solidFill>
                  <a:srgbClr val="0000FF"/>
                </a:solidFill>
              </a:rPr>
              <a:t> </a:t>
            </a:r>
            <a:r>
              <a:rPr lang="en-US" dirty="0" err="1">
                <a:solidFill>
                  <a:srgbClr val="0000FF"/>
                </a:solidFill>
              </a:rPr>
              <a:t>pentru</a:t>
            </a:r>
            <a:r>
              <a:rPr lang="en-US" dirty="0">
                <a:solidFill>
                  <a:srgbClr val="0000FF"/>
                </a:solidFill>
              </a:rPr>
              <a:t> patch-</a:t>
            </a:r>
            <a:r>
              <a:rPr lang="en-US" dirty="0" err="1">
                <a:solidFill>
                  <a:srgbClr val="0000FF"/>
                </a:solidFill>
              </a:rPr>
              <a:t>uri</a:t>
            </a:r>
            <a:endParaRPr lang="en-US" dirty="0">
              <a:solidFill>
                <a:srgbClr val="0000FF"/>
              </a:solidFill>
            </a:endParaRPr>
          </a:p>
          <a:p>
            <a:pPr algn="ctr"/>
            <a:r>
              <a:rPr lang="en-US" dirty="0" err="1">
                <a:solidFill>
                  <a:srgbClr val="0000FF"/>
                </a:solidFill>
              </a:rPr>
              <a:t>vectori</a:t>
            </a:r>
            <a:r>
              <a:rPr lang="en-US" dirty="0">
                <a:solidFill>
                  <a:srgbClr val="0000FF"/>
                </a:solidFill>
              </a:rPr>
              <a:t> n-</a:t>
            </a:r>
            <a:r>
              <a:rPr lang="en-US" dirty="0" err="1">
                <a:solidFill>
                  <a:srgbClr val="0000FF"/>
                </a:solidFill>
              </a:rPr>
              <a:t>dimensionali</a:t>
            </a:r>
            <a:endParaRPr lang="en-US" dirty="0">
              <a:solidFill>
                <a:srgbClr val="0000FF"/>
              </a:solidFill>
            </a:endParaRPr>
          </a:p>
        </p:txBody>
      </p:sp>
      <p:grpSp>
        <p:nvGrpSpPr>
          <p:cNvPr id="6" name="Group 5"/>
          <p:cNvGrpSpPr/>
          <p:nvPr/>
        </p:nvGrpSpPr>
        <p:grpSpPr>
          <a:xfrm>
            <a:off x="933770" y="2526991"/>
            <a:ext cx="3123130" cy="1018394"/>
            <a:chOff x="933770" y="2526991"/>
            <a:chExt cx="3123130" cy="1018394"/>
          </a:xfrm>
        </p:grpSpPr>
        <p:sp>
          <p:nvSpPr>
            <p:cNvPr id="90" name="AutoShape 4"/>
            <p:cNvSpPr>
              <a:spLocks noChangeArrowheads="1"/>
            </p:cNvSpPr>
            <p:nvPr/>
          </p:nvSpPr>
          <p:spPr bwMode="auto">
            <a:xfrm>
              <a:off x="933770" y="2526991"/>
              <a:ext cx="555625" cy="1000125"/>
            </a:xfrm>
            <a:prstGeom prst="bracketPair">
              <a:avLst>
                <a:gd name="adj" fmla="val 16667"/>
              </a:avLst>
            </a:prstGeom>
            <a:noFill/>
            <a:ln w="19050">
              <a:solidFill>
                <a:srgbClr val="008000"/>
              </a:solidFill>
              <a:round/>
              <a:headEnd/>
              <a:tailEnd/>
            </a:ln>
          </p:spPr>
          <p:txBody>
            <a:bodyPr wrap="none" anchor="ctr"/>
            <a:lstStyle/>
            <a:p>
              <a:endParaRPr lang="en-US"/>
            </a:p>
          </p:txBody>
        </p:sp>
        <p:sp>
          <p:nvSpPr>
            <p:cNvPr id="91" name="Line 5"/>
            <p:cNvSpPr>
              <a:spLocks noChangeAspect="1" noChangeShapeType="1"/>
            </p:cNvSpPr>
            <p:nvPr/>
          </p:nvSpPr>
          <p:spPr bwMode="auto">
            <a:xfrm>
              <a:off x="1043468" y="273154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2" name="Line 6"/>
            <p:cNvSpPr>
              <a:spLocks noChangeAspect="1" noChangeShapeType="1"/>
            </p:cNvSpPr>
            <p:nvPr/>
          </p:nvSpPr>
          <p:spPr bwMode="auto">
            <a:xfrm>
              <a:off x="1043468" y="287613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3" name="Line 7"/>
            <p:cNvSpPr>
              <a:spLocks noChangeAspect="1" noChangeShapeType="1"/>
            </p:cNvSpPr>
            <p:nvPr/>
          </p:nvSpPr>
          <p:spPr bwMode="auto">
            <a:xfrm>
              <a:off x="1046487" y="302073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4" name="Line 8"/>
            <p:cNvSpPr>
              <a:spLocks noChangeAspect="1" noChangeShapeType="1"/>
            </p:cNvSpPr>
            <p:nvPr/>
          </p:nvSpPr>
          <p:spPr bwMode="auto">
            <a:xfrm>
              <a:off x="1046487" y="316533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5" name="Line 9"/>
            <p:cNvSpPr>
              <a:spLocks noChangeAspect="1" noChangeShapeType="1"/>
            </p:cNvSpPr>
            <p:nvPr/>
          </p:nvSpPr>
          <p:spPr bwMode="auto">
            <a:xfrm>
              <a:off x="1043468" y="3321978"/>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96" name="Group 11"/>
            <p:cNvGrpSpPr>
              <a:grpSpLocks/>
            </p:cNvGrpSpPr>
            <p:nvPr/>
          </p:nvGrpSpPr>
          <p:grpSpPr bwMode="auto">
            <a:xfrm>
              <a:off x="1601353" y="2535735"/>
              <a:ext cx="555625" cy="1000125"/>
              <a:chOff x="2532" y="1542"/>
              <a:chExt cx="184" cy="332"/>
            </a:xfrm>
          </p:grpSpPr>
          <p:sp>
            <p:nvSpPr>
              <p:cNvPr id="97" name="AutoShape 12"/>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p>
            </p:txBody>
          </p:sp>
          <p:sp>
            <p:nvSpPr>
              <p:cNvPr id="98" name="Line 13"/>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99" name="Line 14"/>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00" name="Line 15"/>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01" name="Line 16"/>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02" name="Line 17"/>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03" name="Group 18"/>
            <p:cNvGrpSpPr>
              <a:grpSpLocks/>
            </p:cNvGrpSpPr>
            <p:nvPr/>
          </p:nvGrpSpPr>
          <p:grpSpPr bwMode="auto">
            <a:xfrm>
              <a:off x="2287153" y="2545260"/>
              <a:ext cx="555625" cy="1000125"/>
              <a:chOff x="2532" y="1542"/>
              <a:chExt cx="184" cy="332"/>
            </a:xfrm>
          </p:grpSpPr>
          <p:sp>
            <p:nvSpPr>
              <p:cNvPr id="104" name="AutoShape 19"/>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p>
            </p:txBody>
          </p:sp>
          <p:sp>
            <p:nvSpPr>
              <p:cNvPr id="105" name="Line 20"/>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06" name="Line 21"/>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07" name="Line 22"/>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08" name="Line 23"/>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09" name="Line 24"/>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10" name="Group 25"/>
            <p:cNvGrpSpPr>
              <a:grpSpLocks/>
            </p:cNvGrpSpPr>
            <p:nvPr/>
          </p:nvGrpSpPr>
          <p:grpSpPr bwMode="auto">
            <a:xfrm>
              <a:off x="2972953" y="2545260"/>
              <a:ext cx="555625" cy="1000125"/>
              <a:chOff x="2532" y="1542"/>
              <a:chExt cx="184" cy="332"/>
            </a:xfrm>
          </p:grpSpPr>
          <p:sp>
            <p:nvSpPr>
              <p:cNvPr id="111" name="AutoShape 26"/>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p>
            </p:txBody>
          </p:sp>
          <p:sp>
            <p:nvSpPr>
              <p:cNvPr id="112" name="Line 27"/>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13" name="Line 28"/>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14" name="Line 29"/>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15" name="Line 30"/>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16" name="Line 31"/>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117" name="Text Box 32"/>
            <p:cNvSpPr txBox="1">
              <a:spLocks noChangeArrowheads="1"/>
            </p:cNvSpPr>
            <p:nvPr/>
          </p:nvSpPr>
          <p:spPr bwMode="auto">
            <a:xfrm>
              <a:off x="3588903" y="2637335"/>
              <a:ext cx="467997" cy="584776"/>
            </a:xfrm>
            <a:prstGeom prst="rect">
              <a:avLst/>
            </a:prstGeom>
            <a:noFill/>
            <a:ln w="9525">
              <a:noFill/>
              <a:miter lim="800000"/>
              <a:headEnd/>
              <a:tailEnd/>
            </a:ln>
          </p:spPr>
          <p:txBody>
            <a:bodyPr wrap="none">
              <a:spAutoFit/>
            </a:bodyPr>
            <a:lstStyle/>
            <a:p>
              <a:pPr eaLnBrk="1" hangingPunct="1"/>
              <a:r>
                <a:rPr lang="en-US" sz="3200" dirty="0">
                  <a:solidFill>
                    <a:srgbClr val="008000"/>
                  </a:solidFill>
                </a:rPr>
                <a:t>…</a:t>
              </a:r>
            </a:p>
          </p:txBody>
        </p:sp>
      </p:grpSp>
      <p:grpSp>
        <p:nvGrpSpPr>
          <p:cNvPr id="8" name="Group 7"/>
          <p:cNvGrpSpPr/>
          <p:nvPr/>
        </p:nvGrpSpPr>
        <p:grpSpPr>
          <a:xfrm>
            <a:off x="953682" y="3754860"/>
            <a:ext cx="3119122" cy="1009650"/>
            <a:chOff x="953682" y="3754860"/>
            <a:chExt cx="3119122" cy="1009650"/>
          </a:xfrm>
        </p:grpSpPr>
        <p:sp>
          <p:nvSpPr>
            <p:cNvPr id="118" name="AutoShape 4"/>
            <p:cNvSpPr>
              <a:spLocks noChangeArrowheads="1"/>
            </p:cNvSpPr>
            <p:nvPr/>
          </p:nvSpPr>
          <p:spPr bwMode="auto">
            <a:xfrm>
              <a:off x="953682" y="3754860"/>
              <a:ext cx="555625" cy="1000125"/>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19" name="Line 5"/>
            <p:cNvSpPr>
              <a:spLocks noChangeAspect="1" noChangeShapeType="1"/>
            </p:cNvSpPr>
            <p:nvPr/>
          </p:nvSpPr>
          <p:spPr bwMode="auto">
            <a:xfrm>
              <a:off x="1059372" y="395066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20" name="Line 6"/>
            <p:cNvSpPr>
              <a:spLocks noChangeAspect="1" noChangeShapeType="1"/>
            </p:cNvSpPr>
            <p:nvPr/>
          </p:nvSpPr>
          <p:spPr bwMode="auto">
            <a:xfrm>
              <a:off x="1059372" y="409526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21" name="Line 7"/>
            <p:cNvSpPr>
              <a:spLocks noChangeAspect="1" noChangeShapeType="1"/>
            </p:cNvSpPr>
            <p:nvPr/>
          </p:nvSpPr>
          <p:spPr bwMode="auto">
            <a:xfrm>
              <a:off x="1062391" y="423986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22" name="Line 8"/>
            <p:cNvSpPr>
              <a:spLocks noChangeAspect="1" noChangeShapeType="1"/>
            </p:cNvSpPr>
            <p:nvPr/>
          </p:nvSpPr>
          <p:spPr bwMode="auto">
            <a:xfrm>
              <a:off x="1062391" y="438445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23" name="Line 9"/>
            <p:cNvSpPr>
              <a:spLocks noChangeAspect="1" noChangeShapeType="1"/>
            </p:cNvSpPr>
            <p:nvPr/>
          </p:nvSpPr>
          <p:spPr bwMode="auto">
            <a:xfrm>
              <a:off x="1059372" y="4541103"/>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124" name="Group 11"/>
            <p:cNvGrpSpPr>
              <a:grpSpLocks/>
            </p:cNvGrpSpPr>
            <p:nvPr/>
          </p:nvGrpSpPr>
          <p:grpSpPr bwMode="auto">
            <a:xfrm>
              <a:off x="1617257" y="3754860"/>
              <a:ext cx="555625" cy="1000125"/>
              <a:chOff x="2532" y="1542"/>
              <a:chExt cx="184" cy="332"/>
            </a:xfrm>
          </p:grpSpPr>
          <p:sp>
            <p:nvSpPr>
              <p:cNvPr id="125" name="AutoShape 12"/>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26" name="Line 13"/>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27" name="Line 14"/>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28" name="Line 15"/>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29" name="Line 16"/>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30" name="Line 17"/>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31" name="Group 18"/>
            <p:cNvGrpSpPr>
              <a:grpSpLocks/>
            </p:cNvGrpSpPr>
            <p:nvPr/>
          </p:nvGrpSpPr>
          <p:grpSpPr bwMode="auto">
            <a:xfrm>
              <a:off x="2303057" y="3764385"/>
              <a:ext cx="555625" cy="1000125"/>
              <a:chOff x="2532" y="1542"/>
              <a:chExt cx="184" cy="332"/>
            </a:xfrm>
          </p:grpSpPr>
          <p:sp>
            <p:nvSpPr>
              <p:cNvPr id="132" name="AutoShape 19"/>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33" name="Line 20"/>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34" name="Line 21"/>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35" name="Line 22"/>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36" name="Line 23"/>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37" name="Line 24"/>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38" name="Group 25"/>
            <p:cNvGrpSpPr>
              <a:grpSpLocks/>
            </p:cNvGrpSpPr>
            <p:nvPr/>
          </p:nvGrpSpPr>
          <p:grpSpPr bwMode="auto">
            <a:xfrm>
              <a:off x="2988857" y="3764385"/>
              <a:ext cx="555625" cy="1000125"/>
              <a:chOff x="2532" y="1542"/>
              <a:chExt cx="184" cy="332"/>
            </a:xfrm>
          </p:grpSpPr>
          <p:sp>
            <p:nvSpPr>
              <p:cNvPr id="139" name="AutoShape 26"/>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40" name="Line 27"/>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41" name="Line 28"/>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42" name="Line 29"/>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43" name="Line 30"/>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44" name="Line 31"/>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145" name="Text Box 32"/>
            <p:cNvSpPr txBox="1">
              <a:spLocks noChangeArrowheads="1"/>
            </p:cNvSpPr>
            <p:nvPr/>
          </p:nvSpPr>
          <p:spPr bwMode="auto">
            <a:xfrm>
              <a:off x="3604807" y="3856460"/>
              <a:ext cx="467997" cy="584776"/>
            </a:xfrm>
            <a:prstGeom prst="rect">
              <a:avLst/>
            </a:prstGeom>
            <a:noFill/>
            <a:ln w="9525">
              <a:noFill/>
              <a:miter lim="800000"/>
              <a:headEnd/>
              <a:tailEnd/>
            </a:ln>
          </p:spPr>
          <p:txBody>
            <a:bodyPr wrap="none">
              <a:spAutoFit/>
            </a:bodyPr>
            <a:lstStyle/>
            <a:p>
              <a:pPr eaLnBrk="1" hangingPunct="1"/>
              <a:r>
                <a:rPr lang="en-US" sz="3200" dirty="0">
                  <a:solidFill>
                    <a:srgbClr val="FF0000"/>
                  </a:solidFill>
                </a:rPr>
                <a:t>…</a:t>
              </a:r>
            </a:p>
          </p:txBody>
        </p:sp>
      </p:grpSp>
      <p:grpSp>
        <p:nvGrpSpPr>
          <p:cNvPr id="9" name="Group 8"/>
          <p:cNvGrpSpPr/>
          <p:nvPr/>
        </p:nvGrpSpPr>
        <p:grpSpPr>
          <a:xfrm>
            <a:off x="953682" y="4930791"/>
            <a:ext cx="3119122" cy="1009650"/>
            <a:chOff x="953682" y="4930791"/>
            <a:chExt cx="3119122" cy="1009650"/>
          </a:xfrm>
        </p:grpSpPr>
        <p:sp>
          <p:nvSpPr>
            <p:cNvPr id="146" name="AutoShape 4"/>
            <p:cNvSpPr>
              <a:spLocks noChangeArrowheads="1"/>
            </p:cNvSpPr>
            <p:nvPr/>
          </p:nvSpPr>
          <p:spPr bwMode="auto">
            <a:xfrm>
              <a:off x="953682" y="4930791"/>
              <a:ext cx="555625" cy="1000125"/>
            </a:xfrm>
            <a:prstGeom prst="bracketPair">
              <a:avLst>
                <a:gd name="adj" fmla="val 16667"/>
              </a:avLst>
            </a:prstGeom>
            <a:noFill/>
            <a:ln w="19050">
              <a:solidFill>
                <a:srgbClr val="E46C0A"/>
              </a:solidFill>
              <a:round/>
              <a:headEnd/>
              <a:tailEnd/>
            </a:ln>
          </p:spPr>
          <p:txBody>
            <a:bodyPr wrap="none" anchor="ctr"/>
            <a:lstStyle/>
            <a:p>
              <a:endParaRPr lang="en-US">
                <a:solidFill>
                  <a:srgbClr val="FF8000"/>
                </a:solidFill>
              </a:endParaRPr>
            </a:p>
          </p:txBody>
        </p:sp>
        <p:sp>
          <p:nvSpPr>
            <p:cNvPr id="147" name="Line 5"/>
            <p:cNvSpPr>
              <a:spLocks noChangeAspect="1" noChangeShapeType="1"/>
            </p:cNvSpPr>
            <p:nvPr/>
          </p:nvSpPr>
          <p:spPr bwMode="auto">
            <a:xfrm>
              <a:off x="1059372" y="512659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48" name="Line 6"/>
            <p:cNvSpPr>
              <a:spLocks noChangeAspect="1" noChangeShapeType="1"/>
            </p:cNvSpPr>
            <p:nvPr/>
          </p:nvSpPr>
          <p:spPr bwMode="auto">
            <a:xfrm>
              <a:off x="1059372" y="527119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49" name="Line 7"/>
            <p:cNvSpPr>
              <a:spLocks noChangeAspect="1" noChangeShapeType="1"/>
            </p:cNvSpPr>
            <p:nvPr/>
          </p:nvSpPr>
          <p:spPr bwMode="auto">
            <a:xfrm>
              <a:off x="1062391" y="5415791"/>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50" name="Line 8"/>
            <p:cNvSpPr>
              <a:spLocks noChangeAspect="1" noChangeShapeType="1"/>
            </p:cNvSpPr>
            <p:nvPr/>
          </p:nvSpPr>
          <p:spPr bwMode="auto">
            <a:xfrm>
              <a:off x="1062391" y="556038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51" name="Line 9"/>
            <p:cNvSpPr>
              <a:spLocks noChangeAspect="1" noChangeShapeType="1"/>
            </p:cNvSpPr>
            <p:nvPr/>
          </p:nvSpPr>
          <p:spPr bwMode="auto">
            <a:xfrm>
              <a:off x="1059372" y="5717034"/>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152" name="Group 11"/>
            <p:cNvGrpSpPr>
              <a:grpSpLocks/>
            </p:cNvGrpSpPr>
            <p:nvPr/>
          </p:nvGrpSpPr>
          <p:grpSpPr bwMode="auto">
            <a:xfrm>
              <a:off x="1617257" y="4930791"/>
              <a:ext cx="555625" cy="1000125"/>
              <a:chOff x="2532" y="1542"/>
              <a:chExt cx="184" cy="332"/>
            </a:xfrm>
          </p:grpSpPr>
          <p:sp>
            <p:nvSpPr>
              <p:cNvPr id="153" name="AutoShape 12"/>
              <p:cNvSpPr>
                <a:spLocks noChangeArrowheads="1"/>
              </p:cNvSpPr>
              <p:nvPr/>
            </p:nvSpPr>
            <p:spPr bwMode="auto">
              <a:xfrm>
                <a:off x="2532" y="1542"/>
                <a:ext cx="184" cy="332"/>
              </a:xfrm>
              <a:prstGeom prst="bracketPair">
                <a:avLst>
                  <a:gd name="adj" fmla="val 16667"/>
                </a:avLst>
              </a:prstGeom>
              <a:noFill/>
              <a:ln w="19050">
                <a:solidFill>
                  <a:schemeClr val="accent6">
                    <a:lumMod val="75000"/>
                  </a:schemeClr>
                </a:solidFill>
                <a:round/>
                <a:headEnd/>
                <a:tailEnd/>
              </a:ln>
            </p:spPr>
            <p:txBody>
              <a:bodyPr wrap="none" anchor="ctr"/>
              <a:lstStyle/>
              <a:p>
                <a:endParaRPr lang="en-US"/>
              </a:p>
            </p:txBody>
          </p:sp>
          <p:sp>
            <p:nvSpPr>
              <p:cNvPr id="154" name="Line 13"/>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55" name="Line 14"/>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56" name="Line 15"/>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57" name="Line 16"/>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58" name="Line 17"/>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59" name="Group 18"/>
            <p:cNvGrpSpPr>
              <a:grpSpLocks/>
            </p:cNvGrpSpPr>
            <p:nvPr/>
          </p:nvGrpSpPr>
          <p:grpSpPr bwMode="auto">
            <a:xfrm>
              <a:off x="2303057" y="4940316"/>
              <a:ext cx="555625" cy="1000125"/>
              <a:chOff x="2532" y="1542"/>
              <a:chExt cx="184" cy="332"/>
            </a:xfrm>
          </p:grpSpPr>
          <p:sp>
            <p:nvSpPr>
              <p:cNvPr id="160" name="AutoShape 19"/>
              <p:cNvSpPr>
                <a:spLocks noChangeArrowheads="1"/>
              </p:cNvSpPr>
              <p:nvPr/>
            </p:nvSpPr>
            <p:spPr bwMode="auto">
              <a:xfrm>
                <a:off x="2532" y="1542"/>
                <a:ext cx="184" cy="332"/>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161" name="Line 20"/>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62" name="Line 21"/>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63" name="Line 22"/>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64" name="Line 23"/>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65" name="Line 24"/>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66" name="Group 25"/>
            <p:cNvGrpSpPr>
              <a:grpSpLocks/>
            </p:cNvGrpSpPr>
            <p:nvPr/>
          </p:nvGrpSpPr>
          <p:grpSpPr bwMode="auto">
            <a:xfrm>
              <a:off x="2988857" y="4940316"/>
              <a:ext cx="555625" cy="1000125"/>
              <a:chOff x="2532" y="1542"/>
              <a:chExt cx="184" cy="332"/>
            </a:xfrm>
          </p:grpSpPr>
          <p:sp>
            <p:nvSpPr>
              <p:cNvPr id="167" name="AutoShape 26"/>
              <p:cNvSpPr>
                <a:spLocks noChangeArrowheads="1"/>
              </p:cNvSpPr>
              <p:nvPr/>
            </p:nvSpPr>
            <p:spPr bwMode="auto">
              <a:xfrm>
                <a:off x="2532" y="1542"/>
                <a:ext cx="184" cy="332"/>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168" name="Line 27"/>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69" name="Line 28"/>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70" name="Line 29"/>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71" name="Line 30"/>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72" name="Line 31"/>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173" name="Text Box 32"/>
            <p:cNvSpPr txBox="1">
              <a:spLocks noChangeArrowheads="1"/>
            </p:cNvSpPr>
            <p:nvPr/>
          </p:nvSpPr>
          <p:spPr bwMode="auto">
            <a:xfrm>
              <a:off x="3604807" y="5032391"/>
              <a:ext cx="467997" cy="584776"/>
            </a:xfrm>
            <a:prstGeom prst="rect">
              <a:avLst/>
            </a:prstGeom>
            <a:noFill/>
            <a:ln w="9525">
              <a:noFill/>
              <a:miter lim="800000"/>
              <a:headEnd/>
              <a:tailEnd/>
            </a:ln>
          </p:spPr>
          <p:txBody>
            <a:bodyPr wrap="none">
              <a:spAutoFit/>
            </a:bodyPr>
            <a:lstStyle/>
            <a:p>
              <a:pPr eaLnBrk="1" hangingPunct="1"/>
              <a:r>
                <a:rPr lang="en-US" sz="3200" dirty="0">
                  <a:solidFill>
                    <a:srgbClr val="FF8000"/>
                  </a:solidFill>
                </a:rPr>
                <a:t>…</a:t>
              </a:r>
            </a:p>
          </p:txBody>
        </p:sp>
      </p:grpSp>
      <p:sp>
        <p:nvSpPr>
          <p:cNvPr id="174" name="TextBox 173"/>
          <p:cNvSpPr txBox="1"/>
          <p:nvPr/>
        </p:nvSpPr>
        <p:spPr>
          <a:xfrm>
            <a:off x="7201948" y="6573131"/>
            <a:ext cx="2141343"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J. </a:t>
            </a:r>
            <a:r>
              <a:rPr lang="en-US" sz="1200" dirty="0" err="1"/>
              <a:t>Sivic</a:t>
            </a:r>
            <a:endParaRPr lang="en-US" sz="1200" dirty="0"/>
          </a:p>
        </p:txBody>
      </p:sp>
    </p:spTree>
    <p:extLst>
      <p:ext uri="{BB962C8B-B14F-4D97-AF65-F5344CB8AC3E}">
        <p14:creationId xmlns:p14="http://schemas.microsoft.com/office/powerpoint/2010/main" val="195283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26"/>
          <p:cNvSpPr>
            <a:spLocks noGrp="1" noChangeArrowheads="1"/>
          </p:cNvSpPr>
          <p:nvPr>
            <p:ph type="title"/>
          </p:nvPr>
        </p:nvSpPr>
        <p:spPr/>
        <p:txBody>
          <a:bodyPr/>
          <a:lstStyle/>
          <a:p>
            <a:r>
              <a:rPr lang="en-US" dirty="0">
                <a:latin typeface="Arial" charset="0"/>
              </a:rPr>
              <a:t>2. </a:t>
            </a:r>
            <a:r>
              <a:rPr lang="en-US" dirty="0" err="1">
                <a:latin typeface="Arial" charset="0"/>
              </a:rPr>
              <a:t>Extragerea</a:t>
            </a:r>
            <a:r>
              <a:rPr lang="en-US" dirty="0">
                <a:latin typeface="Arial" charset="0"/>
              </a:rPr>
              <a:t> de </a:t>
            </a:r>
            <a:r>
              <a:rPr lang="en-US" dirty="0" err="1">
                <a:latin typeface="Arial" charset="0"/>
              </a:rPr>
              <a:t>caracteristici</a:t>
            </a:r>
            <a:endParaRPr lang="en-US" dirty="0">
              <a:latin typeface="Arial" charset="0"/>
            </a:endParaRPr>
          </a:p>
        </p:txBody>
      </p:sp>
      <p:sp>
        <p:nvSpPr>
          <p:cNvPr id="5" name="TextBox 4"/>
          <p:cNvSpPr txBox="1"/>
          <p:nvPr/>
        </p:nvSpPr>
        <p:spPr>
          <a:xfrm>
            <a:off x="308242" y="1972638"/>
            <a:ext cx="7890996" cy="2554545"/>
          </a:xfrm>
          <a:prstGeom prst="rect">
            <a:avLst/>
          </a:prstGeom>
          <a:noFill/>
        </p:spPr>
        <p:txBody>
          <a:bodyPr wrap="square" rtlCol="0">
            <a:spAutoFit/>
          </a:bodyPr>
          <a:lstStyle/>
          <a:p>
            <a:r>
              <a:rPr lang="en-US" sz="3200" dirty="0" err="1"/>
              <a:t>Trăsături</a:t>
            </a:r>
            <a:r>
              <a:rPr lang="en-US" sz="3200" dirty="0"/>
              <a:t> </a:t>
            </a:r>
            <a:r>
              <a:rPr lang="en-US" sz="3200" dirty="0" err="1"/>
              <a:t>utilizate</a:t>
            </a:r>
            <a:r>
              <a:rPr lang="en-US" sz="3200" dirty="0"/>
              <a:t> des </a:t>
            </a:r>
            <a:r>
              <a:rPr lang="en-US" sz="3200" dirty="0" err="1"/>
              <a:t>în</a:t>
            </a:r>
            <a:r>
              <a:rPr lang="en-US" sz="3200" dirty="0"/>
              <a:t> </a:t>
            </a:r>
            <a:r>
              <a:rPr lang="en-US" sz="3200" dirty="0" err="1"/>
              <a:t>practică</a:t>
            </a:r>
            <a:r>
              <a:rPr lang="en-US" sz="3200" dirty="0"/>
              <a:t>:</a:t>
            </a:r>
          </a:p>
          <a:p>
            <a:pPr marL="457200" indent="-457200">
              <a:buFont typeface="Arial"/>
              <a:buChar char="•"/>
            </a:pPr>
            <a:r>
              <a:rPr lang="en-US" sz="3200" dirty="0"/>
              <a:t>SIFT </a:t>
            </a:r>
            <a:r>
              <a:rPr lang="mr-IN" sz="3200" dirty="0"/>
              <a:t>–</a:t>
            </a:r>
            <a:r>
              <a:rPr lang="en-US" sz="3200" dirty="0"/>
              <a:t> Scale Invariant Feature Transform</a:t>
            </a:r>
          </a:p>
          <a:p>
            <a:r>
              <a:rPr lang="en-US" sz="3200" dirty="0"/>
              <a:t>(</a:t>
            </a:r>
            <a:r>
              <a:rPr lang="en-US" sz="3200" dirty="0" err="1"/>
              <a:t>în</a:t>
            </a:r>
            <a:r>
              <a:rPr lang="en-US" sz="3200" dirty="0"/>
              <a:t> </a:t>
            </a:r>
            <a:r>
              <a:rPr lang="en-US" sz="3200" dirty="0" err="1"/>
              <a:t>continuare</a:t>
            </a:r>
            <a:r>
              <a:rPr lang="en-US" sz="3200" dirty="0"/>
              <a:t>)</a:t>
            </a:r>
          </a:p>
          <a:p>
            <a:pPr marL="457200" indent="-457200">
              <a:buFont typeface="Arial"/>
              <a:buChar char="•"/>
            </a:pPr>
            <a:r>
              <a:rPr lang="en-US" sz="3200" dirty="0" err="1"/>
              <a:t>HoG</a:t>
            </a:r>
            <a:r>
              <a:rPr lang="en-US" sz="3200" dirty="0"/>
              <a:t> </a:t>
            </a:r>
            <a:r>
              <a:rPr lang="mr-IN" sz="3200" dirty="0"/>
              <a:t>–</a:t>
            </a:r>
            <a:r>
              <a:rPr lang="en-US" sz="3200" dirty="0"/>
              <a:t> Histogram of Oriented Gradients</a:t>
            </a:r>
          </a:p>
          <a:p>
            <a:r>
              <a:rPr lang="en-US" sz="3200" dirty="0"/>
              <a:t>(</a:t>
            </a:r>
            <a:r>
              <a:rPr lang="en-US" sz="3200" dirty="0" err="1"/>
              <a:t>în</a:t>
            </a:r>
            <a:r>
              <a:rPr lang="en-US" sz="3200" dirty="0"/>
              <a:t> </a:t>
            </a:r>
            <a:r>
              <a:rPr lang="en-US" sz="3200" dirty="0" err="1"/>
              <a:t>Cursul</a:t>
            </a:r>
            <a:r>
              <a:rPr lang="en-US" sz="3200" dirty="0"/>
              <a:t> 8)</a:t>
            </a:r>
          </a:p>
        </p:txBody>
      </p:sp>
    </p:spTree>
    <p:extLst>
      <p:ext uri="{BB962C8B-B14F-4D97-AF65-F5344CB8AC3E}">
        <p14:creationId xmlns:p14="http://schemas.microsoft.com/office/powerpoint/2010/main" val="246195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304800" y="0"/>
            <a:ext cx="9829800" cy="1143000"/>
          </a:xfrm>
        </p:spPr>
        <p:txBody>
          <a:bodyPr/>
          <a:lstStyle/>
          <a:p>
            <a:r>
              <a:rPr lang="en-US" sz="3800" dirty="0" err="1">
                <a:latin typeface="Arial" pitchFamily="34" charset="0"/>
                <a:cs typeface="Arial" pitchFamily="34" charset="0"/>
              </a:rPr>
              <a:t>Descriptorul</a:t>
            </a:r>
            <a:r>
              <a:rPr lang="en-US" sz="3800" dirty="0">
                <a:latin typeface="Arial" pitchFamily="34" charset="0"/>
                <a:cs typeface="Arial" pitchFamily="34" charset="0"/>
              </a:rPr>
              <a:t> SIFT [Lowe 2004] </a:t>
            </a:r>
          </a:p>
        </p:txBody>
      </p:sp>
      <p:sp>
        <p:nvSpPr>
          <p:cNvPr id="38915" name="Content Placeholder 2"/>
          <p:cNvSpPr>
            <a:spLocks noGrp="1"/>
          </p:cNvSpPr>
          <p:nvPr>
            <p:ph idx="1"/>
          </p:nvPr>
        </p:nvSpPr>
        <p:spPr>
          <a:xfrm>
            <a:off x="457200" y="1059440"/>
            <a:ext cx="7914009" cy="2057400"/>
          </a:xfrm>
        </p:spPr>
        <p:txBody>
          <a:bodyPr>
            <a:normAutofit/>
          </a:bodyPr>
          <a:lstStyle/>
          <a:p>
            <a:r>
              <a:rPr lang="en-US" sz="2200" dirty="0" err="1">
                <a:latin typeface="Arial" pitchFamily="34" charset="0"/>
                <a:cs typeface="Arial" pitchFamily="34" charset="0"/>
              </a:rPr>
              <a:t>împarte</a:t>
            </a:r>
            <a:r>
              <a:rPr lang="en-US" sz="2200" dirty="0">
                <a:latin typeface="Arial" pitchFamily="34" charset="0"/>
                <a:cs typeface="Arial" pitchFamily="34" charset="0"/>
              </a:rPr>
              <a:t> </a:t>
            </a:r>
            <a:r>
              <a:rPr lang="en-US" sz="2200" dirty="0" err="1">
                <a:latin typeface="Arial" pitchFamily="34" charset="0"/>
                <a:cs typeface="Arial" pitchFamily="34" charset="0"/>
              </a:rPr>
              <a:t>regiunea</a:t>
            </a:r>
            <a:r>
              <a:rPr lang="en-US" sz="2200" dirty="0">
                <a:latin typeface="Arial" pitchFamily="34" charset="0"/>
                <a:cs typeface="Arial" pitchFamily="34" charset="0"/>
              </a:rPr>
              <a:t> </a:t>
            </a:r>
            <a:r>
              <a:rPr lang="en-US" sz="2200" dirty="0" err="1">
                <a:latin typeface="Arial" pitchFamily="34" charset="0"/>
                <a:cs typeface="Arial" pitchFamily="34" charset="0"/>
              </a:rPr>
              <a:t>în</a:t>
            </a:r>
            <a:r>
              <a:rPr lang="en-US" sz="2200" dirty="0">
                <a:latin typeface="Arial" pitchFamily="34" charset="0"/>
                <a:cs typeface="Arial" pitchFamily="34" charset="0"/>
              </a:rPr>
              <a:t> 4x4 </a:t>
            </a:r>
            <a:r>
              <a:rPr lang="en-US" sz="2200" dirty="0" err="1">
                <a:latin typeface="Arial" pitchFamily="34" charset="0"/>
                <a:cs typeface="Arial" pitchFamily="34" charset="0"/>
              </a:rPr>
              <a:t>blocuri</a:t>
            </a:r>
            <a:r>
              <a:rPr lang="en-US" sz="2200" dirty="0">
                <a:latin typeface="Arial" pitchFamily="34" charset="0"/>
                <a:cs typeface="Arial" pitchFamily="34" charset="0"/>
              </a:rPr>
              <a:t> = 16 </a:t>
            </a:r>
            <a:r>
              <a:rPr lang="en-US" sz="2200" dirty="0" err="1">
                <a:latin typeface="Arial" pitchFamily="34" charset="0"/>
                <a:cs typeface="Arial" pitchFamily="34" charset="0"/>
              </a:rPr>
              <a:t>blocuri</a:t>
            </a:r>
            <a:endParaRPr lang="en-US" sz="2200" dirty="0">
              <a:latin typeface="Arial" pitchFamily="34" charset="0"/>
              <a:cs typeface="Arial" pitchFamily="34" charset="0"/>
            </a:endParaRPr>
          </a:p>
          <a:p>
            <a:r>
              <a:rPr lang="en-US" sz="2200" dirty="0" err="1">
                <a:latin typeface="Arial" pitchFamily="34" charset="0"/>
                <a:cs typeface="Arial" pitchFamily="34" charset="0"/>
              </a:rPr>
              <a:t>calculează</a:t>
            </a:r>
            <a:r>
              <a:rPr lang="en-US" sz="2200" dirty="0">
                <a:latin typeface="Arial" pitchFamily="34" charset="0"/>
                <a:cs typeface="Arial" pitchFamily="34" charset="0"/>
              </a:rPr>
              <a:t> </a:t>
            </a:r>
            <a:r>
              <a:rPr lang="en-US" sz="2200" dirty="0" err="1">
                <a:latin typeface="Arial" pitchFamily="34" charset="0"/>
                <a:cs typeface="Arial" pitchFamily="34" charset="0"/>
              </a:rPr>
              <a:t>pentru</a:t>
            </a:r>
            <a:r>
              <a:rPr lang="en-US" sz="2200" dirty="0">
                <a:latin typeface="Arial" pitchFamily="34" charset="0"/>
                <a:cs typeface="Arial" pitchFamily="34" charset="0"/>
              </a:rPr>
              <a:t> </a:t>
            </a:r>
            <a:r>
              <a:rPr lang="en-US" sz="2200" dirty="0" err="1">
                <a:latin typeface="Arial" pitchFamily="34" charset="0"/>
                <a:cs typeface="Arial" pitchFamily="34" charset="0"/>
              </a:rPr>
              <a:t>fiecare</a:t>
            </a:r>
            <a:r>
              <a:rPr lang="en-US" sz="2200" dirty="0">
                <a:latin typeface="Arial" pitchFamily="34" charset="0"/>
                <a:cs typeface="Arial" pitchFamily="34" charset="0"/>
              </a:rPr>
              <a:t> bloc o </a:t>
            </a:r>
            <a:r>
              <a:rPr lang="en-US" sz="2200" dirty="0" err="1">
                <a:latin typeface="Arial" pitchFamily="34" charset="0"/>
                <a:cs typeface="Arial" pitchFamily="34" charset="0"/>
              </a:rPr>
              <a:t>histogramă</a:t>
            </a:r>
            <a:r>
              <a:rPr lang="en-US" sz="2200" dirty="0">
                <a:latin typeface="Arial" pitchFamily="34" charset="0"/>
                <a:cs typeface="Arial" pitchFamily="34" charset="0"/>
              </a:rPr>
              <a:t> de </a:t>
            </a:r>
            <a:r>
              <a:rPr lang="en-US" sz="2200" dirty="0" err="1">
                <a:latin typeface="Arial" pitchFamily="34" charset="0"/>
                <a:cs typeface="Arial" pitchFamily="34" charset="0"/>
              </a:rPr>
              <a:t>orientări</a:t>
            </a:r>
            <a:r>
              <a:rPr lang="en-US" sz="2200" dirty="0">
                <a:latin typeface="Arial" pitchFamily="34" charset="0"/>
                <a:cs typeface="Arial" pitchFamily="34" charset="0"/>
              </a:rPr>
              <a:t> ale </a:t>
            </a:r>
            <a:r>
              <a:rPr lang="en-US" sz="2200" dirty="0" err="1">
                <a:latin typeface="Arial" pitchFamily="34" charset="0"/>
                <a:cs typeface="Arial" pitchFamily="34" charset="0"/>
              </a:rPr>
              <a:t>pixelilor</a:t>
            </a:r>
            <a:r>
              <a:rPr lang="en-US" sz="2200" dirty="0">
                <a:latin typeface="Arial" pitchFamily="34" charset="0"/>
                <a:cs typeface="Arial" pitchFamily="34" charset="0"/>
              </a:rPr>
              <a:t> (</a:t>
            </a:r>
            <a:r>
              <a:rPr lang="en-US" sz="2200" dirty="0" err="1">
                <a:latin typeface="Arial" pitchFamily="34" charset="0"/>
                <a:cs typeface="Arial" pitchFamily="34" charset="0"/>
              </a:rPr>
              <a:t>intervalul</a:t>
            </a:r>
            <a:r>
              <a:rPr lang="en-US" sz="2200" dirty="0">
                <a:latin typeface="Arial" pitchFamily="34" charset="0"/>
                <a:cs typeface="Arial" pitchFamily="34" charset="0"/>
              </a:rPr>
              <a:t> 0-360</a:t>
            </a:r>
            <a:r>
              <a:rPr lang="en-US" sz="2200" baseline="30000" dirty="0">
                <a:latin typeface="Arial" pitchFamily="34" charset="0"/>
                <a:cs typeface="Arial" pitchFamily="34" charset="0"/>
              </a:rPr>
              <a:t>0</a:t>
            </a:r>
            <a:r>
              <a:rPr lang="en-US" sz="2200" dirty="0">
                <a:latin typeface="Arial" pitchFamily="34" charset="0"/>
                <a:cs typeface="Arial" pitchFamily="34" charset="0"/>
              </a:rPr>
              <a:t> </a:t>
            </a:r>
            <a:r>
              <a:rPr lang="en-US" sz="2200" dirty="0" err="1">
                <a:latin typeface="Arial" pitchFamily="34" charset="0"/>
                <a:cs typeface="Arial" pitchFamily="34" charset="0"/>
              </a:rPr>
              <a:t>împărțit</a:t>
            </a:r>
            <a:r>
              <a:rPr lang="en-US" sz="2200" dirty="0">
                <a:latin typeface="Arial" pitchFamily="34" charset="0"/>
                <a:cs typeface="Arial" pitchFamily="34" charset="0"/>
              </a:rPr>
              <a:t> </a:t>
            </a:r>
            <a:r>
              <a:rPr lang="en-US" sz="2200" dirty="0" err="1">
                <a:latin typeface="Arial" pitchFamily="34" charset="0"/>
                <a:cs typeface="Arial" pitchFamily="34" charset="0"/>
              </a:rPr>
              <a:t>în</a:t>
            </a:r>
            <a:r>
              <a:rPr lang="en-US" sz="2200" dirty="0">
                <a:latin typeface="Arial" pitchFamily="34" charset="0"/>
                <a:cs typeface="Arial" pitchFamily="34" charset="0"/>
              </a:rPr>
              <a:t> 8 </a:t>
            </a:r>
            <a:r>
              <a:rPr lang="en-US" sz="2200" dirty="0" err="1">
                <a:latin typeface="Arial" pitchFamily="34" charset="0"/>
                <a:cs typeface="Arial" pitchFamily="34" charset="0"/>
              </a:rPr>
              <a:t>intervale</a:t>
            </a:r>
            <a:r>
              <a:rPr lang="en-US" sz="2200" dirty="0">
                <a:latin typeface="Arial" pitchFamily="34" charset="0"/>
                <a:cs typeface="Arial" pitchFamily="34" charset="0"/>
              </a:rPr>
              <a:t>)</a:t>
            </a:r>
          </a:p>
          <a:p>
            <a:r>
              <a:rPr lang="en-US" sz="2200" dirty="0" err="1">
                <a:latin typeface="Arial" pitchFamily="34" charset="0"/>
                <a:cs typeface="Arial" pitchFamily="34" charset="0"/>
              </a:rPr>
              <a:t>descriptorul</a:t>
            </a:r>
            <a:r>
              <a:rPr lang="en-US" sz="2200" dirty="0">
                <a:latin typeface="Arial" pitchFamily="34" charset="0"/>
                <a:cs typeface="Arial" pitchFamily="34" charset="0"/>
              </a:rPr>
              <a:t> SIFT = 16 </a:t>
            </a:r>
            <a:r>
              <a:rPr lang="en-US" sz="2200" dirty="0" err="1">
                <a:latin typeface="Arial" pitchFamily="34" charset="0"/>
                <a:cs typeface="Arial" pitchFamily="34" charset="0"/>
              </a:rPr>
              <a:t>blocuri</a:t>
            </a:r>
            <a:r>
              <a:rPr lang="en-US" sz="2200" dirty="0">
                <a:latin typeface="Arial" pitchFamily="34" charset="0"/>
                <a:cs typeface="Arial" pitchFamily="34" charset="0"/>
              </a:rPr>
              <a:t> = 16 </a:t>
            </a:r>
            <a:r>
              <a:rPr lang="en-US" sz="2200" dirty="0" err="1">
                <a:latin typeface="Arial" pitchFamily="34" charset="0"/>
                <a:cs typeface="Arial" pitchFamily="34" charset="0"/>
              </a:rPr>
              <a:t>histograme</a:t>
            </a:r>
            <a:r>
              <a:rPr lang="en-US" sz="2200" dirty="0">
                <a:latin typeface="Arial" pitchFamily="34" charset="0"/>
                <a:cs typeface="Arial" pitchFamily="34" charset="0"/>
              </a:rPr>
              <a:t> x 8 </a:t>
            </a:r>
            <a:r>
              <a:rPr lang="en-US" sz="2200" dirty="0" err="1">
                <a:latin typeface="Arial" pitchFamily="34" charset="0"/>
                <a:cs typeface="Arial" pitchFamily="34" charset="0"/>
              </a:rPr>
              <a:t>valori</a:t>
            </a:r>
            <a:r>
              <a:rPr lang="en-US" sz="2200" dirty="0">
                <a:latin typeface="Arial" pitchFamily="34" charset="0"/>
                <a:cs typeface="Arial" pitchFamily="34" charset="0"/>
              </a:rPr>
              <a:t> = </a:t>
            </a:r>
            <a:r>
              <a:rPr lang="en-US" sz="2200" dirty="0" err="1">
                <a:latin typeface="Arial" pitchFamily="34" charset="0"/>
                <a:cs typeface="Arial" pitchFamily="34" charset="0"/>
              </a:rPr>
              <a:t>dimensiune</a:t>
            </a:r>
            <a:r>
              <a:rPr lang="en-US" sz="2200" dirty="0">
                <a:latin typeface="Arial" pitchFamily="34" charset="0"/>
                <a:cs typeface="Arial" pitchFamily="34" charset="0"/>
              </a:rPr>
              <a:t> 128</a:t>
            </a:r>
          </a:p>
        </p:txBody>
      </p:sp>
      <p:grpSp>
        <p:nvGrpSpPr>
          <p:cNvPr id="2" name="Group 5"/>
          <p:cNvGrpSpPr>
            <a:grpSpLocks/>
          </p:cNvGrpSpPr>
          <p:nvPr/>
        </p:nvGrpSpPr>
        <p:grpSpPr bwMode="auto">
          <a:xfrm>
            <a:off x="1371600" y="2887632"/>
            <a:ext cx="4648200" cy="1905000"/>
            <a:chOff x="1381" y="2880"/>
            <a:chExt cx="3323" cy="1296"/>
          </a:xfrm>
        </p:grpSpPr>
        <p:grpSp>
          <p:nvGrpSpPr>
            <p:cNvPr id="3" name="Group 6"/>
            <p:cNvGrpSpPr>
              <a:grpSpLocks/>
            </p:cNvGrpSpPr>
            <p:nvPr/>
          </p:nvGrpSpPr>
          <p:grpSpPr bwMode="auto">
            <a:xfrm>
              <a:off x="1381" y="2880"/>
              <a:ext cx="3324" cy="1315"/>
              <a:chOff x="1056" y="2544"/>
              <a:chExt cx="4094" cy="1656"/>
            </a:xfrm>
          </p:grpSpPr>
          <p:pic>
            <p:nvPicPr>
              <p:cNvPr id="38963" name="Picture 7" descr="descrip"/>
              <p:cNvPicPr>
                <a:picLocks noChangeAspect="1" noChangeArrowheads="1"/>
              </p:cNvPicPr>
              <p:nvPr/>
            </p:nvPicPr>
            <p:blipFill>
              <a:blip r:embed="rId3" cstate="print"/>
              <a:srcRect r="56557" b="8105"/>
              <a:stretch>
                <a:fillRect/>
              </a:stretch>
            </p:blipFill>
            <p:spPr bwMode="auto">
              <a:xfrm>
                <a:off x="1056" y="2544"/>
                <a:ext cx="1505" cy="1515"/>
              </a:xfrm>
              <a:prstGeom prst="rect">
                <a:avLst/>
              </a:prstGeom>
              <a:noFill/>
              <a:ln w="9525">
                <a:noFill/>
                <a:miter lim="800000"/>
                <a:headEnd/>
                <a:tailEnd/>
              </a:ln>
            </p:spPr>
          </p:pic>
          <p:grpSp>
            <p:nvGrpSpPr>
              <p:cNvPr id="4" name="Group 8"/>
              <p:cNvGrpSpPr>
                <a:grpSpLocks/>
              </p:cNvGrpSpPr>
              <p:nvPr/>
            </p:nvGrpSpPr>
            <p:grpSpPr bwMode="auto">
              <a:xfrm>
                <a:off x="2725" y="2802"/>
                <a:ext cx="2425" cy="1398"/>
                <a:chOff x="2725" y="2802"/>
                <a:chExt cx="2425" cy="1398"/>
              </a:xfrm>
            </p:grpSpPr>
            <p:grpSp>
              <p:nvGrpSpPr>
                <p:cNvPr id="5" name="Group 9"/>
                <p:cNvGrpSpPr>
                  <a:grpSpLocks/>
                </p:cNvGrpSpPr>
                <p:nvPr/>
              </p:nvGrpSpPr>
              <p:grpSpPr bwMode="auto">
                <a:xfrm>
                  <a:off x="3455" y="2802"/>
                  <a:ext cx="1695" cy="1398"/>
                  <a:chOff x="4080" y="3573"/>
                  <a:chExt cx="1075" cy="699"/>
                </a:xfrm>
              </p:grpSpPr>
              <p:sp>
                <p:nvSpPr>
                  <p:cNvPr id="38967" name="Freeform 10"/>
                  <p:cNvSpPr>
                    <a:spLocks/>
                  </p:cNvSpPr>
                  <p:nvPr/>
                </p:nvSpPr>
                <p:spPr bwMode="auto">
                  <a:xfrm>
                    <a:off x="4129" y="3573"/>
                    <a:ext cx="958" cy="11"/>
                  </a:xfrm>
                  <a:custGeom>
                    <a:avLst/>
                    <a:gdLst>
                      <a:gd name="T0" fmla="*/ 106 w 8621"/>
                      <a:gd name="T1" fmla="*/ 1 h 101"/>
                      <a:gd name="T2" fmla="*/ 106 w 8621"/>
                      <a:gd name="T3" fmla="*/ 0 h 101"/>
                      <a:gd name="T4" fmla="*/ 0 w 8621"/>
                      <a:gd name="T5" fmla="*/ 0 h 101"/>
                      <a:gd name="T6" fmla="*/ 0 w 8621"/>
                      <a:gd name="T7" fmla="*/ 1 h 101"/>
                      <a:gd name="T8" fmla="*/ 106 w 8621"/>
                      <a:gd name="T9" fmla="*/ 1 h 101"/>
                      <a:gd name="T10" fmla="*/ 105 w 8621"/>
                      <a:gd name="T11" fmla="*/ 1 h 101"/>
                      <a:gd name="T12" fmla="*/ 106 w 8621"/>
                      <a:gd name="T13" fmla="*/ 1 h 101"/>
                      <a:gd name="T14" fmla="*/ 106 w 8621"/>
                      <a:gd name="T15" fmla="*/ 0 h 101"/>
                      <a:gd name="T16" fmla="*/ 106 w 8621"/>
                      <a:gd name="T17" fmla="*/ 0 h 101"/>
                      <a:gd name="T18" fmla="*/ 106 w 8621"/>
                      <a:gd name="T19" fmla="*/ 1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1"/>
                      <a:gd name="T31" fmla="*/ 0 h 101"/>
                      <a:gd name="T32" fmla="*/ 8621 w 8621"/>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1" h="101">
                        <a:moveTo>
                          <a:pt x="8621" y="51"/>
                        </a:moveTo>
                        <a:lnTo>
                          <a:pt x="8576" y="0"/>
                        </a:lnTo>
                        <a:lnTo>
                          <a:pt x="0" y="0"/>
                        </a:lnTo>
                        <a:lnTo>
                          <a:pt x="0" y="101"/>
                        </a:lnTo>
                        <a:lnTo>
                          <a:pt x="8576" y="101"/>
                        </a:lnTo>
                        <a:lnTo>
                          <a:pt x="8530" y="51"/>
                        </a:lnTo>
                        <a:lnTo>
                          <a:pt x="8621" y="51"/>
                        </a:lnTo>
                        <a:lnTo>
                          <a:pt x="8621" y="0"/>
                        </a:lnTo>
                        <a:lnTo>
                          <a:pt x="8576" y="0"/>
                        </a:lnTo>
                        <a:lnTo>
                          <a:pt x="8621" y="51"/>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68" name="Freeform 11"/>
                  <p:cNvSpPr>
                    <a:spLocks/>
                  </p:cNvSpPr>
                  <p:nvPr/>
                </p:nvSpPr>
                <p:spPr bwMode="auto">
                  <a:xfrm>
                    <a:off x="5076" y="3579"/>
                    <a:ext cx="11" cy="545"/>
                  </a:xfrm>
                  <a:custGeom>
                    <a:avLst/>
                    <a:gdLst>
                      <a:gd name="T0" fmla="*/ 1 w 91"/>
                      <a:gd name="T1" fmla="*/ 54 h 5457"/>
                      <a:gd name="T2" fmla="*/ 1 w 91"/>
                      <a:gd name="T3" fmla="*/ 54 h 5457"/>
                      <a:gd name="T4" fmla="*/ 1 w 91"/>
                      <a:gd name="T5" fmla="*/ 0 h 5457"/>
                      <a:gd name="T6" fmla="*/ 0 w 91"/>
                      <a:gd name="T7" fmla="*/ 0 h 5457"/>
                      <a:gd name="T8" fmla="*/ 0 w 91"/>
                      <a:gd name="T9" fmla="*/ 54 h 5457"/>
                      <a:gd name="T10" fmla="*/ 1 w 91"/>
                      <a:gd name="T11" fmla="*/ 53 h 5457"/>
                      <a:gd name="T12" fmla="*/ 1 w 91"/>
                      <a:gd name="T13" fmla="*/ 54 h 5457"/>
                      <a:gd name="T14" fmla="*/ 1 w 91"/>
                      <a:gd name="T15" fmla="*/ 54 h 5457"/>
                      <a:gd name="T16" fmla="*/ 1 w 91"/>
                      <a:gd name="T17" fmla="*/ 54 h 5457"/>
                      <a:gd name="T18" fmla="*/ 1 w 91"/>
                      <a:gd name="T19" fmla="*/ 54 h 54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7"/>
                      <a:gd name="T32" fmla="*/ 91 w 91"/>
                      <a:gd name="T33" fmla="*/ 5457 h 54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7">
                        <a:moveTo>
                          <a:pt x="46" y="5457"/>
                        </a:moveTo>
                        <a:lnTo>
                          <a:pt x="91" y="5407"/>
                        </a:lnTo>
                        <a:lnTo>
                          <a:pt x="91" y="0"/>
                        </a:lnTo>
                        <a:lnTo>
                          <a:pt x="0" y="0"/>
                        </a:lnTo>
                        <a:lnTo>
                          <a:pt x="0" y="5407"/>
                        </a:lnTo>
                        <a:lnTo>
                          <a:pt x="46" y="5357"/>
                        </a:lnTo>
                        <a:lnTo>
                          <a:pt x="46" y="5457"/>
                        </a:lnTo>
                        <a:lnTo>
                          <a:pt x="91" y="5457"/>
                        </a:lnTo>
                        <a:lnTo>
                          <a:pt x="91" y="5407"/>
                        </a:lnTo>
                        <a:lnTo>
                          <a:pt x="46" y="5457"/>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69" name="Freeform 12"/>
                  <p:cNvSpPr>
                    <a:spLocks/>
                  </p:cNvSpPr>
                  <p:nvPr/>
                </p:nvSpPr>
                <p:spPr bwMode="auto">
                  <a:xfrm>
                    <a:off x="4124" y="4114"/>
                    <a:ext cx="958" cy="10"/>
                  </a:xfrm>
                  <a:custGeom>
                    <a:avLst/>
                    <a:gdLst>
                      <a:gd name="T0" fmla="*/ 0 w 8622"/>
                      <a:gd name="T1" fmla="*/ 1 h 100"/>
                      <a:gd name="T2" fmla="*/ 1 w 8622"/>
                      <a:gd name="T3" fmla="*/ 1 h 100"/>
                      <a:gd name="T4" fmla="*/ 106 w 8622"/>
                      <a:gd name="T5" fmla="*/ 1 h 100"/>
                      <a:gd name="T6" fmla="*/ 106 w 8622"/>
                      <a:gd name="T7" fmla="*/ 0 h 100"/>
                      <a:gd name="T8" fmla="*/ 1 w 8622"/>
                      <a:gd name="T9" fmla="*/ 0 h 100"/>
                      <a:gd name="T10" fmla="*/ 1 w 8622"/>
                      <a:gd name="T11" fmla="*/ 1 h 100"/>
                      <a:gd name="T12" fmla="*/ 0 w 8622"/>
                      <a:gd name="T13" fmla="*/ 1 h 100"/>
                      <a:gd name="T14" fmla="*/ 0 w 8622"/>
                      <a:gd name="T15" fmla="*/ 1 h 100"/>
                      <a:gd name="T16" fmla="*/ 1 w 8622"/>
                      <a:gd name="T17" fmla="*/ 1 h 100"/>
                      <a:gd name="T18" fmla="*/ 0 w 8622"/>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2"/>
                      <a:gd name="T31" fmla="*/ 0 h 100"/>
                      <a:gd name="T32" fmla="*/ 8622 w 8622"/>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2" h="100">
                        <a:moveTo>
                          <a:pt x="0" y="50"/>
                        </a:moveTo>
                        <a:lnTo>
                          <a:pt x="46" y="100"/>
                        </a:lnTo>
                        <a:lnTo>
                          <a:pt x="8622" y="100"/>
                        </a:lnTo>
                        <a:lnTo>
                          <a:pt x="8622"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0" name="Freeform 13"/>
                  <p:cNvSpPr>
                    <a:spLocks/>
                  </p:cNvSpPr>
                  <p:nvPr/>
                </p:nvSpPr>
                <p:spPr bwMode="auto">
                  <a:xfrm>
                    <a:off x="4124" y="3573"/>
                    <a:ext cx="10" cy="546"/>
                  </a:xfrm>
                  <a:custGeom>
                    <a:avLst/>
                    <a:gdLst>
                      <a:gd name="T0" fmla="*/ 1 w 91"/>
                      <a:gd name="T1" fmla="*/ 0 h 5458"/>
                      <a:gd name="T2" fmla="*/ 0 w 91"/>
                      <a:gd name="T3" fmla="*/ 1 h 5458"/>
                      <a:gd name="T4" fmla="*/ 0 w 91"/>
                      <a:gd name="T5" fmla="*/ 55 h 5458"/>
                      <a:gd name="T6" fmla="*/ 1 w 91"/>
                      <a:gd name="T7" fmla="*/ 55 h 5458"/>
                      <a:gd name="T8" fmla="*/ 1 w 91"/>
                      <a:gd name="T9" fmla="*/ 1 h 5458"/>
                      <a:gd name="T10" fmla="*/ 1 w 91"/>
                      <a:gd name="T11" fmla="*/ 1 h 5458"/>
                      <a:gd name="T12" fmla="*/ 1 w 91"/>
                      <a:gd name="T13" fmla="*/ 0 h 5458"/>
                      <a:gd name="T14" fmla="*/ 0 w 91"/>
                      <a:gd name="T15" fmla="*/ 0 h 5458"/>
                      <a:gd name="T16" fmla="*/ 0 w 91"/>
                      <a:gd name="T17" fmla="*/ 1 h 5458"/>
                      <a:gd name="T18" fmla="*/ 1 w 91"/>
                      <a:gd name="T19" fmla="*/ 0 h 54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8"/>
                      <a:gd name="T32" fmla="*/ 91 w 91"/>
                      <a:gd name="T33" fmla="*/ 5458 h 54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8">
                        <a:moveTo>
                          <a:pt x="46" y="0"/>
                        </a:moveTo>
                        <a:lnTo>
                          <a:pt x="0" y="51"/>
                        </a:lnTo>
                        <a:lnTo>
                          <a:pt x="0" y="5458"/>
                        </a:lnTo>
                        <a:lnTo>
                          <a:pt x="91" y="5458"/>
                        </a:lnTo>
                        <a:lnTo>
                          <a:pt x="91" y="51"/>
                        </a:lnTo>
                        <a:lnTo>
                          <a:pt x="46" y="101"/>
                        </a:lnTo>
                        <a:lnTo>
                          <a:pt x="46" y="0"/>
                        </a:lnTo>
                        <a:lnTo>
                          <a:pt x="0" y="0"/>
                        </a:lnTo>
                        <a:lnTo>
                          <a:pt x="0" y="51"/>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1" name="Rectangle 14"/>
                  <p:cNvSpPr>
                    <a:spLocks noChangeArrowheads="1"/>
                  </p:cNvSpPr>
                  <p:nvPr/>
                </p:nvSpPr>
                <p:spPr bwMode="auto">
                  <a:xfrm>
                    <a:off x="4129" y="3984"/>
                    <a:ext cx="136" cy="13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2" name="Freeform 15"/>
                  <p:cNvSpPr>
                    <a:spLocks/>
                  </p:cNvSpPr>
                  <p:nvPr/>
                </p:nvSpPr>
                <p:spPr bwMode="auto">
                  <a:xfrm>
                    <a:off x="4129" y="3979"/>
                    <a:ext cx="141" cy="10"/>
                  </a:xfrm>
                  <a:custGeom>
                    <a:avLst/>
                    <a:gdLst>
                      <a:gd name="T0" fmla="*/ 16 w 1270"/>
                      <a:gd name="T1" fmla="*/ 1 h 100"/>
                      <a:gd name="T2" fmla="*/ 15 w 1270"/>
                      <a:gd name="T3" fmla="*/ 0 h 100"/>
                      <a:gd name="T4" fmla="*/ 0 w 1270"/>
                      <a:gd name="T5" fmla="*/ 0 h 100"/>
                      <a:gd name="T6" fmla="*/ 0 w 1270"/>
                      <a:gd name="T7" fmla="*/ 1 h 100"/>
                      <a:gd name="T8" fmla="*/ 15 w 1270"/>
                      <a:gd name="T9" fmla="*/ 1 h 100"/>
                      <a:gd name="T10" fmla="*/ 15 w 1270"/>
                      <a:gd name="T11" fmla="*/ 1 h 100"/>
                      <a:gd name="T12" fmla="*/ 16 w 1270"/>
                      <a:gd name="T13" fmla="*/ 1 h 100"/>
                      <a:gd name="T14" fmla="*/ 16 w 1270"/>
                      <a:gd name="T15" fmla="*/ 0 h 100"/>
                      <a:gd name="T16" fmla="*/ 15 w 1270"/>
                      <a:gd name="T17" fmla="*/ 0 h 100"/>
                      <a:gd name="T18" fmla="*/ 16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3" name="Freeform 16"/>
                  <p:cNvSpPr>
                    <a:spLocks/>
                  </p:cNvSpPr>
                  <p:nvPr/>
                </p:nvSpPr>
                <p:spPr bwMode="auto">
                  <a:xfrm>
                    <a:off x="4260" y="3984"/>
                    <a:ext cx="10" cy="140"/>
                  </a:xfrm>
                  <a:custGeom>
                    <a:avLst/>
                    <a:gdLst>
                      <a:gd name="T0" fmla="*/ 1 w 90"/>
                      <a:gd name="T1" fmla="*/ 14 h 1402"/>
                      <a:gd name="T2" fmla="*/ 1 w 90"/>
                      <a:gd name="T3" fmla="*/ 13 h 1402"/>
                      <a:gd name="T4" fmla="*/ 1 w 90"/>
                      <a:gd name="T5" fmla="*/ 0 h 1402"/>
                      <a:gd name="T6" fmla="*/ 0 w 90"/>
                      <a:gd name="T7" fmla="*/ 0 h 1402"/>
                      <a:gd name="T8" fmla="*/ 0 w 90"/>
                      <a:gd name="T9" fmla="*/ 13 h 1402"/>
                      <a:gd name="T10" fmla="*/ 1 w 90"/>
                      <a:gd name="T11" fmla="*/ 13 h 1402"/>
                      <a:gd name="T12" fmla="*/ 1 w 90"/>
                      <a:gd name="T13" fmla="*/ 14 h 1402"/>
                      <a:gd name="T14" fmla="*/ 1 w 90"/>
                      <a:gd name="T15" fmla="*/ 14 h 1402"/>
                      <a:gd name="T16" fmla="*/ 1 w 90"/>
                      <a:gd name="T17" fmla="*/ 13 h 1402"/>
                      <a:gd name="T18" fmla="*/ 1 w 90"/>
                      <a:gd name="T19" fmla="*/ 14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1402"/>
                        </a:moveTo>
                        <a:lnTo>
                          <a:pt x="90" y="1352"/>
                        </a:lnTo>
                        <a:lnTo>
                          <a:pt x="90" y="0"/>
                        </a:lnTo>
                        <a:lnTo>
                          <a:pt x="0" y="0"/>
                        </a:lnTo>
                        <a:lnTo>
                          <a:pt x="0" y="1352"/>
                        </a:lnTo>
                        <a:lnTo>
                          <a:pt x="45" y="1302"/>
                        </a:lnTo>
                        <a:lnTo>
                          <a:pt x="45" y="1402"/>
                        </a:lnTo>
                        <a:lnTo>
                          <a:pt x="90" y="1402"/>
                        </a:lnTo>
                        <a:lnTo>
                          <a:pt x="90" y="1352"/>
                        </a:lnTo>
                        <a:lnTo>
                          <a:pt x="45" y="140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4" name="Freeform 17"/>
                  <p:cNvSpPr>
                    <a:spLocks/>
                  </p:cNvSpPr>
                  <p:nvPr/>
                </p:nvSpPr>
                <p:spPr bwMode="auto">
                  <a:xfrm>
                    <a:off x="4124" y="4114"/>
                    <a:ext cx="141" cy="10"/>
                  </a:xfrm>
                  <a:custGeom>
                    <a:avLst/>
                    <a:gdLst>
                      <a:gd name="T0" fmla="*/ 0 w 1271"/>
                      <a:gd name="T1" fmla="*/ 1 h 100"/>
                      <a:gd name="T2" fmla="*/ 1 w 1271"/>
                      <a:gd name="T3" fmla="*/ 1 h 100"/>
                      <a:gd name="T4" fmla="*/ 16 w 1271"/>
                      <a:gd name="T5" fmla="*/ 1 h 100"/>
                      <a:gd name="T6" fmla="*/ 16 w 1271"/>
                      <a:gd name="T7" fmla="*/ 0 h 100"/>
                      <a:gd name="T8" fmla="*/ 1 w 1271"/>
                      <a:gd name="T9" fmla="*/ 0 h 100"/>
                      <a:gd name="T10" fmla="*/ 1 w 1271"/>
                      <a:gd name="T11" fmla="*/ 1 h 100"/>
                      <a:gd name="T12" fmla="*/ 0 w 1271"/>
                      <a:gd name="T13" fmla="*/ 1 h 100"/>
                      <a:gd name="T14" fmla="*/ 0 w 1271"/>
                      <a:gd name="T15" fmla="*/ 1 h 100"/>
                      <a:gd name="T16" fmla="*/ 1 w 1271"/>
                      <a:gd name="T17" fmla="*/ 1 h 100"/>
                      <a:gd name="T18" fmla="*/ 0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5" name="Freeform 18"/>
                  <p:cNvSpPr>
                    <a:spLocks/>
                  </p:cNvSpPr>
                  <p:nvPr/>
                </p:nvSpPr>
                <p:spPr bwMode="auto">
                  <a:xfrm>
                    <a:off x="4124" y="3979"/>
                    <a:ext cx="10" cy="140"/>
                  </a:xfrm>
                  <a:custGeom>
                    <a:avLst/>
                    <a:gdLst>
                      <a:gd name="T0" fmla="*/ 1 w 91"/>
                      <a:gd name="T1" fmla="*/ 0 h 1402"/>
                      <a:gd name="T2" fmla="*/ 0 w 91"/>
                      <a:gd name="T3" fmla="*/ 0 h 1402"/>
                      <a:gd name="T4" fmla="*/ 0 w 91"/>
                      <a:gd name="T5" fmla="*/ 14 h 1402"/>
                      <a:gd name="T6" fmla="*/ 1 w 91"/>
                      <a:gd name="T7" fmla="*/ 14 h 1402"/>
                      <a:gd name="T8" fmla="*/ 1 w 91"/>
                      <a:gd name="T9" fmla="*/ 0 h 1402"/>
                      <a:gd name="T10" fmla="*/ 1 w 91"/>
                      <a:gd name="T11" fmla="*/ 1 h 1402"/>
                      <a:gd name="T12" fmla="*/ 1 w 91"/>
                      <a:gd name="T13" fmla="*/ 0 h 1402"/>
                      <a:gd name="T14" fmla="*/ 0 w 91"/>
                      <a:gd name="T15" fmla="*/ 0 h 1402"/>
                      <a:gd name="T16" fmla="*/ 0 w 91"/>
                      <a:gd name="T17" fmla="*/ 0 h 1402"/>
                      <a:gd name="T18" fmla="*/ 1 w 91"/>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6" y="0"/>
                        </a:moveTo>
                        <a:lnTo>
                          <a:pt x="0" y="50"/>
                        </a:lnTo>
                        <a:lnTo>
                          <a:pt x="0" y="1402"/>
                        </a:lnTo>
                        <a:lnTo>
                          <a:pt x="91" y="140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6" name="Rectangle 19"/>
                  <p:cNvSpPr>
                    <a:spLocks noChangeArrowheads="1"/>
                  </p:cNvSpPr>
                  <p:nvPr/>
                </p:nvSpPr>
                <p:spPr bwMode="auto">
                  <a:xfrm>
                    <a:off x="4265" y="3714"/>
                    <a:ext cx="136" cy="40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7" name="Freeform 20"/>
                  <p:cNvSpPr>
                    <a:spLocks/>
                  </p:cNvSpPr>
                  <p:nvPr/>
                </p:nvSpPr>
                <p:spPr bwMode="auto">
                  <a:xfrm>
                    <a:off x="4265" y="3709"/>
                    <a:ext cx="141" cy="10"/>
                  </a:xfrm>
                  <a:custGeom>
                    <a:avLst/>
                    <a:gdLst>
                      <a:gd name="T0" fmla="*/ 16 w 1271"/>
                      <a:gd name="T1" fmla="*/ 1 h 100"/>
                      <a:gd name="T2" fmla="*/ 15 w 1271"/>
                      <a:gd name="T3" fmla="*/ 0 h 100"/>
                      <a:gd name="T4" fmla="*/ 0 w 1271"/>
                      <a:gd name="T5" fmla="*/ 0 h 100"/>
                      <a:gd name="T6" fmla="*/ 0 w 1271"/>
                      <a:gd name="T7" fmla="*/ 1 h 100"/>
                      <a:gd name="T8" fmla="*/ 15 w 1271"/>
                      <a:gd name="T9" fmla="*/ 1 h 100"/>
                      <a:gd name="T10" fmla="*/ 15 w 1271"/>
                      <a:gd name="T11" fmla="*/ 1 h 100"/>
                      <a:gd name="T12" fmla="*/ 16 w 1271"/>
                      <a:gd name="T13" fmla="*/ 1 h 100"/>
                      <a:gd name="T14" fmla="*/ 16 w 1271"/>
                      <a:gd name="T15" fmla="*/ 0 h 100"/>
                      <a:gd name="T16" fmla="*/ 15 w 1271"/>
                      <a:gd name="T17" fmla="*/ 0 h 100"/>
                      <a:gd name="T18" fmla="*/ 16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79" y="50"/>
                        </a:lnTo>
                        <a:lnTo>
                          <a:pt x="1271" y="50"/>
                        </a:lnTo>
                        <a:lnTo>
                          <a:pt x="1271" y="0"/>
                        </a:lnTo>
                        <a:lnTo>
                          <a:pt x="1225" y="0"/>
                        </a:lnTo>
                        <a:lnTo>
                          <a:pt x="1271"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8" name="Freeform 21"/>
                  <p:cNvSpPr>
                    <a:spLocks/>
                  </p:cNvSpPr>
                  <p:nvPr/>
                </p:nvSpPr>
                <p:spPr bwMode="auto">
                  <a:xfrm>
                    <a:off x="4396" y="3714"/>
                    <a:ext cx="10" cy="410"/>
                  </a:xfrm>
                  <a:custGeom>
                    <a:avLst/>
                    <a:gdLst>
                      <a:gd name="T0" fmla="*/ 1 w 92"/>
                      <a:gd name="T1" fmla="*/ 41 h 4106"/>
                      <a:gd name="T2" fmla="*/ 1 w 92"/>
                      <a:gd name="T3" fmla="*/ 40 h 4106"/>
                      <a:gd name="T4" fmla="*/ 1 w 92"/>
                      <a:gd name="T5" fmla="*/ 0 h 4106"/>
                      <a:gd name="T6" fmla="*/ 0 w 92"/>
                      <a:gd name="T7" fmla="*/ 0 h 4106"/>
                      <a:gd name="T8" fmla="*/ 0 w 92"/>
                      <a:gd name="T9" fmla="*/ 40 h 4106"/>
                      <a:gd name="T10" fmla="*/ 1 w 92"/>
                      <a:gd name="T11" fmla="*/ 40 h 4106"/>
                      <a:gd name="T12" fmla="*/ 1 w 92"/>
                      <a:gd name="T13" fmla="*/ 41 h 4106"/>
                      <a:gd name="T14" fmla="*/ 1 w 92"/>
                      <a:gd name="T15" fmla="*/ 41 h 4106"/>
                      <a:gd name="T16" fmla="*/ 1 w 92"/>
                      <a:gd name="T17" fmla="*/ 40 h 4106"/>
                      <a:gd name="T18" fmla="*/ 1 w 92"/>
                      <a:gd name="T19" fmla="*/ 41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4106"/>
                      <a:gd name="T32" fmla="*/ 92 w 92"/>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4106">
                        <a:moveTo>
                          <a:pt x="46" y="4106"/>
                        </a:moveTo>
                        <a:lnTo>
                          <a:pt x="92" y="4056"/>
                        </a:lnTo>
                        <a:lnTo>
                          <a:pt x="92" y="0"/>
                        </a:lnTo>
                        <a:lnTo>
                          <a:pt x="0" y="0"/>
                        </a:lnTo>
                        <a:lnTo>
                          <a:pt x="0" y="4056"/>
                        </a:lnTo>
                        <a:lnTo>
                          <a:pt x="46" y="4006"/>
                        </a:lnTo>
                        <a:lnTo>
                          <a:pt x="46" y="4106"/>
                        </a:lnTo>
                        <a:lnTo>
                          <a:pt x="92" y="4106"/>
                        </a:lnTo>
                        <a:lnTo>
                          <a:pt x="92" y="4056"/>
                        </a:lnTo>
                        <a:lnTo>
                          <a:pt x="46" y="4106"/>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9" name="Freeform 22"/>
                  <p:cNvSpPr>
                    <a:spLocks/>
                  </p:cNvSpPr>
                  <p:nvPr/>
                </p:nvSpPr>
                <p:spPr bwMode="auto">
                  <a:xfrm>
                    <a:off x="4260" y="4114"/>
                    <a:ext cx="141" cy="10"/>
                  </a:xfrm>
                  <a:custGeom>
                    <a:avLst/>
                    <a:gdLst>
                      <a:gd name="T0" fmla="*/ 0 w 1270"/>
                      <a:gd name="T1" fmla="*/ 1 h 100"/>
                      <a:gd name="T2" fmla="*/ 1 w 1270"/>
                      <a:gd name="T3" fmla="*/ 1 h 100"/>
                      <a:gd name="T4" fmla="*/ 16 w 1270"/>
                      <a:gd name="T5" fmla="*/ 1 h 100"/>
                      <a:gd name="T6" fmla="*/ 16 w 1270"/>
                      <a:gd name="T7" fmla="*/ 0 h 100"/>
                      <a:gd name="T8" fmla="*/ 1 w 1270"/>
                      <a:gd name="T9" fmla="*/ 0 h 100"/>
                      <a:gd name="T10" fmla="*/ 1 w 1270"/>
                      <a:gd name="T11" fmla="*/ 1 h 100"/>
                      <a:gd name="T12" fmla="*/ 0 w 1270"/>
                      <a:gd name="T13" fmla="*/ 1 h 100"/>
                      <a:gd name="T14" fmla="*/ 0 w 1270"/>
                      <a:gd name="T15" fmla="*/ 1 h 100"/>
                      <a:gd name="T16" fmla="*/ 1 w 1270"/>
                      <a:gd name="T17" fmla="*/ 1 h 100"/>
                      <a:gd name="T18" fmla="*/ 0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0" name="Freeform 23"/>
                  <p:cNvSpPr>
                    <a:spLocks/>
                  </p:cNvSpPr>
                  <p:nvPr/>
                </p:nvSpPr>
                <p:spPr bwMode="auto">
                  <a:xfrm>
                    <a:off x="4260" y="3709"/>
                    <a:ext cx="10" cy="410"/>
                  </a:xfrm>
                  <a:custGeom>
                    <a:avLst/>
                    <a:gdLst>
                      <a:gd name="T0" fmla="*/ 1 w 90"/>
                      <a:gd name="T1" fmla="*/ 0 h 4106"/>
                      <a:gd name="T2" fmla="*/ 0 w 90"/>
                      <a:gd name="T3" fmla="*/ 0 h 4106"/>
                      <a:gd name="T4" fmla="*/ 0 w 90"/>
                      <a:gd name="T5" fmla="*/ 41 h 4106"/>
                      <a:gd name="T6" fmla="*/ 1 w 90"/>
                      <a:gd name="T7" fmla="*/ 41 h 4106"/>
                      <a:gd name="T8" fmla="*/ 1 w 90"/>
                      <a:gd name="T9" fmla="*/ 0 h 4106"/>
                      <a:gd name="T10" fmla="*/ 1 w 90"/>
                      <a:gd name="T11" fmla="*/ 1 h 4106"/>
                      <a:gd name="T12" fmla="*/ 1 w 90"/>
                      <a:gd name="T13" fmla="*/ 0 h 4106"/>
                      <a:gd name="T14" fmla="*/ 0 w 90"/>
                      <a:gd name="T15" fmla="*/ 0 h 4106"/>
                      <a:gd name="T16" fmla="*/ 0 w 90"/>
                      <a:gd name="T17" fmla="*/ 0 h 4106"/>
                      <a:gd name="T18" fmla="*/ 1 w 90"/>
                      <a:gd name="T19" fmla="*/ 0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4106"/>
                      <a:gd name="T32" fmla="*/ 90 w 90"/>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4106">
                        <a:moveTo>
                          <a:pt x="45" y="0"/>
                        </a:moveTo>
                        <a:lnTo>
                          <a:pt x="0" y="50"/>
                        </a:lnTo>
                        <a:lnTo>
                          <a:pt x="0" y="4106"/>
                        </a:lnTo>
                        <a:lnTo>
                          <a:pt x="90" y="4106"/>
                        </a:lnTo>
                        <a:lnTo>
                          <a:pt x="90" y="50"/>
                        </a:lnTo>
                        <a:lnTo>
                          <a:pt x="45" y="100"/>
                        </a:lnTo>
                        <a:lnTo>
                          <a:pt x="45" y="0"/>
                        </a:lnTo>
                        <a:lnTo>
                          <a:pt x="0" y="0"/>
                        </a:lnTo>
                        <a:lnTo>
                          <a:pt x="0" y="50"/>
                        </a:lnTo>
                        <a:lnTo>
                          <a:pt x="45"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1" name="Rectangle 24"/>
                  <p:cNvSpPr>
                    <a:spLocks noChangeArrowheads="1"/>
                  </p:cNvSpPr>
                  <p:nvPr/>
                </p:nvSpPr>
                <p:spPr bwMode="auto">
                  <a:xfrm>
                    <a:off x="4401" y="3849"/>
                    <a:ext cx="136" cy="270"/>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2" name="Freeform 25"/>
                  <p:cNvSpPr>
                    <a:spLocks/>
                  </p:cNvSpPr>
                  <p:nvPr/>
                </p:nvSpPr>
                <p:spPr bwMode="auto">
                  <a:xfrm>
                    <a:off x="4396" y="3844"/>
                    <a:ext cx="141" cy="10"/>
                  </a:xfrm>
                  <a:custGeom>
                    <a:avLst/>
                    <a:gdLst>
                      <a:gd name="T0" fmla="*/ 1 w 1271"/>
                      <a:gd name="T1" fmla="*/ 1 h 100"/>
                      <a:gd name="T2" fmla="*/ 1 w 1271"/>
                      <a:gd name="T3" fmla="*/ 1 h 100"/>
                      <a:gd name="T4" fmla="*/ 16 w 1271"/>
                      <a:gd name="T5" fmla="*/ 1 h 100"/>
                      <a:gd name="T6" fmla="*/ 16 w 1271"/>
                      <a:gd name="T7" fmla="*/ 0 h 100"/>
                      <a:gd name="T8" fmla="*/ 1 w 1271"/>
                      <a:gd name="T9" fmla="*/ 0 h 100"/>
                      <a:gd name="T10" fmla="*/ 0 w 1271"/>
                      <a:gd name="T11" fmla="*/ 1 h 100"/>
                      <a:gd name="T12" fmla="*/ 1 w 1271"/>
                      <a:gd name="T13" fmla="*/ 0 h 100"/>
                      <a:gd name="T14" fmla="*/ 0 w 1271"/>
                      <a:gd name="T15" fmla="*/ 0 h 100"/>
                      <a:gd name="T16" fmla="*/ 0 w 1271"/>
                      <a:gd name="T17" fmla="*/ 1 h 100"/>
                      <a:gd name="T18" fmla="*/ 1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2" y="50"/>
                        </a:moveTo>
                        <a:lnTo>
                          <a:pt x="46" y="100"/>
                        </a:lnTo>
                        <a:lnTo>
                          <a:pt x="1271" y="100"/>
                        </a:lnTo>
                        <a:lnTo>
                          <a:pt x="1271" y="0"/>
                        </a:lnTo>
                        <a:lnTo>
                          <a:pt x="46" y="0"/>
                        </a:lnTo>
                        <a:lnTo>
                          <a:pt x="0" y="50"/>
                        </a:lnTo>
                        <a:lnTo>
                          <a:pt x="46" y="0"/>
                        </a:lnTo>
                        <a:lnTo>
                          <a:pt x="0" y="0"/>
                        </a:lnTo>
                        <a:lnTo>
                          <a:pt x="0" y="50"/>
                        </a:lnTo>
                        <a:lnTo>
                          <a:pt x="92"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3" name="Freeform 26"/>
                  <p:cNvSpPr>
                    <a:spLocks/>
                  </p:cNvSpPr>
                  <p:nvPr/>
                </p:nvSpPr>
                <p:spPr bwMode="auto">
                  <a:xfrm>
                    <a:off x="4396" y="3849"/>
                    <a:ext cx="10" cy="275"/>
                  </a:xfrm>
                  <a:custGeom>
                    <a:avLst/>
                    <a:gdLst>
                      <a:gd name="T0" fmla="*/ 1 w 92"/>
                      <a:gd name="T1" fmla="*/ 26 h 2754"/>
                      <a:gd name="T2" fmla="*/ 1 w 92"/>
                      <a:gd name="T3" fmla="*/ 27 h 2754"/>
                      <a:gd name="T4" fmla="*/ 1 w 92"/>
                      <a:gd name="T5" fmla="*/ 0 h 2754"/>
                      <a:gd name="T6" fmla="*/ 0 w 92"/>
                      <a:gd name="T7" fmla="*/ 0 h 2754"/>
                      <a:gd name="T8" fmla="*/ 0 w 92"/>
                      <a:gd name="T9" fmla="*/ 27 h 2754"/>
                      <a:gd name="T10" fmla="*/ 1 w 92"/>
                      <a:gd name="T11" fmla="*/ 27 h 2754"/>
                      <a:gd name="T12" fmla="*/ 0 w 92"/>
                      <a:gd name="T13" fmla="*/ 27 h 2754"/>
                      <a:gd name="T14" fmla="*/ 0 w 92"/>
                      <a:gd name="T15" fmla="*/ 27 h 2754"/>
                      <a:gd name="T16" fmla="*/ 1 w 92"/>
                      <a:gd name="T17" fmla="*/ 27 h 2754"/>
                      <a:gd name="T18" fmla="*/ 1 w 92"/>
                      <a:gd name="T19" fmla="*/ 26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2754"/>
                      <a:gd name="T32" fmla="*/ 92 w 92"/>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2754">
                        <a:moveTo>
                          <a:pt x="46" y="2654"/>
                        </a:moveTo>
                        <a:lnTo>
                          <a:pt x="92" y="2704"/>
                        </a:lnTo>
                        <a:lnTo>
                          <a:pt x="92" y="0"/>
                        </a:lnTo>
                        <a:lnTo>
                          <a:pt x="0" y="0"/>
                        </a:lnTo>
                        <a:lnTo>
                          <a:pt x="0" y="2704"/>
                        </a:lnTo>
                        <a:lnTo>
                          <a:pt x="46" y="2754"/>
                        </a:lnTo>
                        <a:lnTo>
                          <a:pt x="0" y="2704"/>
                        </a:lnTo>
                        <a:lnTo>
                          <a:pt x="0" y="2754"/>
                        </a:lnTo>
                        <a:lnTo>
                          <a:pt x="46" y="2754"/>
                        </a:lnTo>
                        <a:lnTo>
                          <a:pt x="46" y="2654"/>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4" name="Freeform 27"/>
                  <p:cNvSpPr>
                    <a:spLocks/>
                  </p:cNvSpPr>
                  <p:nvPr/>
                </p:nvSpPr>
                <p:spPr bwMode="auto">
                  <a:xfrm>
                    <a:off x="4401" y="4114"/>
                    <a:ext cx="141" cy="10"/>
                  </a:xfrm>
                  <a:custGeom>
                    <a:avLst/>
                    <a:gdLst>
                      <a:gd name="T0" fmla="*/ 15 w 1270"/>
                      <a:gd name="T1" fmla="*/ 1 h 100"/>
                      <a:gd name="T2" fmla="*/ 15 w 1270"/>
                      <a:gd name="T3" fmla="*/ 0 h 100"/>
                      <a:gd name="T4" fmla="*/ 0 w 1270"/>
                      <a:gd name="T5" fmla="*/ 0 h 100"/>
                      <a:gd name="T6" fmla="*/ 0 w 1270"/>
                      <a:gd name="T7" fmla="*/ 1 h 100"/>
                      <a:gd name="T8" fmla="*/ 15 w 1270"/>
                      <a:gd name="T9" fmla="*/ 1 h 100"/>
                      <a:gd name="T10" fmla="*/ 16 w 1270"/>
                      <a:gd name="T11" fmla="*/ 1 h 100"/>
                      <a:gd name="T12" fmla="*/ 15 w 1270"/>
                      <a:gd name="T13" fmla="*/ 1 h 100"/>
                      <a:gd name="T14" fmla="*/ 16 w 1270"/>
                      <a:gd name="T15" fmla="*/ 1 h 100"/>
                      <a:gd name="T16" fmla="*/ 16 w 1270"/>
                      <a:gd name="T17" fmla="*/ 1 h 100"/>
                      <a:gd name="T18" fmla="*/ 15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179" y="50"/>
                        </a:moveTo>
                        <a:lnTo>
                          <a:pt x="1225" y="0"/>
                        </a:lnTo>
                        <a:lnTo>
                          <a:pt x="0" y="0"/>
                        </a:lnTo>
                        <a:lnTo>
                          <a:pt x="0" y="100"/>
                        </a:lnTo>
                        <a:lnTo>
                          <a:pt x="1225" y="100"/>
                        </a:lnTo>
                        <a:lnTo>
                          <a:pt x="1270" y="50"/>
                        </a:lnTo>
                        <a:lnTo>
                          <a:pt x="1225" y="100"/>
                        </a:lnTo>
                        <a:lnTo>
                          <a:pt x="1270" y="100"/>
                        </a:lnTo>
                        <a:lnTo>
                          <a:pt x="1270" y="50"/>
                        </a:lnTo>
                        <a:lnTo>
                          <a:pt x="1179"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5" name="Freeform 28"/>
                  <p:cNvSpPr>
                    <a:spLocks/>
                  </p:cNvSpPr>
                  <p:nvPr/>
                </p:nvSpPr>
                <p:spPr bwMode="auto">
                  <a:xfrm>
                    <a:off x="4532" y="3844"/>
                    <a:ext cx="10" cy="275"/>
                  </a:xfrm>
                  <a:custGeom>
                    <a:avLst/>
                    <a:gdLst>
                      <a:gd name="T0" fmla="*/ 1 w 91"/>
                      <a:gd name="T1" fmla="*/ 1 h 2754"/>
                      <a:gd name="T2" fmla="*/ 0 w 91"/>
                      <a:gd name="T3" fmla="*/ 0 h 2754"/>
                      <a:gd name="T4" fmla="*/ 0 w 91"/>
                      <a:gd name="T5" fmla="*/ 27 h 2754"/>
                      <a:gd name="T6" fmla="*/ 1 w 91"/>
                      <a:gd name="T7" fmla="*/ 27 h 2754"/>
                      <a:gd name="T8" fmla="*/ 1 w 91"/>
                      <a:gd name="T9" fmla="*/ 0 h 2754"/>
                      <a:gd name="T10" fmla="*/ 1 w 91"/>
                      <a:gd name="T11" fmla="*/ 0 h 2754"/>
                      <a:gd name="T12" fmla="*/ 1 w 91"/>
                      <a:gd name="T13" fmla="*/ 0 h 2754"/>
                      <a:gd name="T14" fmla="*/ 1 w 91"/>
                      <a:gd name="T15" fmla="*/ 0 h 2754"/>
                      <a:gd name="T16" fmla="*/ 1 w 91"/>
                      <a:gd name="T17" fmla="*/ 0 h 2754"/>
                      <a:gd name="T18" fmla="*/ 1 w 91"/>
                      <a:gd name="T19" fmla="*/ 1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754"/>
                      <a:gd name="T32" fmla="*/ 91 w 91"/>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754">
                        <a:moveTo>
                          <a:pt x="46" y="100"/>
                        </a:moveTo>
                        <a:lnTo>
                          <a:pt x="0" y="50"/>
                        </a:lnTo>
                        <a:lnTo>
                          <a:pt x="0" y="2754"/>
                        </a:lnTo>
                        <a:lnTo>
                          <a:pt x="91" y="2754"/>
                        </a:lnTo>
                        <a:lnTo>
                          <a:pt x="91" y="50"/>
                        </a:lnTo>
                        <a:lnTo>
                          <a:pt x="46" y="0"/>
                        </a:lnTo>
                        <a:lnTo>
                          <a:pt x="91" y="50"/>
                        </a:lnTo>
                        <a:lnTo>
                          <a:pt x="91" y="0"/>
                        </a:lnTo>
                        <a:lnTo>
                          <a:pt x="46" y="0"/>
                        </a:lnTo>
                        <a:lnTo>
                          <a:pt x="46" y="10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6" name="Rectangle 29"/>
                  <p:cNvSpPr>
                    <a:spLocks noChangeArrowheads="1"/>
                  </p:cNvSpPr>
                  <p:nvPr/>
                </p:nvSpPr>
                <p:spPr bwMode="auto">
                  <a:xfrm>
                    <a:off x="4537" y="4029"/>
                    <a:ext cx="136" cy="90"/>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7" name="Freeform 30"/>
                  <p:cNvSpPr>
                    <a:spLocks/>
                  </p:cNvSpPr>
                  <p:nvPr/>
                </p:nvSpPr>
                <p:spPr bwMode="auto">
                  <a:xfrm>
                    <a:off x="4537" y="4024"/>
                    <a:ext cx="141" cy="10"/>
                  </a:xfrm>
                  <a:custGeom>
                    <a:avLst/>
                    <a:gdLst>
                      <a:gd name="T0" fmla="*/ 16 w 1270"/>
                      <a:gd name="T1" fmla="*/ 1 h 100"/>
                      <a:gd name="T2" fmla="*/ 15 w 1270"/>
                      <a:gd name="T3" fmla="*/ 0 h 100"/>
                      <a:gd name="T4" fmla="*/ 0 w 1270"/>
                      <a:gd name="T5" fmla="*/ 0 h 100"/>
                      <a:gd name="T6" fmla="*/ 0 w 1270"/>
                      <a:gd name="T7" fmla="*/ 1 h 100"/>
                      <a:gd name="T8" fmla="*/ 15 w 1270"/>
                      <a:gd name="T9" fmla="*/ 1 h 100"/>
                      <a:gd name="T10" fmla="*/ 15 w 1270"/>
                      <a:gd name="T11" fmla="*/ 1 h 100"/>
                      <a:gd name="T12" fmla="*/ 16 w 1270"/>
                      <a:gd name="T13" fmla="*/ 1 h 100"/>
                      <a:gd name="T14" fmla="*/ 16 w 1270"/>
                      <a:gd name="T15" fmla="*/ 0 h 100"/>
                      <a:gd name="T16" fmla="*/ 15 w 1270"/>
                      <a:gd name="T17" fmla="*/ 0 h 100"/>
                      <a:gd name="T18" fmla="*/ 16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8" name="Freeform 31"/>
                  <p:cNvSpPr>
                    <a:spLocks/>
                  </p:cNvSpPr>
                  <p:nvPr/>
                </p:nvSpPr>
                <p:spPr bwMode="auto">
                  <a:xfrm>
                    <a:off x="4668" y="4029"/>
                    <a:ext cx="10" cy="95"/>
                  </a:xfrm>
                  <a:custGeom>
                    <a:avLst/>
                    <a:gdLst>
                      <a:gd name="T0" fmla="*/ 1 w 90"/>
                      <a:gd name="T1" fmla="*/ 9 h 952"/>
                      <a:gd name="T2" fmla="*/ 1 w 90"/>
                      <a:gd name="T3" fmla="*/ 9 h 952"/>
                      <a:gd name="T4" fmla="*/ 1 w 90"/>
                      <a:gd name="T5" fmla="*/ 0 h 952"/>
                      <a:gd name="T6" fmla="*/ 0 w 90"/>
                      <a:gd name="T7" fmla="*/ 0 h 952"/>
                      <a:gd name="T8" fmla="*/ 0 w 90"/>
                      <a:gd name="T9" fmla="*/ 9 h 952"/>
                      <a:gd name="T10" fmla="*/ 1 w 90"/>
                      <a:gd name="T11" fmla="*/ 8 h 952"/>
                      <a:gd name="T12" fmla="*/ 1 w 90"/>
                      <a:gd name="T13" fmla="*/ 9 h 952"/>
                      <a:gd name="T14" fmla="*/ 1 w 90"/>
                      <a:gd name="T15" fmla="*/ 9 h 952"/>
                      <a:gd name="T16" fmla="*/ 1 w 90"/>
                      <a:gd name="T17" fmla="*/ 9 h 952"/>
                      <a:gd name="T18" fmla="*/ 1 w 90"/>
                      <a:gd name="T19" fmla="*/ 9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952"/>
                      <a:gd name="T32" fmla="*/ 90 w 90"/>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952">
                        <a:moveTo>
                          <a:pt x="45" y="952"/>
                        </a:moveTo>
                        <a:lnTo>
                          <a:pt x="90" y="902"/>
                        </a:lnTo>
                        <a:lnTo>
                          <a:pt x="90" y="0"/>
                        </a:lnTo>
                        <a:lnTo>
                          <a:pt x="0" y="0"/>
                        </a:lnTo>
                        <a:lnTo>
                          <a:pt x="0" y="902"/>
                        </a:lnTo>
                        <a:lnTo>
                          <a:pt x="45" y="852"/>
                        </a:lnTo>
                        <a:lnTo>
                          <a:pt x="45" y="952"/>
                        </a:lnTo>
                        <a:lnTo>
                          <a:pt x="90" y="952"/>
                        </a:lnTo>
                        <a:lnTo>
                          <a:pt x="90" y="902"/>
                        </a:lnTo>
                        <a:lnTo>
                          <a:pt x="45" y="95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9" name="Freeform 32"/>
                  <p:cNvSpPr>
                    <a:spLocks/>
                  </p:cNvSpPr>
                  <p:nvPr/>
                </p:nvSpPr>
                <p:spPr bwMode="auto">
                  <a:xfrm>
                    <a:off x="4532" y="4114"/>
                    <a:ext cx="141" cy="10"/>
                  </a:xfrm>
                  <a:custGeom>
                    <a:avLst/>
                    <a:gdLst>
                      <a:gd name="T0" fmla="*/ 0 w 1271"/>
                      <a:gd name="T1" fmla="*/ 1 h 100"/>
                      <a:gd name="T2" fmla="*/ 1 w 1271"/>
                      <a:gd name="T3" fmla="*/ 1 h 100"/>
                      <a:gd name="T4" fmla="*/ 16 w 1271"/>
                      <a:gd name="T5" fmla="*/ 1 h 100"/>
                      <a:gd name="T6" fmla="*/ 16 w 1271"/>
                      <a:gd name="T7" fmla="*/ 0 h 100"/>
                      <a:gd name="T8" fmla="*/ 1 w 1271"/>
                      <a:gd name="T9" fmla="*/ 0 h 100"/>
                      <a:gd name="T10" fmla="*/ 1 w 1271"/>
                      <a:gd name="T11" fmla="*/ 1 h 100"/>
                      <a:gd name="T12" fmla="*/ 0 w 1271"/>
                      <a:gd name="T13" fmla="*/ 1 h 100"/>
                      <a:gd name="T14" fmla="*/ 0 w 1271"/>
                      <a:gd name="T15" fmla="*/ 1 h 100"/>
                      <a:gd name="T16" fmla="*/ 1 w 1271"/>
                      <a:gd name="T17" fmla="*/ 1 h 100"/>
                      <a:gd name="T18" fmla="*/ 0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0" name="Freeform 33"/>
                  <p:cNvSpPr>
                    <a:spLocks/>
                  </p:cNvSpPr>
                  <p:nvPr/>
                </p:nvSpPr>
                <p:spPr bwMode="auto">
                  <a:xfrm>
                    <a:off x="4532" y="4024"/>
                    <a:ext cx="10" cy="95"/>
                  </a:xfrm>
                  <a:custGeom>
                    <a:avLst/>
                    <a:gdLst>
                      <a:gd name="T0" fmla="*/ 1 w 91"/>
                      <a:gd name="T1" fmla="*/ 0 h 952"/>
                      <a:gd name="T2" fmla="*/ 0 w 91"/>
                      <a:gd name="T3" fmla="*/ 0 h 952"/>
                      <a:gd name="T4" fmla="*/ 0 w 91"/>
                      <a:gd name="T5" fmla="*/ 9 h 952"/>
                      <a:gd name="T6" fmla="*/ 1 w 91"/>
                      <a:gd name="T7" fmla="*/ 9 h 952"/>
                      <a:gd name="T8" fmla="*/ 1 w 91"/>
                      <a:gd name="T9" fmla="*/ 0 h 952"/>
                      <a:gd name="T10" fmla="*/ 1 w 91"/>
                      <a:gd name="T11" fmla="*/ 1 h 952"/>
                      <a:gd name="T12" fmla="*/ 1 w 91"/>
                      <a:gd name="T13" fmla="*/ 0 h 952"/>
                      <a:gd name="T14" fmla="*/ 0 w 91"/>
                      <a:gd name="T15" fmla="*/ 0 h 952"/>
                      <a:gd name="T16" fmla="*/ 0 w 91"/>
                      <a:gd name="T17" fmla="*/ 0 h 952"/>
                      <a:gd name="T18" fmla="*/ 1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1" name="Rectangle 34"/>
                  <p:cNvSpPr>
                    <a:spLocks noChangeArrowheads="1"/>
                  </p:cNvSpPr>
                  <p:nvPr/>
                </p:nvSpPr>
                <p:spPr bwMode="auto">
                  <a:xfrm>
                    <a:off x="4673" y="3984"/>
                    <a:ext cx="136" cy="13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2" name="Freeform 35"/>
                  <p:cNvSpPr>
                    <a:spLocks/>
                  </p:cNvSpPr>
                  <p:nvPr/>
                </p:nvSpPr>
                <p:spPr bwMode="auto">
                  <a:xfrm>
                    <a:off x="4673" y="3979"/>
                    <a:ext cx="141" cy="10"/>
                  </a:xfrm>
                  <a:custGeom>
                    <a:avLst/>
                    <a:gdLst>
                      <a:gd name="T0" fmla="*/ 16 w 1271"/>
                      <a:gd name="T1" fmla="*/ 1 h 100"/>
                      <a:gd name="T2" fmla="*/ 15 w 1271"/>
                      <a:gd name="T3" fmla="*/ 0 h 100"/>
                      <a:gd name="T4" fmla="*/ 0 w 1271"/>
                      <a:gd name="T5" fmla="*/ 0 h 100"/>
                      <a:gd name="T6" fmla="*/ 0 w 1271"/>
                      <a:gd name="T7" fmla="*/ 1 h 100"/>
                      <a:gd name="T8" fmla="*/ 15 w 1271"/>
                      <a:gd name="T9" fmla="*/ 1 h 100"/>
                      <a:gd name="T10" fmla="*/ 15 w 1271"/>
                      <a:gd name="T11" fmla="*/ 1 h 100"/>
                      <a:gd name="T12" fmla="*/ 16 w 1271"/>
                      <a:gd name="T13" fmla="*/ 1 h 100"/>
                      <a:gd name="T14" fmla="*/ 16 w 1271"/>
                      <a:gd name="T15" fmla="*/ 0 h 100"/>
                      <a:gd name="T16" fmla="*/ 15 w 1271"/>
                      <a:gd name="T17" fmla="*/ 0 h 100"/>
                      <a:gd name="T18" fmla="*/ 16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80" y="50"/>
                        </a:lnTo>
                        <a:lnTo>
                          <a:pt x="1271" y="50"/>
                        </a:lnTo>
                        <a:lnTo>
                          <a:pt x="1271" y="0"/>
                        </a:lnTo>
                        <a:lnTo>
                          <a:pt x="1225" y="0"/>
                        </a:lnTo>
                        <a:lnTo>
                          <a:pt x="1271"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3" name="Freeform 36"/>
                  <p:cNvSpPr>
                    <a:spLocks/>
                  </p:cNvSpPr>
                  <p:nvPr/>
                </p:nvSpPr>
                <p:spPr bwMode="auto">
                  <a:xfrm>
                    <a:off x="4804" y="3984"/>
                    <a:ext cx="10" cy="140"/>
                  </a:xfrm>
                  <a:custGeom>
                    <a:avLst/>
                    <a:gdLst>
                      <a:gd name="T0" fmla="*/ 1 w 91"/>
                      <a:gd name="T1" fmla="*/ 14 h 1402"/>
                      <a:gd name="T2" fmla="*/ 1 w 91"/>
                      <a:gd name="T3" fmla="*/ 13 h 1402"/>
                      <a:gd name="T4" fmla="*/ 1 w 91"/>
                      <a:gd name="T5" fmla="*/ 0 h 1402"/>
                      <a:gd name="T6" fmla="*/ 0 w 91"/>
                      <a:gd name="T7" fmla="*/ 0 h 1402"/>
                      <a:gd name="T8" fmla="*/ 0 w 91"/>
                      <a:gd name="T9" fmla="*/ 13 h 1402"/>
                      <a:gd name="T10" fmla="*/ 1 w 91"/>
                      <a:gd name="T11" fmla="*/ 13 h 1402"/>
                      <a:gd name="T12" fmla="*/ 1 w 91"/>
                      <a:gd name="T13" fmla="*/ 14 h 1402"/>
                      <a:gd name="T14" fmla="*/ 1 w 91"/>
                      <a:gd name="T15" fmla="*/ 14 h 1402"/>
                      <a:gd name="T16" fmla="*/ 1 w 91"/>
                      <a:gd name="T17" fmla="*/ 13 h 1402"/>
                      <a:gd name="T18" fmla="*/ 1 w 91"/>
                      <a:gd name="T19" fmla="*/ 14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5" y="1402"/>
                        </a:moveTo>
                        <a:lnTo>
                          <a:pt x="91" y="1352"/>
                        </a:lnTo>
                        <a:lnTo>
                          <a:pt x="91" y="0"/>
                        </a:lnTo>
                        <a:lnTo>
                          <a:pt x="0" y="0"/>
                        </a:lnTo>
                        <a:lnTo>
                          <a:pt x="0" y="1352"/>
                        </a:lnTo>
                        <a:lnTo>
                          <a:pt x="45" y="1302"/>
                        </a:lnTo>
                        <a:lnTo>
                          <a:pt x="45" y="1402"/>
                        </a:lnTo>
                        <a:lnTo>
                          <a:pt x="91" y="1402"/>
                        </a:lnTo>
                        <a:lnTo>
                          <a:pt x="91" y="1352"/>
                        </a:lnTo>
                        <a:lnTo>
                          <a:pt x="45" y="140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4" name="Freeform 37"/>
                  <p:cNvSpPr>
                    <a:spLocks/>
                  </p:cNvSpPr>
                  <p:nvPr/>
                </p:nvSpPr>
                <p:spPr bwMode="auto">
                  <a:xfrm>
                    <a:off x="4668" y="4114"/>
                    <a:ext cx="141" cy="10"/>
                  </a:xfrm>
                  <a:custGeom>
                    <a:avLst/>
                    <a:gdLst>
                      <a:gd name="T0" fmla="*/ 0 w 1270"/>
                      <a:gd name="T1" fmla="*/ 1 h 100"/>
                      <a:gd name="T2" fmla="*/ 1 w 1270"/>
                      <a:gd name="T3" fmla="*/ 1 h 100"/>
                      <a:gd name="T4" fmla="*/ 16 w 1270"/>
                      <a:gd name="T5" fmla="*/ 1 h 100"/>
                      <a:gd name="T6" fmla="*/ 16 w 1270"/>
                      <a:gd name="T7" fmla="*/ 0 h 100"/>
                      <a:gd name="T8" fmla="*/ 1 w 1270"/>
                      <a:gd name="T9" fmla="*/ 0 h 100"/>
                      <a:gd name="T10" fmla="*/ 1 w 1270"/>
                      <a:gd name="T11" fmla="*/ 1 h 100"/>
                      <a:gd name="T12" fmla="*/ 0 w 1270"/>
                      <a:gd name="T13" fmla="*/ 1 h 100"/>
                      <a:gd name="T14" fmla="*/ 0 w 1270"/>
                      <a:gd name="T15" fmla="*/ 1 h 100"/>
                      <a:gd name="T16" fmla="*/ 1 w 1270"/>
                      <a:gd name="T17" fmla="*/ 1 h 100"/>
                      <a:gd name="T18" fmla="*/ 0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5" name="Freeform 38"/>
                  <p:cNvSpPr>
                    <a:spLocks/>
                  </p:cNvSpPr>
                  <p:nvPr/>
                </p:nvSpPr>
                <p:spPr bwMode="auto">
                  <a:xfrm>
                    <a:off x="4668" y="3979"/>
                    <a:ext cx="10" cy="140"/>
                  </a:xfrm>
                  <a:custGeom>
                    <a:avLst/>
                    <a:gdLst>
                      <a:gd name="T0" fmla="*/ 1 w 90"/>
                      <a:gd name="T1" fmla="*/ 0 h 1402"/>
                      <a:gd name="T2" fmla="*/ 0 w 90"/>
                      <a:gd name="T3" fmla="*/ 0 h 1402"/>
                      <a:gd name="T4" fmla="*/ 0 w 90"/>
                      <a:gd name="T5" fmla="*/ 14 h 1402"/>
                      <a:gd name="T6" fmla="*/ 1 w 90"/>
                      <a:gd name="T7" fmla="*/ 14 h 1402"/>
                      <a:gd name="T8" fmla="*/ 1 w 90"/>
                      <a:gd name="T9" fmla="*/ 0 h 1402"/>
                      <a:gd name="T10" fmla="*/ 1 w 90"/>
                      <a:gd name="T11" fmla="*/ 1 h 1402"/>
                      <a:gd name="T12" fmla="*/ 1 w 90"/>
                      <a:gd name="T13" fmla="*/ 0 h 1402"/>
                      <a:gd name="T14" fmla="*/ 0 w 90"/>
                      <a:gd name="T15" fmla="*/ 0 h 1402"/>
                      <a:gd name="T16" fmla="*/ 0 w 90"/>
                      <a:gd name="T17" fmla="*/ 0 h 1402"/>
                      <a:gd name="T18" fmla="*/ 1 w 90"/>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0"/>
                        </a:moveTo>
                        <a:lnTo>
                          <a:pt x="0" y="50"/>
                        </a:lnTo>
                        <a:lnTo>
                          <a:pt x="0" y="1402"/>
                        </a:lnTo>
                        <a:lnTo>
                          <a:pt x="90" y="1402"/>
                        </a:lnTo>
                        <a:lnTo>
                          <a:pt x="90" y="50"/>
                        </a:lnTo>
                        <a:lnTo>
                          <a:pt x="45" y="100"/>
                        </a:lnTo>
                        <a:lnTo>
                          <a:pt x="45" y="0"/>
                        </a:lnTo>
                        <a:lnTo>
                          <a:pt x="0" y="0"/>
                        </a:lnTo>
                        <a:lnTo>
                          <a:pt x="0" y="50"/>
                        </a:lnTo>
                        <a:lnTo>
                          <a:pt x="45"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6" name="Rectangle 39"/>
                  <p:cNvSpPr>
                    <a:spLocks noChangeArrowheads="1"/>
                  </p:cNvSpPr>
                  <p:nvPr/>
                </p:nvSpPr>
                <p:spPr bwMode="auto">
                  <a:xfrm>
                    <a:off x="4809" y="4074"/>
                    <a:ext cx="136" cy="4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7" name="Freeform 40"/>
                  <p:cNvSpPr>
                    <a:spLocks/>
                  </p:cNvSpPr>
                  <p:nvPr/>
                </p:nvSpPr>
                <p:spPr bwMode="auto">
                  <a:xfrm>
                    <a:off x="4804" y="4069"/>
                    <a:ext cx="141" cy="10"/>
                  </a:xfrm>
                  <a:custGeom>
                    <a:avLst/>
                    <a:gdLst>
                      <a:gd name="T0" fmla="*/ 1 w 1271"/>
                      <a:gd name="T1" fmla="*/ 1 h 100"/>
                      <a:gd name="T2" fmla="*/ 1 w 1271"/>
                      <a:gd name="T3" fmla="*/ 1 h 100"/>
                      <a:gd name="T4" fmla="*/ 16 w 1271"/>
                      <a:gd name="T5" fmla="*/ 1 h 100"/>
                      <a:gd name="T6" fmla="*/ 16 w 1271"/>
                      <a:gd name="T7" fmla="*/ 0 h 100"/>
                      <a:gd name="T8" fmla="*/ 1 w 1271"/>
                      <a:gd name="T9" fmla="*/ 0 h 100"/>
                      <a:gd name="T10" fmla="*/ 0 w 1271"/>
                      <a:gd name="T11" fmla="*/ 1 h 100"/>
                      <a:gd name="T12" fmla="*/ 1 w 1271"/>
                      <a:gd name="T13" fmla="*/ 0 h 100"/>
                      <a:gd name="T14" fmla="*/ 0 w 1271"/>
                      <a:gd name="T15" fmla="*/ 0 h 100"/>
                      <a:gd name="T16" fmla="*/ 0 w 1271"/>
                      <a:gd name="T17" fmla="*/ 1 h 100"/>
                      <a:gd name="T18" fmla="*/ 1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1" y="50"/>
                        </a:moveTo>
                        <a:lnTo>
                          <a:pt x="45" y="100"/>
                        </a:lnTo>
                        <a:lnTo>
                          <a:pt x="1271" y="100"/>
                        </a:lnTo>
                        <a:lnTo>
                          <a:pt x="1271" y="0"/>
                        </a:lnTo>
                        <a:lnTo>
                          <a:pt x="45" y="0"/>
                        </a:lnTo>
                        <a:lnTo>
                          <a:pt x="0" y="50"/>
                        </a:lnTo>
                        <a:lnTo>
                          <a:pt x="45" y="0"/>
                        </a:lnTo>
                        <a:lnTo>
                          <a:pt x="0" y="0"/>
                        </a:lnTo>
                        <a:lnTo>
                          <a:pt x="0" y="50"/>
                        </a:lnTo>
                        <a:lnTo>
                          <a:pt x="91"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8" name="Freeform 41"/>
                  <p:cNvSpPr>
                    <a:spLocks/>
                  </p:cNvSpPr>
                  <p:nvPr/>
                </p:nvSpPr>
                <p:spPr bwMode="auto">
                  <a:xfrm>
                    <a:off x="4804" y="4074"/>
                    <a:ext cx="10" cy="50"/>
                  </a:xfrm>
                  <a:custGeom>
                    <a:avLst/>
                    <a:gdLst>
                      <a:gd name="T0" fmla="*/ 1 w 91"/>
                      <a:gd name="T1" fmla="*/ 4 h 501"/>
                      <a:gd name="T2" fmla="*/ 1 w 91"/>
                      <a:gd name="T3" fmla="*/ 4 h 501"/>
                      <a:gd name="T4" fmla="*/ 1 w 91"/>
                      <a:gd name="T5" fmla="*/ 0 h 501"/>
                      <a:gd name="T6" fmla="*/ 0 w 91"/>
                      <a:gd name="T7" fmla="*/ 0 h 501"/>
                      <a:gd name="T8" fmla="*/ 0 w 91"/>
                      <a:gd name="T9" fmla="*/ 4 h 501"/>
                      <a:gd name="T10" fmla="*/ 1 w 91"/>
                      <a:gd name="T11" fmla="*/ 5 h 501"/>
                      <a:gd name="T12" fmla="*/ 0 w 91"/>
                      <a:gd name="T13" fmla="*/ 4 h 501"/>
                      <a:gd name="T14" fmla="*/ 0 w 91"/>
                      <a:gd name="T15" fmla="*/ 5 h 501"/>
                      <a:gd name="T16" fmla="*/ 1 w 91"/>
                      <a:gd name="T17" fmla="*/ 5 h 501"/>
                      <a:gd name="T18" fmla="*/ 1 w 91"/>
                      <a:gd name="T19" fmla="*/ 4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5" y="401"/>
                        </a:moveTo>
                        <a:lnTo>
                          <a:pt x="91" y="451"/>
                        </a:lnTo>
                        <a:lnTo>
                          <a:pt x="91" y="0"/>
                        </a:lnTo>
                        <a:lnTo>
                          <a:pt x="0" y="0"/>
                        </a:lnTo>
                        <a:lnTo>
                          <a:pt x="0" y="451"/>
                        </a:lnTo>
                        <a:lnTo>
                          <a:pt x="45" y="501"/>
                        </a:lnTo>
                        <a:lnTo>
                          <a:pt x="0" y="451"/>
                        </a:lnTo>
                        <a:lnTo>
                          <a:pt x="0" y="501"/>
                        </a:lnTo>
                        <a:lnTo>
                          <a:pt x="45" y="501"/>
                        </a:lnTo>
                        <a:lnTo>
                          <a:pt x="45" y="401"/>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9" name="Freeform 42"/>
                  <p:cNvSpPr>
                    <a:spLocks/>
                  </p:cNvSpPr>
                  <p:nvPr/>
                </p:nvSpPr>
                <p:spPr bwMode="auto">
                  <a:xfrm>
                    <a:off x="4809" y="4114"/>
                    <a:ext cx="141" cy="10"/>
                  </a:xfrm>
                  <a:custGeom>
                    <a:avLst/>
                    <a:gdLst>
                      <a:gd name="T0" fmla="*/ 15 w 1271"/>
                      <a:gd name="T1" fmla="*/ 1 h 100"/>
                      <a:gd name="T2" fmla="*/ 15 w 1271"/>
                      <a:gd name="T3" fmla="*/ 0 h 100"/>
                      <a:gd name="T4" fmla="*/ 0 w 1271"/>
                      <a:gd name="T5" fmla="*/ 0 h 100"/>
                      <a:gd name="T6" fmla="*/ 0 w 1271"/>
                      <a:gd name="T7" fmla="*/ 1 h 100"/>
                      <a:gd name="T8" fmla="*/ 15 w 1271"/>
                      <a:gd name="T9" fmla="*/ 1 h 100"/>
                      <a:gd name="T10" fmla="*/ 16 w 1271"/>
                      <a:gd name="T11" fmla="*/ 1 h 100"/>
                      <a:gd name="T12" fmla="*/ 15 w 1271"/>
                      <a:gd name="T13" fmla="*/ 1 h 100"/>
                      <a:gd name="T14" fmla="*/ 16 w 1271"/>
                      <a:gd name="T15" fmla="*/ 1 h 100"/>
                      <a:gd name="T16" fmla="*/ 16 w 1271"/>
                      <a:gd name="T17" fmla="*/ 1 h 100"/>
                      <a:gd name="T18" fmla="*/ 15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180" y="50"/>
                        </a:moveTo>
                        <a:lnTo>
                          <a:pt x="1226" y="0"/>
                        </a:lnTo>
                        <a:lnTo>
                          <a:pt x="0" y="0"/>
                        </a:lnTo>
                        <a:lnTo>
                          <a:pt x="0" y="100"/>
                        </a:lnTo>
                        <a:lnTo>
                          <a:pt x="1226" y="100"/>
                        </a:lnTo>
                        <a:lnTo>
                          <a:pt x="1271" y="50"/>
                        </a:lnTo>
                        <a:lnTo>
                          <a:pt x="1226" y="100"/>
                        </a:lnTo>
                        <a:lnTo>
                          <a:pt x="1271" y="100"/>
                        </a:lnTo>
                        <a:lnTo>
                          <a:pt x="1271" y="50"/>
                        </a:lnTo>
                        <a:lnTo>
                          <a:pt x="118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0" name="Freeform 43"/>
                  <p:cNvSpPr>
                    <a:spLocks/>
                  </p:cNvSpPr>
                  <p:nvPr/>
                </p:nvSpPr>
                <p:spPr bwMode="auto">
                  <a:xfrm>
                    <a:off x="4940" y="4069"/>
                    <a:ext cx="10" cy="50"/>
                  </a:xfrm>
                  <a:custGeom>
                    <a:avLst/>
                    <a:gdLst>
                      <a:gd name="T0" fmla="*/ 1 w 91"/>
                      <a:gd name="T1" fmla="*/ 1 h 501"/>
                      <a:gd name="T2" fmla="*/ 0 w 91"/>
                      <a:gd name="T3" fmla="*/ 0 h 501"/>
                      <a:gd name="T4" fmla="*/ 0 w 91"/>
                      <a:gd name="T5" fmla="*/ 5 h 501"/>
                      <a:gd name="T6" fmla="*/ 1 w 91"/>
                      <a:gd name="T7" fmla="*/ 5 h 501"/>
                      <a:gd name="T8" fmla="*/ 1 w 91"/>
                      <a:gd name="T9" fmla="*/ 0 h 501"/>
                      <a:gd name="T10" fmla="*/ 1 w 91"/>
                      <a:gd name="T11" fmla="*/ 0 h 501"/>
                      <a:gd name="T12" fmla="*/ 1 w 91"/>
                      <a:gd name="T13" fmla="*/ 0 h 501"/>
                      <a:gd name="T14" fmla="*/ 1 w 91"/>
                      <a:gd name="T15" fmla="*/ 0 h 501"/>
                      <a:gd name="T16" fmla="*/ 1 w 91"/>
                      <a:gd name="T17" fmla="*/ 0 h 501"/>
                      <a:gd name="T18" fmla="*/ 1 w 91"/>
                      <a:gd name="T19" fmla="*/ 1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6" y="100"/>
                        </a:moveTo>
                        <a:lnTo>
                          <a:pt x="0" y="50"/>
                        </a:lnTo>
                        <a:lnTo>
                          <a:pt x="0" y="501"/>
                        </a:lnTo>
                        <a:lnTo>
                          <a:pt x="91" y="501"/>
                        </a:lnTo>
                        <a:lnTo>
                          <a:pt x="91" y="50"/>
                        </a:lnTo>
                        <a:lnTo>
                          <a:pt x="46" y="0"/>
                        </a:lnTo>
                        <a:lnTo>
                          <a:pt x="91" y="50"/>
                        </a:lnTo>
                        <a:lnTo>
                          <a:pt x="91" y="0"/>
                        </a:lnTo>
                        <a:lnTo>
                          <a:pt x="46" y="0"/>
                        </a:lnTo>
                        <a:lnTo>
                          <a:pt x="46" y="10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1" name="Rectangle 44"/>
                  <p:cNvSpPr>
                    <a:spLocks noChangeArrowheads="1"/>
                  </p:cNvSpPr>
                  <p:nvPr/>
                </p:nvSpPr>
                <p:spPr bwMode="auto">
                  <a:xfrm>
                    <a:off x="4945" y="4029"/>
                    <a:ext cx="137" cy="90"/>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2" name="Freeform 45"/>
                  <p:cNvSpPr>
                    <a:spLocks/>
                  </p:cNvSpPr>
                  <p:nvPr/>
                </p:nvSpPr>
                <p:spPr bwMode="auto">
                  <a:xfrm>
                    <a:off x="4945" y="4024"/>
                    <a:ext cx="142" cy="10"/>
                  </a:xfrm>
                  <a:custGeom>
                    <a:avLst/>
                    <a:gdLst>
                      <a:gd name="T0" fmla="*/ 16 w 1270"/>
                      <a:gd name="T1" fmla="*/ 1 h 100"/>
                      <a:gd name="T2" fmla="*/ 15 w 1270"/>
                      <a:gd name="T3" fmla="*/ 0 h 100"/>
                      <a:gd name="T4" fmla="*/ 0 w 1270"/>
                      <a:gd name="T5" fmla="*/ 0 h 100"/>
                      <a:gd name="T6" fmla="*/ 0 w 1270"/>
                      <a:gd name="T7" fmla="*/ 1 h 100"/>
                      <a:gd name="T8" fmla="*/ 15 w 1270"/>
                      <a:gd name="T9" fmla="*/ 1 h 100"/>
                      <a:gd name="T10" fmla="*/ 15 w 1270"/>
                      <a:gd name="T11" fmla="*/ 1 h 100"/>
                      <a:gd name="T12" fmla="*/ 16 w 1270"/>
                      <a:gd name="T13" fmla="*/ 1 h 100"/>
                      <a:gd name="T14" fmla="*/ 16 w 1270"/>
                      <a:gd name="T15" fmla="*/ 0 h 100"/>
                      <a:gd name="T16" fmla="*/ 15 w 1270"/>
                      <a:gd name="T17" fmla="*/ 0 h 100"/>
                      <a:gd name="T18" fmla="*/ 16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79" y="50"/>
                        </a:lnTo>
                        <a:lnTo>
                          <a:pt x="1270" y="50"/>
                        </a:lnTo>
                        <a:lnTo>
                          <a:pt x="1270" y="0"/>
                        </a:lnTo>
                        <a:lnTo>
                          <a:pt x="1225" y="0"/>
                        </a:lnTo>
                        <a:lnTo>
                          <a:pt x="127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3" name="Freeform 46"/>
                  <p:cNvSpPr>
                    <a:spLocks/>
                  </p:cNvSpPr>
                  <p:nvPr/>
                </p:nvSpPr>
                <p:spPr bwMode="auto">
                  <a:xfrm>
                    <a:off x="5076" y="4029"/>
                    <a:ext cx="11" cy="95"/>
                  </a:xfrm>
                  <a:custGeom>
                    <a:avLst/>
                    <a:gdLst>
                      <a:gd name="T0" fmla="*/ 1 w 91"/>
                      <a:gd name="T1" fmla="*/ 9 h 952"/>
                      <a:gd name="T2" fmla="*/ 1 w 91"/>
                      <a:gd name="T3" fmla="*/ 9 h 952"/>
                      <a:gd name="T4" fmla="*/ 1 w 91"/>
                      <a:gd name="T5" fmla="*/ 0 h 952"/>
                      <a:gd name="T6" fmla="*/ 0 w 91"/>
                      <a:gd name="T7" fmla="*/ 0 h 952"/>
                      <a:gd name="T8" fmla="*/ 0 w 91"/>
                      <a:gd name="T9" fmla="*/ 9 h 952"/>
                      <a:gd name="T10" fmla="*/ 1 w 91"/>
                      <a:gd name="T11" fmla="*/ 8 h 952"/>
                      <a:gd name="T12" fmla="*/ 1 w 91"/>
                      <a:gd name="T13" fmla="*/ 9 h 952"/>
                      <a:gd name="T14" fmla="*/ 1 w 91"/>
                      <a:gd name="T15" fmla="*/ 9 h 952"/>
                      <a:gd name="T16" fmla="*/ 1 w 91"/>
                      <a:gd name="T17" fmla="*/ 9 h 952"/>
                      <a:gd name="T18" fmla="*/ 1 w 91"/>
                      <a:gd name="T19" fmla="*/ 9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952"/>
                        </a:moveTo>
                        <a:lnTo>
                          <a:pt x="91" y="902"/>
                        </a:lnTo>
                        <a:lnTo>
                          <a:pt x="91" y="0"/>
                        </a:lnTo>
                        <a:lnTo>
                          <a:pt x="0" y="0"/>
                        </a:lnTo>
                        <a:lnTo>
                          <a:pt x="0" y="902"/>
                        </a:lnTo>
                        <a:lnTo>
                          <a:pt x="46" y="852"/>
                        </a:lnTo>
                        <a:lnTo>
                          <a:pt x="46" y="952"/>
                        </a:lnTo>
                        <a:lnTo>
                          <a:pt x="91" y="952"/>
                        </a:lnTo>
                        <a:lnTo>
                          <a:pt x="91" y="902"/>
                        </a:lnTo>
                        <a:lnTo>
                          <a:pt x="46" y="95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4" name="Freeform 47"/>
                  <p:cNvSpPr>
                    <a:spLocks/>
                  </p:cNvSpPr>
                  <p:nvPr/>
                </p:nvSpPr>
                <p:spPr bwMode="auto">
                  <a:xfrm>
                    <a:off x="4940" y="4114"/>
                    <a:ext cx="142" cy="10"/>
                  </a:xfrm>
                  <a:custGeom>
                    <a:avLst/>
                    <a:gdLst>
                      <a:gd name="T0" fmla="*/ 0 w 1271"/>
                      <a:gd name="T1" fmla="*/ 1 h 100"/>
                      <a:gd name="T2" fmla="*/ 1 w 1271"/>
                      <a:gd name="T3" fmla="*/ 1 h 100"/>
                      <a:gd name="T4" fmla="*/ 16 w 1271"/>
                      <a:gd name="T5" fmla="*/ 1 h 100"/>
                      <a:gd name="T6" fmla="*/ 16 w 1271"/>
                      <a:gd name="T7" fmla="*/ 0 h 100"/>
                      <a:gd name="T8" fmla="*/ 1 w 1271"/>
                      <a:gd name="T9" fmla="*/ 0 h 100"/>
                      <a:gd name="T10" fmla="*/ 1 w 1271"/>
                      <a:gd name="T11" fmla="*/ 1 h 100"/>
                      <a:gd name="T12" fmla="*/ 0 w 1271"/>
                      <a:gd name="T13" fmla="*/ 1 h 100"/>
                      <a:gd name="T14" fmla="*/ 0 w 1271"/>
                      <a:gd name="T15" fmla="*/ 1 h 100"/>
                      <a:gd name="T16" fmla="*/ 1 w 1271"/>
                      <a:gd name="T17" fmla="*/ 1 h 100"/>
                      <a:gd name="T18" fmla="*/ 0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5" name="Freeform 48"/>
                  <p:cNvSpPr>
                    <a:spLocks/>
                  </p:cNvSpPr>
                  <p:nvPr/>
                </p:nvSpPr>
                <p:spPr bwMode="auto">
                  <a:xfrm>
                    <a:off x="4940" y="4024"/>
                    <a:ext cx="10" cy="95"/>
                  </a:xfrm>
                  <a:custGeom>
                    <a:avLst/>
                    <a:gdLst>
                      <a:gd name="T0" fmla="*/ 1 w 91"/>
                      <a:gd name="T1" fmla="*/ 0 h 952"/>
                      <a:gd name="T2" fmla="*/ 0 w 91"/>
                      <a:gd name="T3" fmla="*/ 0 h 952"/>
                      <a:gd name="T4" fmla="*/ 0 w 91"/>
                      <a:gd name="T5" fmla="*/ 9 h 952"/>
                      <a:gd name="T6" fmla="*/ 1 w 91"/>
                      <a:gd name="T7" fmla="*/ 9 h 952"/>
                      <a:gd name="T8" fmla="*/ 1 w 91"/>
                      <a:gd name="T9" fmla="*/ 0 h 952"/>
                      <a:gd name="T10" fmla="*/ 1 w 91"/>
                      <a:gd name="T11" fmla="*/ 1 h 952"/>
                      <a:gd name="T12" fmla="*/ 1 w 91"/>
                      <a:gd name="T13" fmla="*/ 0 h 952"/>
                      <a:gd name="T14" fmla="*/ 0 w 91"/>
                      <a:gd name="T15" fmla="*/ 0 h 952"/>
                      <a:gd name="T16" fmla="*/ 0 w 91"/>
                      <a:gd name="T17" fmla="*/ 0 h 952"/>
                      <a:gd name="T18" fmla="*/ 1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6" name="Rectangle 49"/>
                  <p:cNvSpPr>
                    <a:spLocks noChangeArrowheads="1"/>
                  </p:cNvSpPr>
                  <p:nvPr/>
                </p:nvSpPr>
                <p:spPr bwMode="auto">
                  <a:xfrm>
                    <a:off x="4080" y="4160"/>
                    <a:ext cx="52" cy="91"/>
                  </a:xfrm>
                  <a:prstGeom prst="rect">
                    <a:avLst/>
                  </a:prstGeom>
                  <a:noFill/>
                  <a:ln w="9525">
                    <a:noFill/>
                    <a:miter lim="800000"/>
                    <a:headEnd/>
                    <a:tailEnd/>
                  </a:ln>
                </p:spPr>
                <p:txBody>
                  <a:bodyPr wrap="none" lIns="0" tIns="0" rIns="0" bIns="0">
                    <a:spAutoFit/>
                  </a:bodyPr>
                  <a:lstStyle/>
                  <a:p>
                    <a:pPr eaLnBrk="0" fontAlgn="base" hangingPunct="0">
                      <a:spcBef>
                        <a:spcPct val="0"/>
                      </a:spcBef>
                      <a:spcAft>
                        <a:spcPct val="0"/>
                      </a:spcAft>
                    </a:pPr>
                    <a:r>
                      <a:rPr lang="en-US" sz="1500">
                        <a:solidFill>
                          <a:srgbClr val="000000"/>
                        </a:solidFill>
                        <a:latin typeface="AvantGarde Bk BT" charset="0"/>
                        <a:cs typeface="Arial" pitchFamily="34" charset="0"/>
                      </a:rPr>
                      <a:t>0</a:t>
                    </a:r>
                    <a:endParaRPr lang="en-US" sz="2800">
                      <a:solidFill>
                        <a:srgbClr val="000000"/>
                      </a:solidFill>
                      <a:latin typeface="Arial" pitchFamily="34" charset="0"/>
                      <a:cs typeface="Arial" pitchFamily="34" charset="0"/>
                    </a:endParaRPr>
                  </a:p>
                </p:txBody>
              </p:sp>
              <p:sp>
                <p:nvSpPr>
                  <p:cNvPr id="39007" name="Rectangle 50"/>
                  <p:cNvSpPr>
                    <a:spLocks noChangeArrowheads="1"/>
                  </p:cNvSpPr>
                  <p:nvPr/>
                </p:nvSpPr>
                <p:spPr bwMode="auto">
                  <a:xfrm>
                    <a:off x="5036" y="4145"/>
                    <a:ext cx="53" cy="91"/>
                  </a:xfrm>
                  <a:prstGeom prst="rect">
                    <a:avLst/>
                  </a:prstGeom>
                  <a:noFill/>
                  <a:ln w="9525">
                    <a:noFill/>
                    <a:miter lim="800000"/>
                    <a:headEnd/>
                    <a:tailEnd/>
                  </a:ln>
                </p:spPr>
                <p:txBody>
                  <a:bodyPr wrap="none" lIns="0" tIns="0" rIns="0" bIns="0">
                    <a:spAutoFit/>
                  </a:bodyPr>
                  <a:lstStyle/>
                  <a:p>
                    <a:pPr eaLnBrk="0" fontAlgn="base" hangingPunct="0">
                      <a:spcBef>
                        <a:spcPct val="0"/>
                      </a:spcBef>
                      <a:spcAft>
                        <a:spcPct val="0"/>
                      </a:spcAft>
                    </a:pPr>
                    <a:r>
                      <a:rPr lang="en-US" sz="1500">
                        <a:solidFill>
                          <a:srgbClr val="000000"/>
                        </a:solidFill>
                        <a:latin typeface="AvantGarde Bk BT" charset="0"/>
                        <a:cs typeface="Arial" pitchFamily="34" charset="0"/>
                      </a:rPr>
                      <a:t>2</a:t>
                    </a:r>
                    <a:endParaRPr lang="en-US" sz="2800">
                      <a:solidFill>
                        <a:srgbClr val="000000"/>
                      </a:solidFill>
                      <a:latin typeface="Arial" pitchFamily="34" charset="0"/>
                      <a:cs typeface="Arial" pitchFamily="34" charset="0"/>
                    </a:endParaRPr>
                  </a:p>
                </p:txBody>
              </p:sp>
              <p:sp>
                <p:nvSpPr>
                  <p:cNvPr id="39008" name="Rectangle 51"/>
                  <p:cNvSpPr>
                    <a:spLocks noChangeArrowheads="1"/>
                  </p:cNvSpPr>
                  <p:nvPr/>
                </p:nvSpPr>
                <p:spPr bwMode="auto">
                  <a:xfrm>
                    <a:off x="5104" y="4133"/>
                    <a:ext cx="51" cy="91"/>
                  </a:xfrm>
                  <a:prstGeom prst="rect">
                    <a:avLst/>
                  </a:prstGeom>
                  <a:noFill/>
                  <a:ln w="9525">
                    <a:noFill/>
                    <a:miter lim="800000"/>
                    <a:headEnd/>
                    <a:tailEnd/>
                  </a:ln>
                </p:spPr>
                <p:txBody>
                  <a:bodyPr wrap="none" lIns="0" tIns="0" rIns="0" bIns="0">
                    <a:spAutoFit/>
                  </a:bodyPr>
                  <a:lstStyle/>
                  <a:p>
                    <a:pPr eaLnBrk="0" fontAlgn="base" hangingPunct="0">
                      <a:spcBef>
                        <a:spcPct val="0"/>
                      </a:spcBef>
                      <a:spcAft>
                        <a:spcPct val="0"/>
                      </a:spcAft>
                    </a:pPr>
                    <a:r>
                      <a:rPr lang="en-US" sz="1500">
                        <a:solidFill>
                          <a:srgbClr val="000000"/>
                        </a:solidFill>
                        <a:latin typeface="Symbol" pitchFamily="18" charset="2"/>
                        <a:cs typeface="Arial" pitchFamily="34" charset="0"/>
                      </a:rPr>
                      <a:t>p</a:t>
                    </a:r>
                    <a:endParaRPr lang="en-US" sz="2800">
                      <a:solidFill>
                        <a:srgbClr val="000000"/>
                      </a:solidFill>
                      <a:latin typeface="Arial" pitchFamily="34" charset="0"/>
                      <a:cs typeface="Arial" pitchFamily="34" charset="0"/>
                    </a:endParaRPr>
                  </a:p>
                </p:txBody>
              </p:sp>
              <p:sp>
                <p:nvSpPr>
                  <p:cNvPr id="39009" name="Freeform 52"/>
                  <p:cNvSpPr>
                    <a:spLocks/>
                  </p:cNvSpPr>
                  <p:nvPr/>
                </p:nvSpPr>
                <p:spPr bwMode="auto">
                  <a:xfrm>
                    <a:off x="4329" y="4153"/>
                    <a:ext cx="53" cy="47"/>
                  </a:xfrm>
                  <a:custGeom>
                    <a:avLst/>
                    <a:gdLst>
                      <a:gd name="T0" fmla="*/ 6 w 474"/>
                      <a:gd name="T1" fmla="*/ 5 h 476"/>
                      <a:gd name="T2" fmla="*/ 3 w 474"/>
                      <a:gd name="T3" fmla="*/ 0 h 476"/>
                      <a:gd name="T4" fmla="*/ 0 w 474"/>
                      <a:gd name="T5" fmla="*/ 5 h 476"/>
                      <a:gd name="T6" fmla="*/ 6 w 474"/>
                      <a:gd name="T7" fmla="*/ 5 h 476"/>
                      <a:gd name="T8" fmla="*/ 3 w 474"/>
                      <a:gd name="T9" fmla="*/ 0 h 476"/>
                      <a:gd name="T10" fmla="*/ 6 w 474"/>
                      <a:gd name="T11" fmla="*/ 5 h 476"/>
                      <a:gd name="T12" fmla="*/ 0 60000 65536"/>
                      <a:gd name="T13" fmla="*/ 0 60000 65536"/>
                      <a:gd name="T14" fmla="*/ 0 60000 65536"/>
                      <a:gd name="T15" fmla="*/ 0 60000 65536"/>
                      <a:gd name="T16" fmla="*/ 0 60000 65536"/>
                      <a:gd name="T17" fmla="*/ 0 60000 65536"/>
                      <a:gd name="T18" fmla="*/ 0 w 474"/>
                      <a:gd name="T19" fmla="*/ 0 h 476"/>
                      <a:gd name="T20" fmla="*/ 474 w 474"/>
                      <a:gd name="T21" fmla="*/ 476 h 476"/>
                    </a:gdLst>
                    <a:ahLst/>
                    <a:cxnLst>
                      <a:cxn ang="T12">
                        <a:pos x="T0" y="T1"/>
                      </a:cxn>
                      <a:cxn ang="T13">
                        <a:pos x="T2" y="T3"/>
                      </a:cxn>
                      <a:cxn ang="T14">
                        <a:pos x="T4" y="T5"/>
                      </a:cxn>
                      <a:cxn ang="T15">
                        <a:pos x="T6" y="T7"/>
                      </a:cxn>
                      <a:cxn ang="T16">
                        <a:pos x="T8" y="T9"/>
                      </a:cxn>
                      <a:cxn ang="T17">
                        <a:pos x="T10" y="T11"/>
                      </a:cxn>
                    </a:cxnLst>
                    <a:rect l="T18" t="T19" r="T20" b="T21"/>
                    <a:pathLst>
                      <a:path w="474" h="476">
                        <a:moveTo>
                          <a:pt x="474" y="476"/>
                        </a:moveTo>
                        <a:lnTo>
                          <a:pt x="238" y="0"/>
                        </a:lnTo>
                        <a:lnTo>
                          <a:pt x="0" y="476"/>
                        </a:lnTo>
                        <a:lnTo>
                          <a:pt x="474" y="476"/>
                        </a:lnTo>
                        <a:lnTo>
                          <a:pt x="238" y="0"/>
                        </a:lnTo>
                        <a:lnTo>
                          <a:pt x="474" y="476"/>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10" name="Freeform 53"/>
                  <p:cNvSpPr>
                    <a:spLocks/>
                  </p:cNvSpPr>
                  <p:nvPr/>
                </p:nvSpPr>
                <p:spPr bwMode="auto">
                  <a:xfrm>
                    <a:off x="4350" y="4196"/>
                    <a:ext cx="11" cy="76"/>
                  </a:xfrm>
                  <a:custGeom>
                    <a:avLst/>
                    <a:gdLst>
                      <a:gd name="T0" fmla="*/ 1 w 91"/>
                      <a:gd name="T1" fmla="*/ 8 h 760"/>
                      <a:gd name="T2" fmla="*/ 1 w 91"/>
                      <a:gd name="T3" fmla="*/ 8 h 760"/>
                      <a:gd name="T4" fmla="*/ 1 w 91"/>
                      <a:gd name="T5" fmla="*/ 0 h 760"/>
                      <a:gd name="T6" fmla="*/ 0 w 91"/>
                      <a:gd name="T7" fmla="*/ 0 h 760"/>
                      <a:gd name="T8" fmla="*/ 0 w 91"/>
                      <a:gd name="T9" fmla="*/ 8 h 760"/>
                      <a:gd name="T10" fmla="*/ 1 w 91"/>
                      <a:gd name="T11" fmla="*/ 8 h 760"/>
                      <a:gd name="T12" fmla="*/ 0 60000 65536"/>
                      <a:gd name="T13" fmla="*/ 0 60000 65536"/>
                      <a:gd name="T14" fmla="*/ 0 60000 65536"/>
                      <a:gd name="T15" fmla="*/ 0 60000 65536"/>
                      <a:gd name="T16" fmla="*/ 0 60000 65536"/>
                      <a:gd name="T17" fmla="*/ 0 60000 65536"/>
                      <a:gd name="T18" fmla="*/ 0 w 91"/>
                      <a:gd name="T19" fmla="*/ 0 h 760"/>
                      <a:gd name="T20" fmla="*/ 91 w 91"/>
                      <a:gd name="T21" fmla="*/ 760 h 760"/>
                    </a:gdLst>
                    <a:ahLst/>
                    <a:cxnLst>
                      <a:cxn ang="T12">
                        <a:pos x="T0" y="T1"/>
                      </a:cxn>
                      <a:cxn ang="T13">
                        <a:pos x="T2" y="T3"/>
                      </a:cxn>
                      <a:cxn ang="T14">
                        <a:pos x="T4" y="T5"/>
                      </a:cxn>
                      <a:cxn ang="T15">
                        <a:pos x="T6" y="T7"/>
                      </a:cxn>
                      <a:cxn ang="T16">
                        <a:pos x="T8" y="T9"/>
                      </a:cxn>
                      <a:cxn ang="T17">
                        <a:pos x="T10" y="T11"/>
                      </a:cxn>
                    </a:cxnLst>
                    <a:rect l="T18" t="T19" r="T20" b="T21"/>
                    <a:pathLst>
                      <a:path w="91" h="760">
                        <a:moveTo>
                          <a:pt x="46" y="760"/>
                        </a:moveTo>
                        <a:lnTo>
                          <a:pt x="91" y="760"/>
                        </a:lnTo>
                        <a:lnTo>
                          <a:pt x="91" y="0"/>
                        </a:lnTo>
                        <a:lnTo>
                          <a:pt x="0" y="0"/>
                        </a:lnTo>
                        <a:lnTo>
                          <a:pt x="0" y="760"/>
                        </a:lnTo>
                        <a:lnTo>
                          <a:pt x="46" y="76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grpSp>
            <p:sp>
              <p:nvSpPr>
                <p:cNvPr id="38966" name="AutoShape 54"/>
                <p:cNvSpPr>
                  <a:spLocks noChangeArrowheads="1"/>
                </p:cNvSpPr>
                <p:nvPr/>
              </p:nvSpPr>
              <p:spPr bwMode="auto">
                <a:xfrm>
                  <a:off x="2725" y="3063"/>
                  <a:ext cx="539" cy="540"/>
                </a:xfrm>
                <a:prstGeom prst="rightArrow">
                  <a:avLst>
                    <a:gd name="adj1" fmla="val 50000"/>
                    <a:gd name="adj2" fmla="val 25000"/>
                  </a:avLst>
                </a:prstGeom>
                <a:solidFill>
                  <a:srgbClr val="FF9900"/>
                </a:solidFill>
                <a:ln w="19050">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grpSp>
        </p:grpSp>
        <p:sp>
          <p:nvSpPr>
            <p:cNvPr id="38962" name="Rectangle 55"/>
            <p:cNvSpPr>
              <a:spLocks noChangeArrowheads="1"/>
            </p:cNvSpPr>
            <p:nvPr/>
          </p:nvSpPr>
          <p:spPr bwMode="auto">
            <a:xfrm>
              <a:off x="3571" y="3975"/>
              <a:ext cx="221" cy="201"/>
            </a:xfrm>
            <a:prstGeom prst="rect">
              <a:avLst/>
            </a:prstGeom>
            <a:solidFill>
              <a:schemeClr val="bg1"/>
            </a:solidFill>
            <a:ln w="9525">
              <a:no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grpSp>
      <p:grpSp>
        <p:nvGrpSpPr>
          <p:cNvPr id="6" name="Group 46"/>
          <p:cNvGrpSpPr>
            <a:grpSpLocks/>
          </p:cNvGrpSpPr>
          <p:nvPr/>
        </p:nvGrpSpPr>
        <p:grpSpPr bwMode="auto">
          <a:xfrm>
            <a:off x="6629400" y="3421032"/>
            <a:ext cx="1219200" cy="762000"/>
            <a:chOff x="6324600" y="4953000"/>
            <a:chExt cx="1219200" cy="762000"/>
          </a:xfrm>
        </p:grpSpPr>
        <p:cxnSp>
          <p:nvCxnSpPr>
            <p:cNvPr id="38952" name="Straight Arrow Connector 31"/>
            <p:cNvCxnSpPr>
              <a:cxnSpLocks noChangeShapeType="1"/>
            </p:cNvCxnSpPr>
            <p:nvPr/>
          </p:nvCxnSpPr>
          <p:spPr bwMode="auto">
            <a:xfrm>
              <a:off x="6705600" y="5334000"/>
              <a:ext cx="838200" cy="1588"/>
            </a:xfrm>
            <a:prstGeom prst="straightConnector1">
              <a:avLst/>
            </a:prstGeom>
            <a:noFill/>
            <a:ln w="28575" algn="ctr">
              <a:solidFill>
                <a:srgbClr val="002060"/>
              </a:solidFill>
              <a:round/>
              <a:headEnd/>
              <a:tailEnd type="arrow" w="med" len="med"/>
            </a:ln>
          </p:spPr>
        </p:cxnSp>
        <p:cxnSp>
          <p:nvCxnSpPr>
            <p:cNvPr id="38953" name="Straight Arrow Connector 33"/>
            <p:cNvCxnSpPr>
              <a:cxnSpLocks noChangeShapeType="1"/>
            </p:cNvCxnSpPr>
            <p:nvPr/>
          </p:nvCxnSpPr>
          <p:spPr bwMode="auto">
            <a:xfrm rot="5400000" flipH="1" flipV="1">
              <a:off x="6705600" y="4953000"/>
              <a:ext cx="381000" cy="381000"/>
            </a:xfrm>
            <a:prstGeom prst="straightConnector1">
              <a:avLst/>
            </a:prstGeom>
            <a:noFill/>
            <a:ln w="28575" algn="ctr">
              <a:solidFill>
                <a:srgbClr val="002060"/>
              </a:solidFill>
              <a:round/>
              <a:headEnd/>
              <a:tailEnd type="arrow" w="med" len="med"/>
            </a:ln>
          </p:spPr>
        </p:cxnSp>
        <p:cxnSp>
          <p:nvCxnSpPr>
            <p:cNvPr id="38954" name="Straight Arrow Connector 35"/>
            <p:cNvCxnSpPr>
              <a:cxnSpLocks noChangeShapeType="1"/>
            </p:cNvCxnSpPr>
            <p:nvPr/>
          </p:nvCxnSpPr>
          <p:spPr bwMode="auto">
            <a:xfrm rot="5400000" flipH="1" flipV="1">
              <a:off x="6514306" y="5144294"/>
              <a:ext cx="382588" cy="1588"/>
            </a:xfrm>
            <a:prstGeom prst="straightConnector1">
              <a:avLst/>
            </a:prstGeom>
            <a:noFill/>
            <a:ln w="28575" algn="ctr">
              <a:solidFill>
                <a:srgbClr val="002060"/>
              </a:solidFill>
              <a:round/>
              <a:headEnd/>
              <a:tailEnd type="arrow" w="med" len="med"/>
            </a:ln>
          </p:spPr>
        </p:cxnSp>
        <p:cxnSp>
          <p:nvCxnSpPr>
            <p:cNvPr id="38955" name="Straight Arrow Connector 37"/>
            <p:cNvCxnSpPr>
              <a:cxnSpLocks noChangeShapeType="1"/>
            </p:cNvCxnSpPr>
            <p:nvPr/>
          </p:nvCxnSpPr>
          <p:spPr bwMode="auto">
            <a:xfrm rot="16200000" flipV="1">
              <a:off x="6550024" y="5181600"/>
              <a:ext cx="154782" cy="154782"/>
            </a:xfrm>
            <a:prstGeom prst="straightConnector1">
              <a:avLst/>
            </a:prstGeom>
            <a:noFill/>
            <a:ln w="28575" algn="ctr">
              <a:solidFill>
                <a:srgbClr val="002060"/>
              </a:solidFill>
              <a:round/>
              <a:headEnd/>
              <a:tailEnd type="arrow" w="med" len="med"/>
            </a:ln>
          </p:spPr>
        </p:cxnSp>
        <p:cxnSp>
          <p:nvCxnSpPr>
            <p:cNvPr id="38956" name="Straight Arrow Connector 39"/>
            <p:cNvCxnSpPr>
              <a:cxnSpLocks noChangeShapeType="1"/>
            </p:cNvCxnSpPr>
            <p:nvPr/>
          </p:nvCxnSpPr>
          <p:spPr bwMode="auto">
            <a:xfrm rot="10800000">
              <a:off x="6324600" y="5336382"/>
              <a:ext cx="380206" cy="1588"/>
            </a:xfrm>
            <a:prstGeom prst="straightConnector1">
              <a:avLst/>
            </a:prstGeom>
            <a:noFill/>
            <a:ln w="28575" algn="ctr">
              <a:solidFill>
                <a:srgbClr val="002060"/>
              </a:solidFill>
              <a:round/>
              <a:headEnd/>
              <a:tailEnd type="arrow" w="med" len="med"/>
            </a:ln>
          </p:spPr>
        </p:cxnSp>
        <p:cxnSp>
          <p:nvCxnSpPr>
            <p:cNvPr id="38957" name="Straight Arrow Connector 42"/>
            <p:cNvCxnSpPr>
              <a:cxnSpLocks noChangeShapeType="1"/>
            </p:cNvCxnSpPr>
            <p:nvPr/>
          </p:nvCxnSpPr>
          <p:spPr bwMode="auto">
            <a:xfrm rot="5400000">
              <a:off x="6553200" y="5331618"/>
              <a:ext cx="154782" cy="154782"/>
            </a:xfrm>
            <a:prstGeom prst="straightConnector1">
              <a:avLst/>
            </a:prstGeom>
            <a:noFill/>
            <a:ln w="28575" algn="ctr">
              <a:solidFill>
                <a:srgbClr val="002060"/>
              </a:solidFill>
              <a:round/>
              <a:headEnd/>
              <a:tailEnd type="arrow" w="med" len="med"/>
            </a:ln>
          </p:spPr>
        </p:cxnSp>
        <p:cxnSp>
          <p:nvCxnSpPr>
            <p:cNvPr id="38958" name="Straight Arrow Connector 43"/>
            <p:cNvCxnSpPr>
              <a:cxnSpLocks noChangeShapeType="1"/>
            </p:cNvCxnSpPr>
            <p:nvPr/>
          </p:nvCxnSpPr>
          <p:spPr bwMode="auto">
            <a:xfrm rot="16200000" flipH="1">
              <a:off x="6515100" y="5522912"/>
              <a:ext cx="382588" cy="1588"/>
            </a:xfrm>
            <a:prstGeom prst="straightConnector1">
              <a:avLst/>
            </a:prstGeom>
            <a:noFill/>
            <a:ln w="28575" algn="ctr">
              <a:solidFill>
                <a:srgbClr val="002060"/>
              </a:solidFill>
              <a:round/>
              <a:headEnd/>
              <a:tailEnd type="arrow" w="med" len="med"/>
            </a:ln>
          </p:spPr>
        </p:cxnSp>
        <p:cxnSp>
          <p:nvCxnSpPr>
            <p:cNvPr id="38959" name="Straight Arrow Connector 44"/>
            <p:cNvCxnSpPr>
              <a:cxnSpLocks noChangeShapeType="1"/>
            </p:cNvCxnSpPr>
            <p:nvPr/>
          </p:nvCxnSpPr>
          <p:spPr bwMode="auto">
            <a:xfrm rot="16200000" flipH="1">
              <a:off x="6701632" y="5337969"/>
              <a:ext cx="312737" cy="304800"/>
            </a:xfrm>
            <a:prstGeom prst="straightConnector1">
              <a:avLst/>
            </a:prstGeom>
            <a:noFill/>
            <a:ln w="28575" algn="ctr">
              <a:solidFill>
                <a:srgbClr val="002060"/>
              </a:solidFill>
              <a:round/>
              <a:headEnd/>
              <a:tailEnd type="arrow" w="med" len="med"/>
            </a:ln>
          </p:spPr>
        </p:cxnSp>
        <p:sp>
          <p:nvSpPr>
            <p:cNvPr id="38960" name="Oval 27"/>
            <p:cNvSpPr>
              <a:spLocks noChangeArrowheads="1"/>
            </p:cNvSpPr>
            <p:nvPr/>
          </p:nvSpPr>
          <p:spPr bwMode="auto">
            <a:xfrm>
              <a:off x="6657976" y="5286376"/>
              <a:ext cx="76200" cy="76200"/>
            </a:xfrm>
            <a:prstGeom prst="ellipse">
              <a:avLst/>
            </a:prstGeom>
            <a:solidFill>
              <a:schemeClr val="tx1"/>
            </a:solidFill>
            <a:ln w="9525" algn="ctr">
              <a:solidFill>
                <a:schemeClr val="tx1"/>
              </a:solidFill>
              <a:round/>
              <a:headEnd/>
              <a:tailEnd/>
            </a:ln>
          </p:spPr>
          <p:txBody>
            <a:bodyPr/>
            <a:lstStyle/>
            <a:p>
              <a:pPr eaLnBrk="0" fontAlgn="base" hangingPunct="0">
                <a:spcBef>
                  <a:spcPct val="0"/>
                </a:spcBef>
                <a:spcAft>
                  <a:spcPct val="0"/>
                </a:spcAft>
              </a:pPr>
              <a:endParaRPr lang="en-US" sz="2400" b="1">
                <a:solidFill>
                  <a:srgbClr val="000000"/>
                </a:solidFill>
                <a:latin typeface="Times New Roman" pitchFamily="18" charset="0"/>
              </a:endParaRPr>
            </a:p>
          </p:txBody>
        </p:sp>
      </p:grpSp>
      <p:pic>
        <p:nvPicPr>
          <p:cNvPr id="65" name="Picture 2"/>
          <p:cNvPicPr>
            <a:picLocks noChangeAspect="1" noChangeArrowheads="1"/>
          </p:cNvPicPr>
          <p:nvPr/>
        </p:nvPicPr>
        <p:blipFill>
          <a:blip r:embed="rId4" cstate="print"/>
          <a:srcRect/>
          <a:stretch>
            <a:fillRect/>
          </a:stretch>
        </p:blipFill>
        <p:spPr bwMode="auto">
          <a:xfrm>
            <a:off x="1312863" y="4765184"/>
            <a:ext cx="1809750" cy="1781175"/>
          </a:xfrm>
          <a:prstGeom prst="rect">
            <a:avLst/>
          </a:prstGeom>
          <a:noFill/>
          <a:ln w="9525">
            <a:noFill/>
            <a:miter lim="800000"/>
            <a:headEnd/>
            <a:tailEnd/>
          </a:ln>
        </p:spPr>
      </p:pic>
      <p:pic>
        <p:nvPicPr>
          <p:cNvPr id="66" name="Picture 5" descr="sift1"/>
          <p:cNvPicPr>
            <a:picLocks noChangeAspect="1" noChangeArrowheads="1"/>
          </p:cNvPicPr>
          <p:nvPr/>
        </p:nvPicPr>
        <p:blipFill>
          <a:blip r:embed="rId5" cstate="print"/>
          <a:srcRect/>
          <a:stretch>
            <a:fillRect/>
          </a:stretch>
        </p:blipFill>
        <p:spPr bwMode="auto">
          <a:xfrm>
            <a:off x="4343400" y="4841384"/>
            <a:ext cx="1752600" cy="1752600"/>
          </a:xfrm>
          <a:prstGeom prst="rect">
            <a:avLst/>
          </a:prstGeom>
          <a:noFill/>
          <a:ln w="9525">
            <a:solidFill>
              <a:schemeClr val="tx1"/>
            </a:solidFill>
            <a:miter lim="800000"/>
            <a:headEnd/>
            <a:tailEnd/>
          </a:ln>
        </p:spPr>
      </p:pic>
      <p:graphicFrame>
        <p:nvGraphicFramePr>
          <p:cNvPr id="67" name="Group 6"/>
          <p:cNvGraphicFramePr>
            <a:graphicFrameLocks noGrp="1"/>
          </p:cNvGraphicFramePr>
          <p:nvPr/>
        </p:nvGraphicFramePr>
        <p:xfrm>
          <a:off x="1312863" y="4787409"/>
          <a:ext cx="1811337" cy="1758951"/>
        </p:xfrm>
        <a:graphic>
          <a:graphicData uri="http://schemas.openxmlformats.org/drawingml/2006/table">
            <a:tbl>
              <a:tblPr/>
              <a:tblGrid>
                <a:gridCol w="452437">
                  <a:extLst>
                    <a:ext uri="{9D8B030D-6E8A-4147-A177-3AD203B41FA5}">
                      <a16:colId xmlns:a16="http://schemas.microsoft.com/office/drawing/2014/main" val="20000"/>
                    </a:ext>
                  </a:extLst>
                </a:gridCol>
                <a:gridCol w="454025">
                  <a:extLst>
                    <a:ext uri="{9D8B030D-6E8A-4147-A177-3AD203B41FA5}">
                      <a16:colId xmlns:a16="http://schemas.microsoft.com/office/drawing/2014/main" val="20001"/>
                    </a:ext>
                  </a:extLst>
                </a:gridCol>
                <a:gridCol w="452438">
                  <a:extLst>
                    <a:ext uri="{9D8B030D-6E8A-4147-A177-3AD203B41FA5}">
                      <a16:colId xmlns:a16="http://schemas.microsoft.com/office/drawing/2014/main" val="20002"/>
                    </a:ext>
                  </a:extLst>
                </a:gridCol>
                <a:gridCol w="452437">
                  <a:extLst>
                    <a:ext uri="{9D8B030D-6E8A-4147-A177-3AD203B41FA5}">
                      <a16:colId xmlns:a16="http://schemas.microsoft.com/office/drawing/2014/main" val="20003"/>
                    </a:ext>
                  </a:extLst>
                </a:gridCol>
              </a:tblGrid>
              <a:tr h="444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4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6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38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8" name="AutoShape 33"/>
          <p:cNvSpPr>
            <a:spLocks noChangeArrowheads="1"/>
          </p:cNvSpPr>
          <p:nvPr/>
        </p:nvSpPr>
        <p:spPr bwMode="auto">
          <a:xfrm>
            <a:off x="3352800" y="5374784"/>
            <a:ext cx="758825" cy="603250"/>
          </a:xfrm>
          <a:prstGeom prst="rightArrow">
            <a:avLst>
              <a:gd name="adj1" fmla="val 50000"/>
              <a:gd name="adj2" fmla="val 31447"/>
            </a:avLst>
          </a:prstGeom>
          <a:solidFill>
            <a:srgbClr val="FF9900"/>
          </a:solidFill>
          <a:ln w="19050">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69" name="Rectangle 68"/>
          <p:cNvSpPr>
            <a:spLocks noChangeArrowheads="1"/>
          </p:cNvSpPr>
          <p:nvPr/>
        </p:nvSpPr>
        <p:spPr bwMode="auto">
          <a:xfrm>
            <a:off x="2590800" y="4765184"/>
            <a:ext cx="533400" cy="533400"/>
          </a:xfrm>
          <a:prstGeom prst="rect">
            <a:avLst/>
          </a:prstGeom>
          <a:noFill/>
          <a:ln w="38100" algn="ctr">
            <a:solidFill>
              <a:srgbClr val="00B050"/>
            </a:solid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49" name="Rectangle 69"/>
          <p:cNvSpPr>
            <a:spLocks noChangeArrowheads="1"/>
          </p:cNvSpPr>
          <p:nvPr/>
        </p:nvSpPr>
        <p:spPr bwMode="auto">
          <a:xfrm>
            <a:off x="6477000" y="3344832"/>
            <a:ext cx="1524000" cy="990600"/>
          </a:xfrm>
          <a:prstGeom prst="rect">
            <a:avLst/>
          </a:prstGeom>
          <a:noFill/>
          <a:ln w="38100" algn="ctr">
            <a:solidFill>
              <a:srgbClr val="7030A0"/>
            </a:solid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71" name="Rectangle 70"/>
          <p:cNvSpPr>
            <a:spLocks noChangeArrowheads="1"/>
          </p:cNvSpPr>
          <p:nvPr/>
        </p:nvSpPr>
        <p:spPr bwMode="auto">
          <a:xfrm>
            <a:off x="5562600" y="4841384"/>
            <a:ext cx="533400" cy="533400"/>
          </a:xfrm>
          <a:prstGeom prst="rect">
            <a:avLst/>
          </a:prstGeom>
          <a:noFill/>
          <a:ln w="38100" algn="ctr">
            <a:solidFill>
              <a:srgbClr val="7030A0"/>
            </a:solid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73" name="TextBox 72"/>
          <p:cNvSpPr txBox="1"/>
          <p:nvPr/>
        </p:nvSpPr>
        <p:spPr>
          <a:xfrm>
            <a:off x="7353345" y="6593152"/>
            <a:ext cx="2944906" cy="246221"/>
          </a:xfrm>
          <a:prstGeom prst="rect">
            <a:avLst/>
          </a:prstGeom>
          <a:noFill/>
        </p:spPr>
        <p:txBody>
          <a:bodyPr wrap="square" rtlCol="0">
            <a:spAutoFit/>
          </a:bodyPr>
          <a:lstStyle/>
          <a:p>
            <a:r>
              <a:rPr lang="en-US" sz="1000" dirty="0"/>
              <a:t>Slide </a:t>
            </a:r>
            <a:r>
              <a:rPr lang="en-US" sz="1000" dirty="0" err="1"/>
              <a:t>adaptat</a:t>
            </a:r>
            <a:r>
              <a:rPr lang="en-US" sz="1000" dirty="0"/>
              <a:t> </a:t>
            </a:r>
            <a:r>
              <a:rPr lang="en-US" sz="1000" dirty="0" err="1"/>
              <a:t>după</a:t>
            </a:r>
            <a:r>
              <a:rPr lang="en-US" sz="1000" dirty="0"/>
              <a:t> K. </a:t>
            </a:r>
            <a:r>
              <a:rPr lang="en-US" sz="1000" dirty="0" err="1"/>
              <a:t>Graumann</a:t>
            </a:r>
            <a:endParaRPr lang="en-US" sz="1000" dirty="0"/>
          </a:p>
        </p:txBody>
      </p:sp>
      <p:sp>
        <p:nvSpPr>
          <p:cNvPr id="7" name="TextBox 6"/>
          <p:cNvSpPr txBox="1"/>
          <p:nvPr/>
        </p:nvSpPr>
        <p:spPr>
          <a:xfrm>
            <a:off x="-29659" y="6518455"/>
            <a:ext cx="5474843" cy="646331"/>
          </a:xfrm>
          <a:prstGeom prst="rect">
            <a:avLst/>
          </a:prstGeom>
          <a:noFill/>
        </p:spPr>
        <p:txBody>
          <a:bodyPr wrap="square" rtlCol="0">
            <a:spAutoFit/>
          </a:bodyPr>
          <a:lstStyle/>
          <a:p>
            <a:r>
              <a:rPr lang="en-US" dirty="0">
                <a:hlinkClick r:id="rId6"/>
              </a:rPr>
              <a:t>http://www.cs.ubc.ca/~lowe/papers/ijcv04.pdf</a:t>
            </a:r>
            <a:endParaRPr lang="en-US" dirty="0"/>
          </a:p>
          <a:p>
            <a:endParaRPr lang="en-US" dirty="0"/>
          </a:p>
        </p:txBody>
      </p:sp>
    </p:spTree>
    <p:extLst>
      <p:ext uri="{BB962C8B-B14F-4D97-AF65-F5344CB8AC3E}">
        <p14:creationId xmlns:p14="http://schemas.microsoft.com/office/powerpoint/2010/main" val="35212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69" grpId="1" animBg="1"/>
      <p:bldP spid="71" grpId="0" animBg="1"/>
      <p:bldP spid="71"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5" name="Footer Placeholder 4"/>
          <p:cNvSpPr txBox="1">
            <a:spLocks noGrp="1"/>
          </p:cNvSpPr>
          <p:nvPr/>
        </p:nvSpPr>
        <p:spPr bwMode="auto">
          <a:xfrm>
            <a:off x="3124200" y="4505346"/>
            <a:ext cx="2895600" cy="457200"/>
          </a:xfrm>
          <a:prstGeom prst="rect">
            <a:avLst/>
          </a:prstGeom>
          <a:noFill/>
          <a:ln w="9525">
            <a:noFill/>
            <a:miter lim="800000"/>
            <a:headEnd/>
            <a:tailEnd/>
          </a:ln>
        </p:spPr>
        <p:txBody>
          <a:bodyPr/>
          <a:lstStyle/>
          <a:p>
            <a:pPr algn="ctr" eaLnBrk="0" fontAlgn="base" hangingPunct="0">
              <a:spcBef>
                <a:spcPct val="0"/>
              </a:spcBef>
              <a:spcAft>
                <a:spcPct val="0"/>
              </a:spcAft>
            </a:pPr>
            <a:r>
              <a:rPr lang="en-US" sz="1400">
                <a:solidFill>
                  <a:srgbClr val="000000"/>
                </a:solidFill>
                <a:latin typeface="Times New Roman" pitchFamily="18" charset="0"/>
              </a:rPr>
              <a:t>CSE 576: Computer Vision</a:t>
            </a:r>
          </a:p>
        </p:txBody>
      </p:sp>
      <p:pic>
        <p:nvPicPr>
          <p:cNvPr id="786436" name="Picture 2" descr="matierb1"/>
          <p:cNvPicPr>
            <a:picLocks noChangeAspect="1" noChangeArrowheads="1"/>
          </p:cNvPicPr>
          <p:nvPr/>
        </p:nvPicPr>
        <p:blipFill>
          <a:blip r:embed="rId3" cstate="print"/>
          <a:srcRect/>
          <a:stretch>
            <a:fillRect/>
          </a:stretch>
        </p:blipFill>
        <p:spPr bwMode="auto">
          <a:xfrm>
            <a:off x="2057400" y="1457346"/>
            <a:ext cx="4962525" cy="3495675"/>
          </a:xfrm>
          <a:prstGeom prst="rect">
            <a:avLst/>
          </a:prstGeom>
          <a:noFill/>
          <a:ln w="9525">
            <a:noFill/>
            <a:miter lim="800000"/>
            <a:headEnd/>
            <a:tailEnd/>
          </a:ln>
        </p:spPr>
      </p:pic>
      <p:sp>
        <p:nvSpPr>
          <p:cNvPr id="786437" name="Rectangle 3"/>
          <p:cNvSpPr>
            <a:spLocks noGrp="1" noChangeArrowheads="1"/>
          </p:cNvSpPr>
          <p:nvPr>
            <p:ph type="title"/>
          </p:nvPr>
        </p:nvSpPr>
        <p:spPr>
          <a:xfrm>
            <a:off x="336492" y="131733"/>
            <a:ext cx="8459847" cy="1143000"/>
          </a:xfrm>
        </p:spPr>
        <p:txBody>
          <a:bodyPr/>
          <a:lstStyle/>
          <a:p>
            <a:r>
              <a:rPr lang="en-US" sz="4000" dirty="0">
                <a:solidFill>
                  <a:schemeClr val="tx1"/>
                </a:solidFill>
              </a:rPr>
              <a:t>Descriptor invariant la </a:t>
            </a:r>
            <a:r>
              <a:rPr lang="en-US" sz="4000" dirty="0" err="1">
                <a:solidFill>
                  <a:schemeClr val="tx1"/>
                </a:solidFill>
              </a:rPr>
              <a:t>rotație</a:t>
            </a:r>
            <a:endParaRPr lang="en-US" sz="4000" dirty="0">
              <a:solidFill>
                <a:schemeClr val="tx1"/>
              </a:solidFill>
            </a:endParaRPr>
          </a:p>
        </p:txBody>
      </p:sp>
      <p:pic>
        <p:nvPicPr>
          <p:cNvPr id="786438" name="Picture 5" descr="matierbf1"/>
          <p:cNvPicPr>
            <a:picLocks noChangeAspect="1" noChangeArrowheads="1"/>
          </p:cNvPicPr>
          <p:nvPr/>
        </p:nvPicPr>
        <p:blipFill>
          <a:blip r:embed="rId4" cstate="print"/>
          <a:srcRect/>
          <a:stretch>
            <a:fillRect/>
          </a:stretch>
        </p:blipFill>
        <p:spPr bwMode="auto">
          <a:xfrm>
            <a:off x="5499100" y="2741634"/>
            <a:ext cx="1982788" cy="1987550"/>
          </a:xfrm>
          <a:prstGeom prst="rect">
            <a:avLst/>
          </a:prstGeom>
          <a:noFill/>
          <a:ln w="9525">
            <a:noFill/>
            <a:miter lim="800000"/>
            <a:headEnd/>
            <a:tailEnd/>
          </a:ln>
        </p:spPr>
      </p:pic>
      <p:sp>
        <p:nvSpPr>
          <p:cNvPr id="786439" name="Line 6"/>
          <p:cNvSpPr>
            <a:spLocks noChangeShapeType="1"/>
          </p:cNvSpPr>
          <p:nvPr/>
        </p:nvSpPr>
        <p:spPr bwMode="auto">
          <a:xfrm>
            <a:off x="5486400" y="2447946"/>
            <a:ext cx="1990725" cy="1588"/>
          </a:xfrm>
          <a:prstGeom prst="line">
            <a:avLst/>
          </a:prstGeom>
          <a:noFill/>
          <a:ln w="50800">
            <a:solidFill>
              <a:srgbClr val="0000FF"/>
            </a:solidFill>
            <a:round/>
            <a:headEnd type="triangle" w="lg" len="med"/>
            <a:tailEnd type="triangle" w="lg" len="med"/>
          </a:ln>
        </p:spPr>
        <p:txBody>
          <a:bodyPr/>
          <a:lstStyle/>
          <a:p>
            <a:pPr eaLnBrk="0" fontAlgn="base" hangingPunct="0">
              <a:spcBef>
                <a:spcPct val="0"/>
              </a:spcBef>
              <a:spcAft>
                <a:spcPct val="0"/>
              </a:spcAft>
            </a:pPr>
            <a:endParaRPr lang="en-US">
              <a:solidFill>
                <a:srgbClr val="000000"/>
              </a:solidFill>
            </a:endParaRPr>
          </a:p>
        </p:txBody>
      </p:sp>
      <p:sp>
        <p:nvSpPr>
          <p:cNvPr id="786440" name="Line 7"/>
          <p:cNvSpPr>
            <a:spLocks noChangeShapeType="1"/>
          </p:cNvSpPr>
          <p:nvPr/>
        </p:nvSpPr>
        <p:spPr bwMode="auto">
          <a:xfrm>
            <a:off x="4343400" y="2201884"/>
            <a:ext cx="596900" cy="123825"/>
          </a:xfrm>
          <a:prstGeom prst="line">
            <a:avLst/>
          </a:prstGeom>
          <a:noFill/>
          <a:ln w="31750">
            <a:solidFill>
              <a:srgbClr val="0000FF"/>
            </a:solidFill>
            <a:round/>
            <a:headEnd type="triangle" w="lg" len="med"/>
            <a:tailEnd type="triangle" w="lg" len="med"/>
          </a:ln>
        </p:spPr>
        <p:txBody>
          <a:bodyPr/>
          <a:lstStyle/>
          <a:p>
            <a:pPr eaLnBrk="0" fontAlgn="base" hangingPunct="0">
              <a:spcBef>
                <a:spcPct val="0"/>
              </a:spcBef>
              <a:spcAft>
                <a:spcPct val="0"/>
              </a:spcAft>
            </a:pPr>
            <a:endParaRPr lang="en-US">
              <a:solidFill>
                <a:srgbClr val="000000"/>
              </a:solidFill>
            </a:endParaRPr>
          </a:p>
        </p:txBody>
      </p:sp>
      <p:sp>
        <p:nvSpPr>
          <p:cNvPr id="9" name="Rectangle 8"/>
          <p:cNvSpPr/>
          <p:nvPr/>
        </p:nvSpPr>
        <p:spPr>
          <a:xfrm>
            <a:off x="336492" y="5035572"/>
            <a:ext cx="8734482" cy="954107"/>
          </a:xfrm>
          <a:prstGeom prst="rect">
            <a:avLst/>
          </a:prstGeom>
        </p:spPr>
        <p:txBody>
          <a:bodyPr wrap="square">
            <a:spAutoFit/>
          </a:bodyPr>
          <a:lstStyle/>
          <a:p>
            <a:pPr marL="342900" indent="-342900" eaLnBrk="0" fontAlgn="base" hangingPunct="0">
              <a:spcBef>
                <a:spcPct val="0"/>
              </a:spcBef>
              <a:spcAft>
                <a:spcPct val="0"/>
              </a:spcAft>
              <a:buFontTx/>
              <a:buChar char="•"/>
            </a:pPr>
            <a:r>
              <a:rPr lang="en-US" sz="2800" dirty="0" err="1">
                <a:solidFill>
                  <a:srgbClr val="000000"/>
                </a:solidFill>
                <a:cs typeface="Times New Roman" pitchFamily="18" charset="0"/>
              </a:rPr>
              <a:t>rotim</a:t>
            </a:r>
            <a:r>
              <a:rPr lang="en-US" sz="2800" dirty="0">
                <a:solidFill>
                  <a:srgbClr val="000000"/>
                </a:solidFill>
                <a:cs typeface="Times New Roman" pitchFamily="18" charset="0"/>
              </a:rPr>
              <a:t> patch-</a:t>
            </a:r>
            <a:r>
              <a:rPr lang="en-US" sz="2800" dirty="0" err="1">
                <a:solidFill>
                  <a:srgbClr val="000000"/>
                </a:solidFill>
                <a:cs typeface="Times New Roman" pitchFamily="18" charset="0"/>
              </a:rPr>
              <a:t>ul</a:t>
            </a:r>
            <a:r>
              <a:rPr lang="en-US" sz="2800" dirty="0">
                <a:solidFill>
                  <a:srgbClr val="000000"/>
                </a:solidFill>
                <a:cs typeface="Times New Roman" pitchFamily="18" charset="0"/>
              </a:rPr>
              <a:t> (</a:t>
            </a:r>
            <a:r>
              <a:rPr lang="en-US" sz="2800" dirty="0" err="1">
                <a:solidFill>
                  <a:srgbClr val="000000"/>
                </a:solidFill>
                <a:cs typeface="Times New Roman" pitchFamily="18" charset="0"/>
              </a:rPr>
              <a:t>regiunea</a:t>
            </a:r>
            <a:r>
              <a:rPr lang="en-US" sz="2800" dirty="0">
                <a:solidFill>
                  <a:srgbClr val="000000"/>
                </a:solidFill>
                <a:cs typeface="Times New Roman" pitchFamily="18" charset="0"/>
              </a:rPr>
              <a:t>) </a:t>
            </a:r>
            <a:r>
              <a:rPr lang="en-US" sz="2800" dirty="0" err="1">
                <a:solidFill>
                  <a:srgbClr val="000000"/>
                </a:solidFill>
                <a:cs typeface="Times New Roman" pitchFamily="18" charset="0"/>
              </a:rPr>
              <a:t>pe</a:t>
            </a:r>
            <a:r>
              <a:rPr lang="en-US" sz="2800" dirty="0">
                <a:solidFill>
                  <a:srgbClr val="000000"/>
                </a:solidFill>
                <a:cs typeface="Times New Roman" pitchFamily="18" charset="0"/>
              </a:rPr>
              <a:t> </a:t>
            </a:r>
            <a:r>
              <a:rPr lang="en-US" sz="2800" dirty="0" err="1">
                <a:solidFill>
                  <a:srgbClr val="000000"/>
                </a:solidFill>
                <a:cs typeface="Times New Roman" pitchFamily="18" charset="0"/>
              </a:rPr>
              <a:t>baza</a:t>
            </a:r>
            <a:r>
              <a:rPr lang="en-US" sz="2800" dirty="0">
                <a:solidFill>
                  <a:srgbClr val="000000"/>
                </a:solidFill>
                <a:cs typeface="Times New Roman" pitchFamily="18" charset="0"/>
              </a:rPr>
              <a:t> </a:t>
            </a:r>
            <a:r>
              <a:rPr lang="en-US" sz="2800" dirty="0" err="1">
                <a:solidFill>
                  <a:srgbClr val="000000"/>
                </a:solidFill>
                <a:cs typeface="Times New Roman" pitchFamily="18" charset="0"/>
              </a:rPr>
              <a:t>orientării</a:t>
            </a:r>
            <a:r>
              <a:rPr lang="en-US" sz="2800" dirty="0">
                <a:solidFill>
                  <a:srgbClr val="000000"/>
                </a:solidFill>
                <a:cs typeface="Times New Roman" pitchFamily="18" charset="0"/>
              </a:rPr>
              <a:t> </a:t>
            </a:r>
            <a:r>
              <a:rPr lang="en-US" sz="2800" dirty="0" err="1">
                <a:solidFill>
                  <a:srgbClr val="000000"/>
                </a:solidFill>
                <a:cs typeface="Times New Roman" pitchFamily="18" charset="0"/>
              </a:rPr>
              <a:t>dominante</a:t>
            </a:r>
            <a:endParaRPr lang="en-US" sz="2800" dirty="0">
              <a:solidFill>
                <a:srgbClr val="000000"/>
              </a:solidFill>
              <a:cs typeface="Times New Roman" pitchFamily="18" charset="0"/>
            </a:endParaRPr>
          </a:p>
          <a:p>
            <a:pPr marL="342900" indent="-342900" eaLnBrk="0" fontAlgn="base" hangingPunct="0">
              <a:spcBef>
                <a:spcPct val="0"/>
              </a:spcBef>
              <a:spcAft>
                <a:spcPct val="0"/>
              </a:spcAft>
              <a:buFontTx/>
              <a:buChar char="•"/>
            </a:pPr>
            <a:r>
              <a:rPr lang="en-US" sz="2800" dirty="0" err="1">
                <a:solidFill>
                  <a:srgbClr val="000000"/>
                </a:solidFill>
                <a:cs typeface="Times New Roman" pitchFamily="18" charset="0"/>
              </a:rPr>
              <a:t>obțin</a:t>
            </a:r>
            <a:r>
              <a:rPr lang="en-US" sz="2800" dirty="0">
                <a:solidFill>
                  <a:srgbClr val="000000"/>
                </a:solidFill>
                <a:cs typeface="Times New Roman" pitchFamily="18" charset="0"/>
              </a:rPr>
              <a:t> un patch cu </a:t>
            </a:r>
            <a:r>
              <a:rPr lang="en-US" sz="2800" dirty="0" err="1">
                <a:solidFill>
                  <a:srgbClr val="000000"/>
                </a:solidFill>
                <a:cs typeface="Times New Roman" pitchFamily="18" charset="0"/>
              </a:rPr>
              <a:t>orientare</a:t>
            </a:r>
            <a:r>
              <a:rPr lang="en-US" sz="2800" dirty="0">
                <a:solidFill>
                  <a:srgbClr val="000000"/>
                </a:solidFill>
                <a:cs typeface="Times New Roman" pitchFamily="18" charset="0"/>
              </a:rPr>
              <a:t> </a:t>
            </a:r>
            <a:r>
              <a:rPr lang="en-US" sz="2800" dirty="0" err="1">
                <a:solidFill>
                  <a:srgbClr val="000000"/>
                </a:solidFill>
                <a:cs typeface="Times New Roman" pitchFamily="18" charset="0"/>
              </a:rPr>
              <a:t>canonică</a:t>
            </a:r>
            <a:endParaRPr lang="ru-RU" sz="2800" dirty="0">
              <a:solidFill>
                <a:srgbClr val="000000"/>
              </a:solidFill>
              <a:cs typeface="Times New Roman" pitchFamily="18" charset="0"/>
            </a:endParaRPr>
          </a:p>
        </p:txBody>
      </p:sp>
      <p:sp>
        <p:nvSpPr>
          <p:cNvPr id="10" name="TextBox 9"/>
          <p:cNvSpPr txBox="1"/>
          <p:nvPr/>
        </p:nvSpPr>
        <p:spPr>
          <a:xfrm>
            <a:off x="7353345" y="6593152"/>
            <a:ext cx="2944906" cy="246221"/>
          </a:xfrm>
          <a:prstGeom prst="rect">
            <a:avLst/>
          </a:prstGeom>
          <a:noFill/>
        </p:spPr>
        <p:txBody>
          <a:bodyPr wrap="square" rtlCol="0">
            <a:spAutoFit/>
          </a:bodyPr>
          <a:lstStyle/>
          <a:p>
            <a:r>
              <a:rPr lang="en-US" sz="1000" dirty="0"/>
              <a:t>Slide </a:t>
            </a:r>
            <a:r>
              <a:rPr lang="en-US" sz="1000" dirty="0" err="1"/>
              <a:t>adaptat</a:t>
            </a:r>
            <a:r>
              <a:rPr lang="en-US" sz="1000" dirty="0"/>
              <a:t> </a:t>
            </a:r>
            <a:r>
              <a:rPr lang="en-US" sz="1000" dirty="0" err="1"/>
              <a:t>după</a:t>
            </a:r>
            <a:r>
              <a:rPr lang="en-US" sz="1000" dirty="0"/>
              <a:t> K. </a:t>
            </a:r>
            <a:r>
              <a:rPr lang="en-US" sz="1000" dirty="0" err="1"/>
              <a:t>Graumann</a:t>
            </a:r>
            <a:endParaRPr lang="en-US" sz="1000" dirty="0"/>
          </a:p>
        </p:txBody>
      </p:sp>
    </p:spTree>
    <p:extLst>
      <p:ext uri="{BB962C8B-B14F-4D97-AF65-F5344CB8AC3E}">
        <p14:creationId xmlns:p14="http://schemas.microsoft.com/office/powerpoint/2010/main" val="240542569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Content Placeholder 2"/>
          <p:cNvSpPr>
            <a:spLocks noGrp="1"/>
          </p:cNvSpPr>
          <p:nvPr>
            <p:ph idx="1"/>
          </p:nvPr>
        </p:nvSpPr>
        <p:spPr>
          <a:xfrm>
            <a:off x="419910" y="1239162"/>
            <a:ext cx="8229600" cy="4525963"/>
          </a:xfrm>
        </p:spPr>
        <p:txBody>
          <a:bodyPr>
            <a:normAutofit/>
          </a:bodyPr>
          <a:lstStyle/>
          <a:p>
            <a:pPr eaLnBrk="1" hangingPunct="1">
              <a:buFont typeface="Arial" pitchFamily="34" charset="0"/>
              <a:buChar char="•"/>
            </a:pPr>
            <a:r>
              <a:rPr lang="en-US" sz="2200" dirty="0" err="1"/>
              <a:t>foarte</a:t>
            </a:r>
            <a:r>
              <a:rPr lang="en-US" sz="2200" dirty="0"/>
              <a:t> robust </a:t>
            </a:r>
            <a:r>
              <a:rPr lang="en-US" sz="2200" dirty="0" err="1"/>
              <a:t>pentru</a:t>
            </a:r>
            <a:r>
              <a:rPr lang="en-US" sz="2200" dirty="0"/>
              <a:t> matching (</a:t>
            </a:r>
            <a:r>
              <a:rPr lang="en-US" sz="2200" dirty="0" err="1"/>
              <a:t>găsire</a:t>
            </a:r>
            <a:r>
              <a:rPr lang="en-US" sz="2200" dirty="0"/>
              <a:t> de </a:t>
            </a:r>
            <a:r>
              <a:rPr lang="en-US" sz="2200" dirty="0" err="1"/>
              <a:t>corespondențe</a:t>
            </a:r>
            <a:r>
              <a:rPr lang="en-US" sz="2200" dirty="0"/>
              <a:t>)</a:t>
            </a:r>
          </a:p>
          <a:p>
            <a:pPr eaLnBrk="1" hangingPunct="1">
              <a:buFont typeface="Arial" pitchFamily="34" charset="0"/>
              <a:buChar char="•"/>
            </a:pPr>
            <a:r>
              <a:rPr lang="en-US" sz="2200" dirty="0"/>
              <a:t>robust la </a:t>
            </a:r>
            <a:r>
              <a:rPr lang="en-US" sz="2200" dirty="0" err="1"/>
              <a:t>schimbări</a:t>
            </a:r>
            <a:r>
              <a:rPr lang="en-US" sz="2200" dirty="0"/>
              <a:t> </a:t>
            </a:r>
            <a:r>
              <a:rPr lang="en-US" sz="2200" dirty="0" err="1"/>
              <a:t>mari</a:t>
            </a:r>
            <a:r>
              <a:rPr lang="en-US" sz="2200" dirty="0"/>
              <a:t> ale </a:t>
            </a:r>
            <a:r>
              <a:rPr lang="en-US" sz="2200" dirty="0" err="1"/>
              <a:t>unghiului</a:t>
            </a:r>
            <a:r>
              <a:rPr lang="en-US" sz="2200" dirty="0"/>
              <a:t> din care a </a:t>
            </a:r>
            <a:r>
              <a:rPr lang="en-US" sz="2200" dirty="0" err="1"/>
              <a:t>fost</a:t>
            </a:r>
            <a:r>
              <a:rPr lang="en-US" sz="2200" dirty="0"/>
              <a:t> </a:t>
            </a:r>
            <a:r>
              <a:rPr lang="en-US" sz="2200" dirty="0" err="1"/>
              <a:t>luată</a:t>
            </a:r>
            <a:r>
              <a:rPr lang="en-US" sz="2200" dirty="0"/>
              <a:t> </a:t>
            </a:r>
            <a:r>
              <a:rPr lang="en-US" sz="2200" dirty="0" err="1"/>
              <a:t>imaginea</a:t>
            </a:r>
            <a:r>
              <a:rPr lang="en-US" sz="2200" dirty="0"/>
              <a:t> </a:t>
            </a:r>
          </a:p>
          <a:p>
            <a:pPr eaLnBrk="1" hangingPunct="1">
              <a:buFont typeface="Arial" pitchFamily="34" charset="0"/>
              <a:buChar char="•"/>
            </a:pPr>
            <a:r>
              <a:rPr lang="en-US" sz="2200" dirty="0"/>
              <a:t>robust la </a:t>
            </a:r>
            <a:r>
              <a:rPr lang="en-US" sz="2200" dirty="0" err="1"/>
              <a:t>schimbări</a:t>
            </a:r>
            <a:r>
              <a:rPr lang="en-US" sz="2200" dirty="0"/>
              <a:t> </a:t>
            </a:r>
            <a:r>
              <a:rPr lang="en-US" sz="2200" dirty="0" err="1"/>
              <a:t>mari</a:t>
            </a:r>
            <a:r>
              <a:rPr lang="en-US" sz="2200" dirty="0"/>
              <a:t> </a:t>
            </a:r>
            <a:r>
              <a:rPr lang="en-US" sz="2200" dirty="0" err="1"/>
              <a:t>în</a:t>
            </a:r>
            <a:r>
              <a:rPr lang="en-US" sz="2200" dirty="0"/>
              <a:t> </a:t>
            </a:r>
            <a:r>
              <a:rPr lang="en-US" sz="2200" dirty="0" err="1"/>
              <a:t>iluminarea</a:t>
            </a:r>
            <a:r>
              <a:rPr lang="en-US" sz="2200" dirty="0"/>
              <a:t> </a:t>
            </a:r>
            <a:r>
              <a:rPr lang="en-US" sz="2200" dirty="0" err="1"/>
              <a:t>scenei</a:t>
            </a:r>
            <a:endParaRPr lang="en-US" sz="2200" dirty="0"/>
          </a:p>
          <a:p>
            <a:pPr lvl="1">
              <a:buFont typeface="Arial" pitchFamily="34" charset="0"/>
              <a:buChar char="•"/>
            </a:pPr>
            <a:r>
              <a:rPr lang="en-US" sz="1800" dirty="0" err="1"/>
              <a:t>chiar</a:t>
            </a:r>
            <a:r>
              <a:rPr lang="en-US" sz="1800" dirty="0"/>
              <a:t> </a:t>
            </a:r>
            <a:r>
              <a:rPr lang="en-US" sz="1800" dirty="0" err="1"/>
              <a:t>și</a:t>
            </a:r>
            <a:r>
              <a:rPr lang="en-US" sz="1800" dirty="0"/>
              <a:t> </a:t>
            </a:r>
            <a:r>
              <a:rPr lang="en-US" sz="1800" dirty="0" err="1"/>
              <a:t>condiții</a:t>
            </a:r>
            <a:r>
              <a:rPr lang="en-US" sz="1800" dirty="0"/>
              <a:t> de </a:t>
            </a:r>
            <a:r>
              <a:rPr lang="en-US" sz="1800" dirty="0" err="1"/>
              <a:t>zi</a:t>
            </a:r>
            <a:r>
              <a:rPr lang="en-US" sz="1800" dirty="0"/>
              <a:t> </a:t>
            </a:r>
            <a:r>
              <a:rPr lang="en-US" sz="1800" dirty="0" err="1"/>
              <a:t>vs</a:t>
            </a:r>
            <a:r>
              <a:rPr lang="en-US" sz="1800" dirty="0"/>
              <a:t> </a:t>
            </a:r>
            <a:r>
              <a:rPr lang="en-US" sz="1800" dirty="0" err="1"/>
              <a:t>condiții</a:t>
            </a:r>
            <a:r>
              <a:rPr lang="en-US" sz="1800" dirty="0"/>
              <a:t> de </a:t>
            </a:r>
            <a:r>
              <a:rPr lang="en-US" sz="1800" dirty="0" err="1"/>
              <a:t>noapte</a:t>
            </a:r>
            <a:endParaRPr lang="en-US" sz="1800" dirty="0"/>
          </a:p>
          <a:p>
            <a:pPr eaLnBrk="1" hangingPunct="1">
              <a:buFont typeface="Arial" pitchFamily="34" charset="0"/>
              <a:buChar char="•"/>
            </a:pPr>
            <a:r>
              <a:rPr lang="en-US" sz="2200" dirty="0" err="1"/>
              <a:t>foarte</a:t>
            </a:r>
            <a:r>
              <a:rPr lang="en-US" sz="2200" dirty="0"/>
              <a:t> rapid – </a:t>
            </a:r>
            <a:r>
              <a:rPr lang="en-US" sz="2200" dirty="0" err="1"/>
              <a:t>poate</a:t>
            </a:r>
            <a:r>
              <a:rPr lang="en-US" sz="2200" dirty="0"/>
              <a:t> </a:t>
            </a:r>
            <a:r>
              <a:rPr lang="en-US" sz="2200" dirty="0" err="1"/>
              <a:t>rula</a:t>
            </a:r>
            <a:r>
              <a:rPr lang="en-US" sz="2200" dirty="0"/>
              <a:t> </a:t>
            </a:r>
            <a:r>
              <a:rPr lang="en-US" sz="2200" dirty="0" err="1"/>
              <a:t>în</a:t>
            </a:r>
            <a:r>
              <a:rPr lang="en-US" sz="2200" dirty="0"/>
              <a:t> </a:t>
            </a:r>
            <a:r>
              <a:rPr lang="en-US" sz="2200" dirty="0" err="1"/>
              <a:t>timp</a:t>
            </a:r>
            <a:r>
              <a:rPr lang="en-US" sz="2200" dirty="0"/>
              <a:t> real</a:t>
            </a:r>
          </a:p>
          <a:p>
            <a:pPr eaLnBrk="1" hangingPunct="1">
              <a:buFont typeface="Arial" pitchFamily="34" charset="0"/>
              <a:buChar char="•"/>
            </a:pPr>
            <a:r>
              <a:rPr lang="en-US" sz="2200" dirty="0"/>
              <a:t>cod </a:t>
            </a:r>
            <a:r>
              <a:rPr lang="en-US" sz="2200" dirty="0" err="1"/>
              <a:t>disponibil</a:t>
            </a:r>
            <a:r>
              <a:rPr lang="en-US" sz="2200" dirty="0"/>
              <a:t> online</a:t>
            </a:r>
          </a:p>
        </p:txBody>
      </p:sp>
      <p:pic>
        <p:nvPicPr>
          <p:cNvPr id="40964" name="Picture 2" descr="http://www.cs.washington.edu/homes/snavely/outgoing/test/1a.jpg"/>
          <p:cNvPicPr>
            <a:picLocks noChangeAspect="1" noChangeArrowheads="1"/>
          </p:cNvPicPr>
          <p:nvPr/>
        </p:nvPicPr>
        <p:blipFill>
          <a:blip r:embed="rId3" cstate="print"/>
          <a:srcRect/>
          <a:stretch>
            <a:fillRect/>
          </a:stretch>
        </p:blipFill>
        <p:spPr bwMode="auto">
          <a:xfrm>
            <a:off x="889750" y="3908376"/>
            <a:ext cx="2958443" cy="2217787"/>
          </a:xfrm>
          <a:prstGeom prst="rect">
            <a:avLst/>
          </a:prstGeom>
          <a:noFill/>
          <a:ln w="9525">
            <a:noFill/>
            <a:miter lim="800000"/>
            <a:headEnd/>
            <a:tailEnd/>
          </a:ln>
        </p:spPr>
      </p:pic>
      <p:pic>
        <p:nvPicPr>
          <p:cNvPr id="40965" name="Picture 4" descr="http://www.cs.washington.edu/homes/snavely/outgoing/test/2a.jpg"/>
          <p:cNvPicPr>
            <a:picLocks noChangeAspect="1" noChangeArrowheads="1"/>
          </p:cNvPicPr>
          <p:nvPr/>
        </p:nvPicPr>
        <p:blipFill>
          <a:blip r:embed="rId4" cstate="print"/>
          <a:srcRect/>
          <a:stretch>
            <a:fillRect/>
          </a:stretch>
        </p:blipFill>
        <p:spPr bwMode="auto">
          <a:xfrm>
            <a:off x="4534710" y="3912555"/>
            <a:ext cx="2951130" cy="2213608"/>
          </a:xfrm>
          <a:prstGeom prst="rect">
            <a:avLst/>
          </a:prstGeom>
          <a:noFill/>
          <a:ln w="9525">
            <a:noFill/>
            <a:miter lim="800000"/>
            <a:headEnd/>
            <a:tailEnd/>
          </a:ln>
        </p:spPr>
      </p:pic>
      <p:sp>
        <p:nvSpPr>
          <p:cNvPr id="9" name="Title 1"/>
          <p:cNvSpPr>
            <a:spLocks noGrp="1"/>
          </p:cNvSpPr>
          <p:nvPr>
            <p:ph type="title"/>
          </p:nvPr>
        </p:nvSpPr>
        <p:spPr>
          <a:xfrm>
            <a:off x="-304800" y="0"/>
            <a:ext cx="9829800" cy="1143000"/>
          </a:xfrm>
        </p:spPr>
        <p:txBody>
          <a:bodyPr/>
          <a:lstStyle/>
          <a:p>
            <a:pPr algn="ctr"/>
            <a:r>
              <a:rPr lang="en-US" sz="3800" dirty="0" err="1">
                <a:solidFill>
                  <a:schemeClr val="tx1"/>
                </a:solidFill>
                <a:latin typeface="Arial" pitchFamily="34" charset="0"/>
                <a:cs typeface="Arial" pitchFamily="34" charset="0"/>
              </a:rPr>
              <a:t>Descriptorul</a:t>
            </a:r>
            <a:r>
              <a:rPr lang="en-US" sz="3800" dirty="0">
                <a:solidFill>
                  <a:schemeClr val="tx1"/>
                </a:solidFill>
                <a:latin typeface="Arial" pitchFamily="34" charset="0"/>
                <a:cs typeface="Arial" pitchFamily="34" charset="0"/>
              </a:rPr>
              <a:t> SIFT [Lowe 2004] </a:t>
            </a:r>
          </a:p>
        </p:txBody>
      </p:sp>
      <p:sp>
        <p:nvSpPr>
          <p:cNvPr id="7" name="TextBox 6"/>
          <p:cNvSpPr txBox="1"/>
          <p:nvPr/>
        </p:nvSpPr>
        <p:spPr>
          <a:xfrm>
            <a:off x="7353345" y="6593152"/>
            <a:ext cx="2944906" cy="246221"/>
          </a:xfrm>
          <a:prstGeom prst="rect">
            <a:avLst/>
          </a:prstGeom>
          <a:noFill/>
        </p:spPr>
        <p:txBody>
          <a:bodyPr wrap="square" rtlCol="0">
            <a:spAutoFit/>
          </a:bodyPr>
          <a:lstStyle/>
          <a:p>
            <a:r>
              <a:rPr lang="en-US" sz="1000" dirty="0"/>
              <a:t>Slide </a:t>
            </a:r>
            <a:r>
              <a:rPr lang="en-US" sz="1000" dirty="0" err="1"/>
              <a:t>adaptat</a:t>
            </a:r>
            <a:r>
              <a:rPr lang="en-US" sz="1000" dirty="0"/>
              <a:t> </a:t>
            </a:r>
            <a:r>
              <a:rPr lang="en-US" sz="1000" dirty="0" err="1"/>
              <a:t>după</a:t>
            </a:r>
            <a:r>
              <a:rPr lang="en-US" sz="1000" dirty="0"/>
              <a:t> K. </a:t>
            </a:r>
            <a:r>
              <a:rPr lang="en-US" sz="1000" dirty="0" err="1"/>
              <a:t>Graumann</a:t>
            </a:r>
            <a:endParaRPr lang="en-US" sz="1000" dirty="0"/>
          </a:p>
        </p:txBody>
      </p:sp>
    </p:spTree>
    <p:extLst>
      <p:ext uri="{BB962C8B-B14F-4D97-AF65-F5344CB8AC3E}">
        <p14:creationId xmlns:p14="http://schemas.microsoft.com/office/powerpoint/2010/main" val="494127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lemon-law-articles.com/images/lemon.jpg"/>
          <p:cNvPicPr>
            <a:picLocks noChangeAspect="1" noChangeArrowheads="1"/>
          </p:cNvPicPr>
          <p:nvPr/>
        </p:nvPicPr>
        <p:blipFill>
          <a:blip r:embed="rId3" cstate="print">
            <a:grayscl/>
          </a:blip>
          <a:srcRect/>
          <a:stretch>
            <a:fillRect/>
          </a:stretch>
        </p:blipFill>
        <p:spPr bwMode="auto">
          <a:xfrm>
            <a:off x="1763890" y="3026962"/>
            <a:ext cx="2459612" cy="2488121"/>
          </a:xfrm>
          <a:prstGeom prst="rect">
            <a:avLst/>
          </a:prstGeom>
          <a:noFill/>
          <a:ln w="9525">
            <a:noFill/>
            <a:miter lim="800000"/>
            <a:headEnd/>
            <a:tailEnd/>
          </a:ln>
        </p:spPr>
      </p:pic>
      <p:pic>
        <p:nvPicPr>
          <p:cNvPr id="5" name="Picture 4" descr="http://recipes.contentquake.com/files/2007/07/mango.jpg"/>
          <p:cNvPicPr>
            <a:picLocks noChangeAspect="1" noChangeArrowheads="1"/>
          </p:cNvPicPr>
          <p:nvPr/>
        </p:nvPicPr>
        <p:blipFill>
          <a:blip r:embed="rId4" cstate="print">
            <a:lum bright="10000"/>
            <a:grayscl/>
          </a:blip>
          <a:srcRect/>
          <a:stretch>
            <a:fillRect/>
          </a:stretch>
        </p:blipFill>
        <p:spPr bwMode="auto">
          <a:xfrm>
            <a:off x="4814711" y="2736682"/>
            <a:ext cx="2778401" cy="2778401"/>
          </a:xfrm>
          <a:prstGeom prst="rect">
            <a:avLst/>
          </a:prstGeom>
          <a:noFill/>
          <a:ln w="9525">
            <a:noFill/>
            <a:miter lim="800000"/>
            <a:headEnd/>
            <a:tailEnd/>
          </a:ln>
        </p:spPr>
      </p:pic>
      <p:sp>
        <p:nvSpPr>
          <p:cNvPr id="349185" name="Title 1"/>
          <p:cNvSpPr>
            <a:spLocks noGrp="1"/>
          </p:cNvSpPr>
          <p:nvPr>
            <p:ph type="title"/>
          </p:nvPr>
        </p:nvSpPr>
        <p:spPr>
          <a:xfrm>
            <a:off x="457200" y="152400"/>
            <a:ext cx="8229600" cy="1143000"/>
          </a:xfrm>
        </p:spPr>
        <p:txBody>
          <a:bodyPr/>
          <a:lstStyle/>
          <a:p>
            <a:r>
              <a:rPr lang="en-US" dirty="0"/>
              <a:t>De </a:t>
            </a:r>
            <a:r>
              <a:rPr lang="en-US" dirty="0" err="1"/>
              <a:t>ce</a:t>
            </a:r>
            <a:r>
              <a:rPr lang="en-US" dirty="0"/>
              <a:t> </a:t>
            </a:r>
            <a:r>
              <a:rPr lang="en-US" dirty="0" err="1"/>
              <a:t>studiem</a:t>
            </a:r>
            <a:r>
              <a:rPr lang="en-US" dirty="0"/>
              <a:t> </a:t>
            </a:r>
            <a:r>
              <a:rPr lang="en-US" dirty="0" err="1"/>
              <a:t>textura</a:t>
            </a:r>
            <a:r>
              <a:rPr lang="en-US" dirty="0"/>
              <a:t>?</a:t>
            </a:r>
          </a:p>
        </p:txBody>
      </p:sp>
      <p:sp>
        <p:nvSpPr>
          <p:cNvPr id="3" name="Content Placeholder 2"/>
          <p:cNvSpPr>
            <a:spLocks noGrp="1"/>
          </p:cNvSpPr>
          <p:nvPr>
            <p:ph idx="1"/>
          </p:nvPr>
        </p:nvSpPr>
        <p:spPr>
          <a:xfrm>
            <a:off x="457200" y="1371600"/>
            <a:ext cx="8229600" cy="4525963"/>
          </a:xfrm>
        </p:spPr>
        <p:txBody>
          <a:bodyPr>
            <a:normAutofit/>
          </a:bodyPr>
          <a:lstStyle/>
          <a:p>
            <a:pPr>
              <a:buFontTx/>
              <a:buNone/>
            </a:pPr>
            <a:r>
              <a:rPr lang="en-US" sz="2800" dirty="0" err="1"/>
              <a:t>Importantă</a:t>
            </a:r>
            <a:r>
              <a:rPr lang="en-US" sz="2800" dirty="0"/>
              <a:t> </a:t>
            </a:r>
            <a:r>
              <a:rPr lang="en-US" sz="2800" dirty="0" err="1"/>
              <a:t>pentru</a:t>
            </a:r>
            <a:r>
              <a:rPr lang="en-US" sz="2800" dirty="0"/>
              <a:t> </a:t>
            </a:r>
            <a:r>
              <a:rPr lang="en-US" sz="2800" dirty="0" err="1"/>
              <a:t>percepție</a:t>
            </a:r>
            <a:r>
              <a:rPr lang="en-US" sz="2800" dirty="0"/>
              <a:t>:</a:t>
            </a:r>
          </a:p>
          <a:p>
            <a:r>
              <a:rPr lang="en-US" sz="2800" dirty="0" err="1"/>
              <a:t>proprietățile</a:t>
            </a:r>
            <a:r>
              <a:rPr lang="en-US" sz="2800" dirty="0"/>
              <a:t> </a:t>
            </a:r>
            <a:r>
              <a:rPr lang="en-US" sz="2800" dirty="0" err="1"/>
              <a:t>materialelor</a:t>
            </a:r>
            <a:endParaRPr lang="en-US" sz="2800" dirty="0"/>
          </a:p>
          <a:p>
            <a:r>
              <a:rPr lang="en-US" sz="2800" dirty="0" err="1"/>
              <a:t>caracteristică</a:t>
            </a:r>
            <a:r>
              <a:rPr lang="en-US" sz="2800" dirty="0"/>
              <a:t> </a:t>
            </a:r>
            <a:r>
              <a:rPr lang="en-US" sz="2800" dirty="0" err="1"/>
              <a:t>discriminativă</a:t>
            </a:r>
            <a:r>
              <a:rPr lang="en-US" sz="2800" dirty="0"/>
              <a:t> </a:t>
            </a:r>
            <a:r>
              <a:rPr lang="en-US" sz="2800" dirty="0" err="1"/>
              <a:t>pentru</a:t>
            </a:r>
            <a:r>
              <a:rPr lang="en-US" sz="2800" dirty="0"/>
              <a:t> </a:t>
            </a:r>
            <a:r>
              <a:rPr lang="en-US" sz="2800" dirty="0" err="1"/>
              <a:t>obiecte</a:t>
            </a:r>
            <a:r>
              <a:rPr lang="en-US" sz="2800" dirty="0"/>
              <a:t> cu </a:t>
            </a:r>
            <a:r>
              <a:rPr lang="en-US" sz="2800" dirty="0" err="1"/>
              <a:t>formă</a:t>
            </a:r>
            <a:r>
              <a:rPr lang="en-US" sz="2800" dirty="0"/>
              <a:t> </a:t>
            </a:r>
            <a:r>
              <a:rPr lang="en-US" sz="2800" dirty="0" err="1"/>
              <a:t>similară</a:t>
            </a:r>
            <a:endParaRPr lang="en-US" sz="2800" dirty="0"/>
          </a:p>
        </p:txBody>
      </p:sp>
      <p:pic>
        <p:nvPicPr>
          <p:cNvPr id="6" name="Picture 6" descr="http://www.swan.ac.uk/compsci/research/graphics/vg/compvis/images/golfBall.jpg"/>
          <p:cNvPicPr>
            <a:picLocks noChangeAspect="1" noChangeArrowheads="1"/>
          </p:cNvPicPr>
          <p:nvPr/>
        </p:nvPicPr>
        <p:blipFill>
          <a:blip r:embed="rId5" cstate="print">
            <a:clrChange>
              <a:clrFrom>
                <a:srgbClr val="000000"/>
              </a:clrFrom>
              <a:clrTo>
                <a:srgbClr val="000000">
                  <a:alpha val="0"/>
                </a:srgbClr>
              </a:clrTo>
            </a:clrChange>
          </a:blip>
          <a:srcRect/>
          <a:stretch>
            <a:fillRect/>
          </a:stretch>
        </p:blipFill>
        <p:spPr bwMode="auto">
          <a:xfrm>
            <a:off x="2494845" y="5443646"/>
            <a:ext cx="1244060" cy="1244060"/>
          </a:xfrm>
          <a:prstGeom prst="rect">
            <a:avLst/>
          </a:prstGeom>
          <a:noFill/>
          <a:ln w="9525">
            <a:noFill/>
            <a:miter lim="800000"/>
            <a:headEnd/>
            <a:tailEnd/>
          </a:ln>
        </p:spPr>
      </p:pic>
      <p:pic>
        <p:nvPicPr>
          <p:cNvPr id="7" name="Picture 8" descr="http://pro.corbis.com/images/CB030812.jpg?size=572&amp;uid=%7B6E11180E-350C-42A8-8420-DBAAD0AA61B6%7D"/>
          <p:cNvPicPr>
            <a:picLocks noChangeAspect="1" noChangeArrowheads="1"/>
          </p:cNvPicPr>
          <p:nvPr/>
        </p:nvPicPr>
        <p:blipFill>
          <a:blip r:embed="rId6" cstate="print">
            <a:duotone>
              <a:schemeClr val="bg2">
                <a:shade val="45000"/>
                <a:satMod val="135000"/>
              </a:schemeClr>
              <a:prstClr val="white"/>
            </a:duotone>
          </a:blip>
          <a:srcRect/>
          <a:stretch>
            <a:fillRect/>
          </a:stretch>
        </p:blipFill>
        <p:spPr bwMode="auto">
          <a:xfrm>
            <a:off x="5367866" y="5199253"/>
            <a:ext cx="1658747" cy="1658747"/>
          </a:xfrm>
          <a:prstGeom prst="rect">
            <a:avLst/>
          </a:prstGeom>
          <a:noFill/>
        </p:spPr>
      </p:pic>
      <p:sp>
        <p:nvSpPr>
          <p:cNvPr id="8" name="TextBox 7"/>
          <p:cNvSpPr txBox="1"/>
          <p:nvPr/>
        </p:nvSpPr>
        <p:spPr>
          <a:xfrm>
            <a:off x="6994763" y="6565488"/>
            <a:ext cx="2229568"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K. </a:t>
            </a:r>
            <a:r>
              <a:rPr lang="en-US" sz="1200" dirty="0" err="1"/>
              <a:t>Grauman</a:t>
            </a:r>
            <a:endParaRPr lang="en-US" sz="1200" dirty="0"/>
          </a:p>
        </p:txBody>
      </p:sp>
    </p:spTree>
    <p:extLst>
      <p:ext uri="{BB962C8B-B14F-4D97-AF65-F5344CB8AC3E}">
        <p14:creationId xmlns:p14="http://schemas.microsoft.com/office/powerpoint/2010/main" val="362370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45" name="AutoShape 3"/>
          <p:cNvSpPr>
            <a:spLocks noChangeArrowheads="1"/>
          </p:cNvSpPr>
          <p:nvPr/>
        </p:nvSpPr>
        <p:spPr bwMode="auto">
          <a:xfrm>
            <a:off x="990600" y="136207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46" name="Line 4"/>
          <p:cNvSpPr>
            <a:spLocks noChangeAspect="1" noChangeShapeType="1"/>
          </p:cNvSpPr>
          <p:nvPr/>
        </p:nvSpPr>
        <p:spPr bwMode="auto">
          <a:xfrm>
            <a:off x="1096290" y="155788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7" name="Line 5"/>
          <p:cNvSpPr>
            <a:spLocks noChangeAspect="1" noChangeShapeType="1"/>
          </p:cNvSpPr>
          <p:nvPr/>
        </p:nvSpPr>
        <p:spPr bwMode="auto">
          <a:xfrm>
            <a:off x="1096290" y="170247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8" name="Line 6"/>
          <p:cNvSpPr>
            <a:spLocks noChangeAspect="1" noChangeShapeType="1"/>
          </p:cNvSpPr>
          <p:nvPr/>
        </p:nvSpPr>
        <p:spPr bwMode="auto">
          <a:xfrm>
            <a:off x="1099309" y="184707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9" name="Line 7"/>
          <p:cNvSpPr>
            <a:spLocks noChangeAspect="1" noChangeShapeType="1"/>
          </p:cNvSpPr>
          <p:nvPr/>
        </p:nvSpPr>
        <p:spPr bwMode="auto">
          <a:xfrm>
            <a:off x="1099309" y="199167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50" name="Line 8"/>
          <p:cNvSpPr>
            <a:spLocks noChangeAspect="1" noChangeShapeType="1"/>
          </p:cNvSpPr>
          <p:nvPr/>
        </p:nvSpPr>
        <p:spPr bwMode="auto">
          <a:xfrm>
            <a:off x="1096290" y="214831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579" name="Line 9"/>
          <p:cNvSpPr>
            <a:spLocks noChangeShapeType="1"/>
          </p:cNvSpPr>
          <p:nvPr/>
        </p:nvSpPr>
        <p:spPr bwMode="auto">
          <a:xfrm flipV="1">
            <a:off x="762000" y="3200400"/>
            <a:ext cx="0" cy="3041650"/>
          </a:xfrm>
          <a:prstGeom prst="line">
            <a:avLst/>
          </a:prstGeom>
          <a:noFill/>
          <a:ln w="19050">
            <a:solidFill>
              <a:srgbClr val="0000FF"/>
            </a:solidFill>
            <a:round/>
            <a:headEnd/>
            <a:tailEnd type="triangle" w="med" len="med"/>
          </a:ln>
        </p:spPr>
        <p:txBody>
          <a:bodyPr wrap="none" anchor="ctr"/>
          <a:lstStyle/>
          <a:p>
            <a:endParaRPr lang="en-US"/>
          </a:p>
        </p:txBody>
      </p:sp>
      <p:sp>
        <p:nvSpPr>
          <p:cNvPr id="24580" name="Line 10"/>
          <p:cNvSpPr>
            <a:spLocks noChangeShapeType="1"/>
          </p:cNvSpPr>
          <p:nvPr/>
        </p:nvSpPr>
        <p:spPr bwMode="auto">
          <a:xfrm>
            <a:off x="762000" y="62420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4581" name="Line 11"/>
          <p:cNvSpPr>
            <a:spLocks noChangeShapeType="1"/>
          </p:cNvSpPr>
          <p:nvPr/>
        </p:nvSpPr>
        <p:spPr bwMode="auto">
          <a:xfrm flipV="1">
            <a:off x="762000" y="45640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4582" name="Oval 12"/>
          <p:cNvSpPr>
            <a:spLocks noChangeAspect="1" noChangeArrowheads="1"/>
          </p:cNvSpPr>
          <p:nvPr/>
        </p:nvSpPr>
        <p:spPr bwMode="auto">
          <a:xfrm>
            <a:off x="1712913" y="47974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3" name="Oval 13"/>
          <p:cNvSpPr>
            <a:spLocks noChangeAspect="1" noChangeArrowheads="1"/>
          </p:cNvSpPr>
          <p:nvPr/>
        </p:nvSpPr>
        <p:spPr bwMode="auto">
          <a:xfrm>
            <a:off x="1865313" y="49498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4" name="Oval 14"/>
          <p:cNvSpPr>
            <a:spLocks noChangeAspect="1" noChangeArrowheads="1"/>
          </p:cNvSpPr>
          <p:nvPr/>
        </p:nvSpPr>
        <p:spPr bwMode="auto">
          <a:xfrm>
            <a:off x="13716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5" name="Oval 15"/>
          <p:cNvSpPr>
            <a:spLocks noChangeAspect="1" noChangeArrowheads="1"/>
          </p:cNvSpPr>
          <p:nvPr/>
        </p:nvSpPr>
        <p:spPr bwMode="auto">
          <a:xfrm>
            <a:off x="1676400" y="5181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6" name="Oval 16"/>
          <p:cNvSpPr>
            <a:spLocks noChangeAspect="1" noChangeArrowheads="1"/>
          </p:cNvSpPr>
          <p:nvPr/>
        </p:nvSpPr>
        <p:spPr bwMode="auto">
          <a:xfrm>
            <a:off x="1447800" y="5105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7" name="Oval 17"/>
          <p:cNvSpPr>
            <a:spLocks noChangeAspect="1" noChangeArrowheads="1"/>
          </p:cNvSpPr>
          <p:nvPr/>
        </p:nvSpPr>
        <p:spPr bwMode="auto">
          <a:xfrm>
            <a:off x="2743200" y="3733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8" name="Oval 18"/>
          <p:cNvSpPr>
            <a:spLocks noChangeAspect="1" noChangeArrowheads="1"/>
          </p:cNvSpPr>
          <p:nvPr/>
        </p:nvSpPr>
        <p:spPr bwMode="auto">
          <a:xfrm>
            <a:off x="2667000" y="4343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9" name="Oval 19"/>
          <p:cNvSpPr>
            <a:spLocks noChangeAspect="1" noChangeArrowheads="1"/>
          </p:cNvSpPr>
          <p:nvPr/>
        </p:nvSpPr>
        <p:spPr bwMode="auto">
          <a:xfrm>
            <a:off x="24384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0" name="Oval 20"/>
          <p:cNvSpPr>
            <a:spLocks noChangeAspect="1" noChangeArrowheads="1"/>
          </p:cNvSpPr>
          <p:nvPr/>
        </p:nvSpPr>
        <p:spPr bwMode="auto">
          <a:xfrm>
            <a:off x="27432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1" name="Oval 21"/>
          <p:cNvSpPr>
            <a:spLocks noChangeAspect="1" noChangeArrowheads="1"/>
          </p:cNvSpPr>
          <p:nvPr/>
        </p:nvSpPr>
        <p:spPr bwMode="auto">
          <a:xfrm>
            <a:off x="22098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2" name="Oval 22"/>
          <p:cNvSpPr>
            <a:spLocks noChangeAspect="1" noChangeArrowheads="1"/>
          </p:cNvSpPr>
          <p:nvPr/>
        </p:nvSpPr>
        <p:spPr bwMode="auto">
          <a:xfrm>
            <a:off x="1524000" y="4495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3" name="Oval 23"/>
          <p:cNvSpPr>
            <a:spLocks noChangeAspect="1" noChangeArrowheads="1"/>
          </p:cNvSpPr>
          <p:nvPr/>
        </p:nvSpPr>
        <p:spPr bwMode="auto">
          <a:xfrm>
            <a:off x="3581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4" name="Oval 24"/>
          <p:cNvSpPr>
            <a:spLocks noChangeAspect="1" noChangeArrowheads="1"/>
          </p:cNvSpPr>
          <p:nvPr/>
        </p:nvSpPr>
        <p:spPr bwMode="auto">
          <a:xfrm>
            <a:off x="3429000" y="5486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5" name="Oval 25"/>
          <p:cNvSpPr>
            <a:spLocks noChangeAspect="1" noChangeArrowheads="1"/>
          </p:cNvSpPr>
          <p:nvPr/>
        </p:nvSpPr>
        <p:spPr bwMode="auto">
          <a:xfrm>
            <a:off x="3200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639" name="AutoShape 27"/>
          <p:cNvSpPr>
            <a:spLocks noChangeArrowheads="1"/>
          </p:cNvSpPr>
          <p:nvPr/>
        </p:nvSpPr>
        <p:spPr bwMode="auto">
          <a:xfrm>
            <a:off x="1654175" y="136207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40" name="Line 28"/>
          <p:cNvSpPr>
            <a:spLocks noChangeAspect="1" noChangeShapeType="1"/>
          </p:cNvSpPr>
          <p:nvPr/>
        </p:nvSpPr>
        <p:spPr bwMode="auto">
          <a:xfrm>
            <a:off x="1759865" y="155788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1" name="Line 29"/>
          <p:cNvSpPr>
            <a:spLocks noChangeAspect="1" noChangeShapeType="1"/>
          </p:cNvSpPr>
          <p:nvPr/>
        </p:nvSpPr>
        <p:spPr bwMode="auto">
          <a:xfrm>
            <a:off x="1759865" y="170247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2" name="Line 30"/>
          <p:cNvSpPr>
            <a:spLocks noChangeAspect="1" noChangeShapeType="1"/>
          </p:cNvSpPr>
          <p:nvPr/>
        </p:nvSpPr>
        <p:spPr bwMode="auto">
          <a:xfrm>
            <a:off x="1762884" y="184707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3" name="Line 31"/>
          <p:cNvSpPr>
            <a:spLocks noChangeAspect="1" noChangeShapeType="1"/>
          </p:cNvSpPr>
          <p:nvPr/>
        </p:nvSpPr>
        <p:spPr bwMode="auto">
          <a:xfrm>
            <a:off x="1762884" y="199167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4" name="Line 32"/>
          <p:cNvSpPr>
            <a:spLocks noChangeAspect="1" noChangeShapeType="1"/>
          </p:cNvSpPr>
          <p:nvPr/>
        </p:nvSpPr>
        <p:spPr bwMode="auto">
          <a:xfrm>
            <a:off x="1759865" y="214831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3" name="AutoShape 34"/>
          <p:cNvSpPr>
            <a:spLocks noChangeArrowheads="1"/>
          </p:cNvSpPr>
          <p:nvPr/>
        </p:nvSpPr>
        <p:spPr bwMode="auto">
          <a:xfrm>
            <a:off x="2339975" y="1371600"/>
            <a:ext cx="555625" cy="1000125"/>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24634" name="Line 35"/>
          <p:cNvSpPr>
            <a:spLocks noChangeAspect="1" noChangeShapeType="1"/>
          </p:cNvSpPr>
          <p:nvPr/>
        </p:nvSpPr>
        <p:spPr bwMode="auto">
          <a:xfrm>
            <a:off x="2445665" y="156740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5" name="Line 36"/>
          <p:cNvSpPr>
            <a:spLocks noChangeAspect="1" noChangeShapeType="1"/>
          </p:cNvSpPr>
          <p:nvPr/>
        </p:nvSpPr>
        <p:spPr bwMode="auto">
          <a:xfrm>
            <a:off x="2445665" y="171200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6" name="Line 37"/>
          <p:cNvSpPr>
            <a:spLocks noChangeAspect="1" noChangeShapeType="1"/>
          </p:cNvSpPr>
          <p:nvPr/>
        </p:nvSpPr>
        <p:spPr bwMode="auto">
          <a:xfrm>
            <a:off x="2448684" y="185660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7" name="Line 38"/>
          <p:cNvSpPr>
            <a:spLocks noChangeAspect="1" noChangeShapeType="1"/>
          </p:cNvSpPr>
          <p:nvPr/>
        </p:nvSpPr>
        <p:spPr bwMode="auto">
          <a:xfrm>
            <a:off x="2448684" y="200119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8" name="Line 39"/>
          <p:cNvSpPr>
            <a:spLocks noChangeAspect="1" noChangeShapeType="1"/>
          </p:cNvSpPr>
          <p:nvPr/>
        </p:nvSpPr>
        <p:spPr bwMode="auto">
          <a:xfrm>
            <a:off x="2445665" y="215784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27" name="AutoShape 41"/>
          <p:cNvSpPr>
            <a:spLocks noChangeArrowheads="1"/>
          </p:cNvSpPr>
          <p:nvPr/>
        </p:nvSpPr>
        <p:spPr bwMode="auto">
          <a:xfrm>
            <a:off x="3025775" y="1371600"/>
            <a:ext cx="555625" cy="1000125"/>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24628" name="Line 42"/>
          <p:cNvSpPr>
            <a:spLocks noChangeAspect="1" noChangeShapeType="1"/>
          </p:cNvSpPr>
          <p:nvPr/>
        </p:nvSpPr>
        <p:spPr bwMode="auto">
          <a:xfrm>
            <a:off x="3131465" y="156740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29" name="Line 43"/>
          <p:cNvSpPr>
            <a:spLocks noChangeAspect="1" noChangeShapeType="1"/>
          </p:cNvSpPr>
          <p:nvPr/>
        </p:nvSpPr>
        <p:spPr bwMode="auto">
          <a:xfrm>
            <a:off x="3131465" y="171200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0" name="Line 44"/>
          <p:cNvSpPr>
            <a:spLocks noChangeAspect="1" noChangeShapeType="1"/>
          </p:cNvSpPr>
          <p:nvPr/>
        </p:nvSpPr>
        <p:spPr bwMode="auto">
          <a:xfrm>
            <a:off x="3134484" y="185660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1" name="Line 45"/>
          <p:cNvSpPr>
            <a:spLocks noChangeAspect="1" noChangeShapeType="1"/>
          </p:cNvSpPr>
          <p:nvPr/>
        </p:nvSpPr>
        <p:spPr bwMode="auto">
          <a:xfrm>
            <a:off x="3134484" y="200119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2" name="Line 46"/>
          <p:cNvSpPr>
            <a:spLocks noChangeAspect="1" noChangeShapeType="1"/>
          </p:cNvSpPr>
          <p:nvPr/>
        </p:nvSpPr>
        <p:spPr bwMode="auto">
          <a:xfrm>
            <a:off x="3131465" y="215784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882735" name="Rectangle 47"/>
          <p:cNvSpPr>
            <a:spLocks noGrp="1" noChangeArrowheads="1"/>
          </p:cNvSpPr>
          <p:nvPr>
            <p:ph type="title"/>
          </p:nvPr>
        </p:nvSpPr>
        <p:spPr>
          <a:xfrm>
            <a:off x="0" y="274637"/>
            <a:ext cx="9144000" cy="836755"/>
          </a:xfrm>
        </p:spPr>
        <p:txBody>
          <a:bodyPr>
            <a:noAutofit/>
          </a:bodyPr>
          <a:lstStyle/>
          <a:p>
            <a:pPr eaLnBrk="1" hangingPunct="1">
              <a:defRPr/>
            </a:pPr>
            <a:r>
              <a:rPr lang="en-US" dirty="0">
                <a:effectLst>
                  <a:outerShdw blurRad="38100" dist="38100" dir="2700000" algn="tl">
                    <a:srgbClr val="FFFFFF"/>
                  </a:outerShdw>
                </a:effectLst>
                <a:latin typeface="Arial"/>
                <a:cs typeface="Arial"/>
              </a:rPr>
              <a:t>3. </a:t>
            </a:r>
            <a:r>
              <a:rPr lang="en-US" dirty="0" err="1">
                <a:effectLst>
                  <a:outerShdw blurRad="38100" dist="38100" dir="2700000" algn="tl">
                    <a:srgbClr val="FFFFFF"/>
                  </a:outerShdw>
                </a:effectLst>
                <a:latin typeface="Arial"/>
                <a:cs typeface="Arial"/>
              </a:rPr>
              <a:t>Învățarea</a:t>
            </a:r>
            <a:r>
              <a:rPr lang="en-US" dirty="0">
                <a:effectLst>
                  <a:outerShdw blurRad="38100" dist="38100" dir="2700000" algn="tl">
                    <a:srgbClr val="FFFFFF"/>
                  </a:outerShdw>
                </a:effectLst>
                <a:latin typeface="Arial"/>
                <a:cs typeface="Arial"/>
              </a:rPr>
              <a:t> </a:t>
            </a:r>
            <a:r>
              <a:rPr lang="en-US" dirty="0" err="1">
                <a:effectLst>
                  <a:outerShdw blurRad="38100" dist="38100" dir="2700000" algn="tl">
                    <a:srgbClr val="FFFFFF"/>
                  </a:outerShdw>
                </a:effectLst>
                <a:latin typeface="Arial"/>
                <a:cs typeface="Arial"/>
              </a:rPr>
              <a:t>vocabularului</a:t>
            </a:r>
            <a:r>
              <a:rPr lang="en-US" dirty="0">
                <a:effectLst>
                  <a:outerShdw blurRad="38100" dist="38100" dir="2700000" algn="tl">
                    <a:srgbClr val="FFFFFF"/>
                  </a:outerShdw>
                </a:effectLst>
                <a:latin typeface="Arial"/>
                <a:cs typeface="Arial"/>
              </a:rPr>
              <a:t> </a:t>
            </a:r>
            <a:r>
              <a:rPr lang="en-US" dirty="0" err="1">
                <a:effectLst>
                  <a:outerShdw blurRad="38100" dist="38100" dir="2700000" algn="tl">
                    <a:srgbClr val="FFFFFF"/>
                  </a:outerShdw>
                </a:effectLst>
                <a:latin typeface="Arial"/>
                <a:cs typeface="Arial"/>
              </a:rPr>
              <a:t>vizual</a:t>
            </a:r>
            <a:endParaRPr lang="en-US" dirty="0">
              <a:effectLst>
                <a:outerShdw blurRad="38100" dist="38100" dir="2700000" algn="tl">
                  <a:srgbClr val="FFFFFF"/>
                </a:outerShdw>
              </a:effectLst>
              <a:latin typeface="Arial"/>
              <a:cs typeface="Arial"/>
            </a:endParaRPr>
          </a:p>
        </p:txBody>
      </p:sp>
      <p:sp>
        <p:nvSpPr>
          <p:cNvPr id="24600" name="Freeform 48"/>
          <p:cNvSpPr>
            <a:spLocks/>
          </p:cNvSpPr>
          <p:nvPr/>
        </p:nvSpPr>
        <p:spPr bwMode="auto">
          <a:xfrm>
            <a:off x="1866900" y="2438400"/>
            <a:ext cx="800100" cy="1295400"/>
          </a:xfrm>
          <a:custGeom>
            <a:avLst/>
            <a:gdLst>
              <a:gd name="T0" fmla="*/ 2147483647 w 504"/>
              <a:gd name="T1" fmla="*/ 0 h 816"/>
              <a:gd name="T2" fmla="*/ 2147483647 w 504"/>
              <a:gd name="T3" fmla="*/ 2147483647 h 816"/>
              <a:gd name="T4" fmla="*/ 2147483647 w 504"/>
              <a:gd name="T5" fmla="*/ 2147483647 h 816"/>
              <a:gd name="T6" fmla="*/ 0 60000 65536"/>
              <a:gd name="T7" fmla="*/ 0 60000 65536"/>
              <a:gd name="T8" fmla="*/ 0 60000 65536"/>
              <a:gd name="T9" fmla="*/ 0 w 504"/>
              <a:gd name="T10" fmla="*/ 0 h 816"/>
              <a:gd name="T11" fmla="*/ 504 w 504"/>
              <a:gd name="T12" fmla="*/ 816 h 816"/>
            </a:gdLst>
            <a:ahLst/>
            <a:cxnLst>
              <a:cxn ang="T6">
                <a:pos x="T0" y="T1"/>
              </a:cxn>
              <a:cxn ang="T7">
                <a:pos x="T2" y="T3"/>
              </a:cxn>
              <a:cxn ang="T8">
                <a:pos x="T4" y="T5"/>
              </a:cxn>
            </a:cxnLst>
            <a:rect l="T9" t="T10" r="T11" b="T12"/>
            <a:pathLst>
              <a:path w="504" h="816">
                <a:moveTo>
                  <a:pt x="72" y="0"/>
                </a:moveTo>
                <a:cubicBezTo>
                  <a:pt x="36" y="124"/>
                  <a:pt x="0" y="248"/>
                  <a:pt x="72" y="384"/>
                </a:cubicBezTo>
                <a:cubicBezTo>
                  <a:pt x="144" y="520"/>
                  <a:pt x="324" y="668"/>
                  <a:pt x="504" y="816"/>
                </a:cubicBezTo>
              </a:path>
            </a:pathLst>
          </a:custGeom>
          <a:noFill/>
          <a:ln w="9525">
            <a:solidFill>
              <a:schemeClr val="tx1"/>
            </a:solidFill>
            <a:prstDash val="dash"/>
            <a:round/>
            <a:headEnd/>
            <a:tailEnd type="triangle" w="med" len="med"/>
          </a:ln>
        </p:spPr>
        <p:txBody>
          <a:bodyPr/>
          <a:lstStyle/>
          <a:p>
            <a:endParaRPr lang="en-US"/>
          </a:p>
        </p:txBody>
      </p:sp>
      <p:sp>
        <p:nvSpPr>
          <p:cNvPr id="24601" name="Freeform 49"/>
          <p:cNvSpPr>
            <a:spLocks/>
          </p:cNvSpPr>
          <p:nvPr/>
        </p:nvSpPr>
        <p:spPr bwMode="auto">
          <a:xfrm>
            <a:off x="2057400" y="2514600"/>
            <a:ext cx="1320800" cy="2997200"/>
          </a:xfrm>
          <a:custGeom>
            <a:avLst/>
            <a:gdLst>
              <a:gd name="T0" fmla="*/ 2147483647 w 832"/>
              <a:gd name="T1" fmla="*/ 0 h 1888"/>
              <a:gd name="T2" fmla="*/ 2147483647 w 832"/>
              <a:gd name="T3" fmla="*/ 2147483647 h 1888"/>
              <a:gd name="T4" fmla="*/ 2147483647 w 832"/>
              <a:gd name="T5" fmla="*/ 2147483647 h 1888"/>
              <a:gd name="T6" fmla="*/ 0 w 832"/>
              <a:gd name="T7" fmla="*/ 2147483647 h 1888"/>
              <a:gd name="T8" fmla="*/ 0 60000 65536"/>
              <a:gd name="T9" fmla="*/ 0 60000 65536"/>
              <a:gd name="T10" fmla="*/ 0 60000 65536"/>
              <a:gd name="T11" fmla="*/ 0 60000 65536"/>
              <a:gd name="T12" fmla="*/ 0 w 832"/>
              <a:gd name="T13" fmla="*/ 0 h 1888"/>
              <a:gd name="T14" fmla="*/ 832 w 832"/>
              <a:gd name="T15" fmla="*/ 1888 h 1888"/>
            </a:gdLst>
            <a:ahLst/>
            <a:cxnLst>
              <a:cxn ang="T8">
                <a:pos x="T0" y="T1"/>
              </a:cxn>
              <a:cxn ang="T9">
                <a:pos x="T2" y="T3"/>
              </a:cxn>
              <a:cxn ang="T10">
                <a:pos x="T4" y="T5"/>
              </a:cxn>
              <a:cxn ang="T11">
                <a:pos x="T6" y="T7"/>
              </a:cxn>
            </a:cxnLst>
            <a:rect l="T12" t="T13" r="T14" b="T15"/>
            <a:pathLst>
              <a:path w="832" h="1888">
                <a:moveTo>
                  <a:pt x="432" y="0"/>
                </a:moveTo>
                <a:cubicBezTo>
                  <a:pt x="632" y="472"/>
                  <a:pt x="832" y="944"/>
                  <a:pt x="816" y="1248"/>
                </a:cubicBezTo>
                <a:cubicBezTo>
                  <a:pt x="800" y="1552"/>
                  <a:pt x="472" y="1760"/>
                  <a:pt x="336" y="1824"/>
                </a:cubicBezTo>
                <a:cubicBezTo>
                  <a:pt x="200" y="1888"/>
                  <a:pt x="100" y="1760"/>
                  <a:pt x="0" y="1632"/>
                </a:cubicBezTo>
              </a:path>
            </a:pathLst>
          </a:custGeom>
          <a:noFill/>
          <a:ln w="9525">
            <a:solidFill>
              <a:schemeClr val="tx1"/>
            </a:solidFill>
            <a:prstDash val="dash"/>
            <a:round/>
            <a:headEnd/>
            <a:tailEnd type="triangle" w="med" len="med"/>
          </a:ln>
        </p:spPr>
        <p:txBody>
          <a:bodyPr/>
          <a:lstStyle/>
          <a:p>
            <a:endParaRPr lang="en-US"/>
          </a:p>
        </p:txBody>
      </p:sp>
      <p:sp>
        <p:nvSpPr>
          <p:cNvPr id="24602" name="Freeform 50"/>
          <p:cNvSpPr>
            <a:spLocks/>
          </p:cNvSpPr>
          <p:nvPr/>
        </p:nvSpPr>
        <p:spPr bwMode="auto">
          <a:xfrm>
            <a:off x="3352800" y="2514600"/>
            <a:ext cx="990600" cy="3124200"/>
          </a:xfrm>
          <a:custGeom>
            <a:avLst/>
            <a:gdLst>
              <a:gd name="T0" fmla="*/ 0 w 624"/>
              <a:gd name="T1" fmla="*/ 0 h 1968"/>
              <a:gd name="T2" fmla="*/ 2147483647 w 624"/>
              <a:gd name="T3" fmla="*/ 2147483647 h 1968"/>
              <a:gd name="T4" fmla="*/ 2147483647 w 624"/>
              <a:gd name="T5" fmla="*/ 2147483647 h 1968"/>
              <a:gd name="T6" fmla="*/ 0 60000 65536"/>
              <a:gd name="T7" fmla="*/ 0 60000 65536"/>
              <a:gd name="T8" fmla="*/ 0 60000 65536"/>
              <a:gd name="T9" fmla="*/ 0 w 624"/>
              <a:gd name="T10" fmla="*/ 0 h 1968"/>
              <a:gd name="T11" fmla="*/ 624 w 624"/>
              <a:gd name="T12" fmla="*/ 1968 h 1968"/>
            </a:gdLst>
            <a:ahLst/>
            <a:cxnLst>
              <a:cxn ang="T6">
                <a:pos x="T0" y="T1"/>
              </a:cxn>
              <a:cxn ang="T7">
                <a:pos x="T2" y="T3"/>
              </a:cxn>
              <a:cxn ang="T8">
                <a:pos x="T4" y="T5"/>
              </a:cxn>
            </a:cxnLst>
            <a:rect l="T9" t="T10" r="T11" b="T12"/>
            <a:pathLst>
              <a:path w="624" h="1968">
                <a:moveTo>
                  <a:pt x="0" y="0"/>
                </a:moveTo>
                <a:cubicBezTo>
                  <a:pt x="264" y="220"/>
                  <a:pt x="528" y="440"/>
                  <a:pt x="576" y="768"/>
                </a:cubicBezTo>
                <a:cubicBezTo>
                  <a:pt x="624" y="1096"/>
                  <a:pt x="456" y="1532"/>
                  <a:pt x="288" y="1968"/>
                </a:cubicBezTo>
              </a:path>
            </a:pathLst>
          </a:custGeom>
          <a:noFill/>
          <a:ln w="9525">
            <a:solidFill>
              <a:schemeClr val="tx1"/>
            </a:solidFill>
            <a:prstDash val="dash"/>
            <a:round/>
            <a:headEnd/>
            <a:tailEnd type="triangle" w="med" len="med"/>
          </a:ln>
        </p:spPr>
        <p:txBody>
          <a:bodyPr/>
          <a:lstStyle/>
          <a:p>
            <a:endParaRPr lang="en-US"/>
          </a:p>
        </p:txBody>
      </p:sp>
      <p:sp>
        <p:nvSpPr>
          <p:cNvPr id="24603" name="Freeform 51"/>
          <p:cNvSpPr>
            <a:spLocks/>
          </p:cNvSpPr>
          <p:nvPr/>
        </p:nvSpPr>
        <p:spPr bwMode="auto">
          <a:xfrm>
            <a:off x="304800" y="2362200"/>
            <a:ext cx="1295400" cy="2057400"/>
          </a:xfrm>
          <a:custGeom>
            <a:avLst/>
            <a:gdLst>
              <a:gd name="T0" fmla="*/ 2147483647 w 816"/>
              <a:gd name="T1" fmla="*/ 0 h 1296"/>
              <a:gd name="T2" fmla="*/ 0 w 816"/>
              <a:gd name="T3" fmla="*/ 2147483647 h 1296"/>
              <a:gd name="T4" fmla="*/ 2147483647 w 816"/>
              <a:gd name="T5" fmla="*/ 2147483647 h 1296"/>
              <a:gd name="T6" fmla="*/ 2147483647 w 816"/>
              <a:gd name="T7" fmla="*/ 2147483647 h 1296"/>
              <a:gd name="T8" fmla="*/ 0 60000 65536"/>
              <a:gd name="T9" fmla="*/ 0 60000 65536"/>
              <a:gd name="T10" fmla="*/ 0 60000 65536"/>
              <a:gd name="T11" fmla="*/ 0 60000 65536"/>
              <a:gd name="T12" fmla="*/ 0 w 816"/>
              <a:gd name="T13" fmla="*/ 0 h 1296"/>
              <a:gd name="T14" fmla="*/ 816 w 816"/>
              <a:gd name="T15" fmla="*/ 1296 h 1296"/>
            </a:gdLst>
            <a:ahLst/>
            <a:cxnLst>
              <a:cxn ang="T8">
                <a:pos x="T0" y="T1"/>
              </a:cxn>
              <a:cxn ang="T9">
                <a:pos x="T2" y="T3"/>
              </a:cxn>
              <a:cxn ang="T10">
                <a:pos x="T4" y="T5"/>
              </a:cxn>
              <a:cxn ang="T11">
                <a:pos x="T6" y="T7"/>
              </a:cxn>
            </a:cxnLst>
            <a:rect l="T12" t="T13" r="T14" b="T15"/>
            <a:pathLst>
              <a:path w="816" h="1296">
                <a:moveTo>
                  <a:pt x="624" y="0"/>
                </a:moveTo>
                <a:cubicBezTo>
                  <a:pt x="312" y="180"/>
                  <a:pt x="0" y="360"/>
                  <a:pt x="0" y="528"/>
                </a:cubicBezTo>
                <a:cubicBezTo>
                  <a:pt x="0" y="696"/>
                  <a:pt x="488" y="880"/>
                  <a:pt x="624" y="1008"/>
                </a:cubicBezTo>
                <a:cubicBezTo>
                  <a:pt x="760" y="1136"/>
                  <a:pt x="788" y="1216"/>
                  <a:pt x="816" y="1296"/>
                </a:cubicBezTo>
              </a:path>
            </a:pathLst>
          </a:custGeom>
          <a:noFill/>
          <a:ln w="9525">
            <a:solidFill>
              <a:schemeClr val="tx1"/>
            </a:solidFill>
            <a:prstDash val="dash"/>
            <a:round/>
            <a:headEnd/>
            <a:tailEnd type="triangle" w="med" len="med"/>
          </a:ln>
        </p:spPr>
        <p:txBody>
          <a:bodyPr/>
          <a:lstStyle/>
          <a:p>
            <a:endParaRPr lang="en-US"/>
          </a:p>
        </p:txBody>
      </p:sp>
      <p:grpSp>
        <p:nvGrpSpPr>
          <p:cNvPr id="24605" name="Group 53"/>
          <p:cNvGrpSpPr>
            <a:grpSpLocks/>
          </p:cNvGrpSpPr>
          <p:nvPr/>
        </p:nvGrpSpPr>
        <p:grpSpPr bwMode="auto">
          <a:xfrm>
            <a:off x="1654175" y="1362075"/>
            <a:ext cx="555625" cy="1000125"/>
            <a:chOff x="2532" y="1542"/>
            <a:chExt cx="184" cy="332"/>
          </a:xfrm>
        </p:grpSpPr>
        <p:sp>
          <p:nvSpPr>
            <p:cNvPr id="24621" name="AutoShape 54"/>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solidFill>
                  <a:srgbClr val="FF8000"/>
                </a:solidFill>
              </a:endParaRPr>
            </a:p>
          </p:txBody>
        </p:sp>
        <p:sp>
          <p:nvSpPr>
            <p:cNvPr id="24622" name="Line 5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3" name="Line 5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4" name="Line 5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5" name="Line 5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6" name="Line 5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4606" name="Group 60"/>
          <p:cNvGrpSpPr>
            <a:grpSpLocks/>
          </p:cNvGrpSpPr>
          <p:nvPr/>
        </p:nvGrpSpPr>
        <p:grpSpPr bwMode="auto">
          <a:xfrm>
            <a:off x="2339975" y="1371600"/>
            <a:ext cx="555625" cy="1000125"/>
            <a:chOff x="2532" y="1542"/>
            <a:chExt cx="184" cy="332"/>
          </a:xfrm>
        </p:grpSpPr>
        <p:sp>
          <p:nvSpPr>
            <p:cNvPr id="24615" name="AutoShape 61"/>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24616" name="Line 6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7" name="Line 6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8" name="Line 6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9" name="Line 6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0" name="Line 6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4607" name="Group 67"/>
          <p:cNvGrpSpPr>
            <a:grpSpLocks/>
          </p:cNvGrpSpPr>
          <p:nvPr/>
        </p:nvGrpSpPr>
        <p:grpSpPr bwMode="auto">
          <a:xfrm>
            <a:off x="3025775" y="1371600"/>
            <a:ext cx="555625" cy="1000125"/>
            <a:chOff x="2532" y="1542"/>
            <a:chExt cx="184" cy="332"/>
          </a:xfrm>
        </p:grpSpPr>
        <p:sp>
          <p:nvSpPr>
            <p:cNvPr id="24609" name="AutoShape 68"/>
            <p:cNvSpPr>
              <a:spLocks noChangeArrowheads="1"/>
            </p:cNvSpPr>
            <p:nvPr/>
          </p:nvSpPr>
          <p:spPr bwMode="auto">
            <a:xfrm>
              <a:off x="2532" y="1542"/>
              <a:ext cx="184" cy="332"/>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24610" name="Line 69"/>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1" name="Line 70"/>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2" name="Line 71"/>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3" name="Line 72"/>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4" name="Line 73"/>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4608" name="Text Box 74"/>
          <p:cNvSpPr txBox="1">
            <a:spLocks noChangeArrowheads="1"/>
          </p:cNvSpPr>
          <p:nvPr/>
        </p:nvSpPr>
        <p:spPr bwMode="auto">
          <a:xfrm>
            <a:off x="3641725" y="1463675"/>
            <a:ext cx="467997" cy="584776"/>
          </a:xfrm>
          <a:prstGeom prst="rect">
            <a:avLst/>
          </a:prstGeom>
          <a:noFill/>
          <a:ln w="9525">
            <a:noFill/>
            <a:miter lim="800000"/>
            <a:headEnd/>
            <a:tailEnd/>
          </a:ln>
        </p:spPr>
        <p:txBody>
          <a:bodyPr wrap="none">
            <a:spAutoFit/>
          </a:bodyPr>
          <a:lstStyle/>
          <a:p>
            <a:pPr eaLnBrk="1" hangingPunct="1"/>
            <a:r>
              <a:rPr lang="en-US" sz="3200" dirty="0"/>
              <a:t>…</a:t>
            </a:r>
          </a:p>
        </p:txBody>
      </p:sp>
      <p:sp>
        <p:nvSpPr>
          <p:cNvPr id="76" name="TextBox 75"/>
          <p:cNvSpPr txBox="1"/>
          <p:nvPr/>
        </p:nvSpPr>
        <p:spPr>
          <a:xfrm>
            <a:off x="7201948" y="6573131"/>
            <a:ext cx="2141343"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J. </a:t>
            </a:r>
            <a:r>
              <a:rPr lang="en-US" sz="1200" dirty="0" err="1"/>
              <a:t>Sivic</a:t>
            </a:r>
            <a:endParaRPr lang="en-US" sz="1200" dirty="0"/>
          </a:p>
        </p:txBody>
      </p:sp>
    </p:spTree>
    <p:extLst>
      <p:ext uri="{BB962C8B-B14F-4D97-AF65-F5344CB8AC3E}">
        <p14:creationId xmlns:p14="http://schemas.microsoft.com/office/powerpoint/2010/main" val="4001702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Line 9"/>
          <p:cNvSpPr>
            <a:spLocks noChangeShapeType="1"/>
          </p:cNvSpPr>
          <p:nvPr/>
        </p:nvSpPr>
        <p:spPr bwMode="auto">
          <a:xfrm flipV="1">
            <a:off x="762000" y="3200400"/>
            <a:ext cx="0" cy="3041650"/>
          </a:xfrm>
          <a:prstGeom prst="line">
            <a:avLst/>
          </a:prstGeom>
          <a:noFill/>
          <a:ln w="19050">
            <a:solidFill>
              <a:srgbClr val="0000FF"/>
            </a:solidFill>
            <a:round/>
            <a:headEnd/>
            <a:tailEnd type="triangle" w="med" len="med"/>
          </a:ln>
        </p:spPr>
        <p:txBody>
          <a:bodyPr wrap="none" anchor="ctr"/>
          <a:lstStyle/>
          <a:p>
            <a:endParaRPr lang="en-US"/>
          </a:p>
        </p:txBody>
      </p:sp>
      <p:sp>
        <p:nvSpPr>
          <p:cNvPr id="25604" name="Line 10"/>
          <p:cNvSpPr>
            <a:spLocks noChangeShapeType="1"/>
          </p:cNvSpPr>
          <p:nvPr/>
        </p:nvSpPr>
        <p:spPr bwMode="auto">
          <a:xfrm>
            <a:off x="762000" y="62420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5605" name="Line 11"/>
          <p:cNvSpPr>
            <a:spLocks noChangeShapeType="1"/>
          </p:cNvSpPr>
          <p:nvPr/>
        </p:nvSpPr>
        <p:spPr bwMode="auto">
          <a:xfrm flipV="1">
            <a:off x="762000" y="45640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5606" name="Oval 12"/>
          <p:cNvSpPr>
            <a:spLocks noChangeAspect="1" noChangeArrowheads="1"/>
          </p:cNvSpPr>
          <p:nvPr/>
        </p:nvSpPr>
        <p:spPr bwMode="auto">
          <a:xfrm>
            <a:off x="1712913" y="47974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07" name="Oval 13"/>
          <p:cNvSpPr>
            <a:spLocks noChangeAspect="1" noChangeArrowheads="1"/>
          </p:cNvSpPr>
          <p:nvPr/>
        </p:nvSpPr>
        <p:spPr bwMode="auto">
          <a:xfrm>
            <a:off x="1865313" y="49498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08" name="Oval 14"/>
          <p:cNvSpPr>
            <a:spLocks noChangeAspect="1" noChangeArrowheads="1"/>
          </p:cNvSpPr>
          <p:nvPr/>
        </p:nvSpPr>
        <p:spPr bwMode="auto">
          <a:xfrm>
            <a:off x="13716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09" name="Oval 15"/>
          <p:cNvSpPr>
            <a:spLocks noChangeAspect="1" noChangeArrowheads="1"/>
          </p:cNvSpPr>
          <p:nvPr/>
        </p:nvSpPr>
        <p:spPr bwMode="auto">
          <a:xfrm>
            <a:off x="1676400" y="5181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0" name="Oval 16"/>
          <p:cNvSpPr>
            <a:spLocks noChangeAspect="1" noChangeArrowheads="1"/>
          </p:cNvSpPr>
          <p:nvPr/>
        </p:nvSpPr>
        <p:spPr bwMode="auto">
          <a:xfrm>
            <a:off x="1447800" y="5105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1" name="Oval 17"/>
          <p:cNvSpPr>
            <a:spLocks noChangeAspect="1" noChangeArrowheads="1"/>
          </p:cNvSpPr>
          <p:nvPr/>
        </p:nvSpPr>
        <p:spPr bwMode="auto">
          <a:xfrm>
            <a:off x="2743200" y="3733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2" name="Oval 18"/>
          <p:cNvSpPr>
            <a:spLocks noChangeAspect="1" noChangeArrowheads="1"/>
          </p:cNvSpPr>
          <p:nvPr/>
        </p:nvSpPr>
        <p:spPr bwMode="auto">
          <a:xfrm>
            <a:off x="2667000" y="4343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3" name="Oval 19"/>
          <p:cNvSpPr>
            <a:spLocks noChangeAspect="1" noChangeArrowheads="1"/>
          </p:cNvSpPr>
          <p:nvPr/>
        </p:nvSpPr>
        <p:spPr bwMode="auto">
          <a:xfrm>
            <a:off x="24384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4" name="Oval 20"/>
          <p:cNvSpPr>
            <a:spLocks noChangeAspect="1" noChangeArrowheads="1"/>
          </p:cNvSpPr>
          <p:nvPr/>
        </p:nvSpPr>
        <p:spPr bwMode="auto">
          <a:xfrm>
            <a:off x="27432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5" name="Oval 21"/>
          <p:cNvSpPr>
            <a:spLocks noChangeAspect="1" noChangeArrowheads="1"/>
          </p:cNvSpPr>
          <p:nvPr/>
        </p:nvSpPr>
        <p:spPr bwMode="auto">
          <a:xfrm>
            <a:off x="22098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6" name="Oval 22"/>
          <p:cNvSpPr>
            <a:spLocks noChangeAspect="1" noChangeArrowheads="1"/>
          </p:cNvSpPr>
          <p:nvPr/>
        </p:nvSpPr>
        <p:spPr bwMode="auto">
          <a:xfrm>
            <a:off x="1524000" y="4495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7" name="Oval 23"/>
          <p:cNvSpPr>
            <a:spLocks noChangeAspect="1" noChangeArrowheads="1"/>
          </p:cNvSpPr>
          <p:nvPr/>
        </p:nvSpPr>
        <p:spPr bwMode="auto">
          <a:xfrm>
            <a:off x="3581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8" name="Oval 24"/>
          <p:cNvSpPr>
            <a:spLocks noChangeAspect="1" noChangeArrowheads="1"/>
          </p:cNvSpPr>
          <p:nvPr/>
        </p:nvSpPr>
        <p:spPr bwMode="auto">
          <a:xfrm>
            <a:off x="3429000" y="5486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9" name="Oval 25"/>
          <p:cNvSpPr>
            <a:spLocks noChangeAspect="1" noChangeArrowheads="1"/>
          </p:cNvSpPr>
          <p:nvPr/>
        </p:nvSpPr>
        <p:spPr bwMode="auto">
          <a:xfrm>
            <a:off x="3200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883759" name="Line 47"/>
          <p:cNvSpPr>
            <a:spLocks noChangeShapeType="1"/>
          </p:cNvSpPr>
          <p:nvPr/>
        </p:nvSpPr>
        <p:spPr bwMode="auto">
          <a:xfrm flipV="1">
            <a:off x="5181600" y="914400"/>
            <a:ext cx="0" cy="3270250"/>
          </a:xfrm>
          <a:prstGeom prst="line">
            <a:avLst/>
          </a:prstGeom>
          <a:noFill/>
          <a:ln w="19050">
            <a:solidFill>
              <a:srgbClr val="0000FF"/>
            </a:solidFill>
            <a:round/>
            <a:headEnd/>
            <a:tailEnd type="triangle" w="med" len="med"/>
          </a:ln>
        </p:spPr>
        <p:txBody>
          <a:bodyPr wrap="none" anchor="ctr"/>
          <a:lstStyle/>
          <a:p>
            <a:endParaRPr lang="en-US"/>
          </a:p>
        </p:txBody>
      </p:sp>
      <p:sp>
        <p:nvSpPr>
          <p:cNvPr id="883760" name="Line 48"/>
          <p:cNvSpPr>
            <a:spLocks noChangeShapeType="1"/>
          </p:cNvSpPr>
          <p:nvPr/>
        </p:nvSpPr>
        <p:spPr bwMode="auto">
          <a:xfrm>
            <a:off x="5181600" y="41846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883761" name="Line 49"/>
          <p:cNvSpPr>
            <a:spLocks noChangeShapeType="1"/>
          </p:cNvSpPr>
          <p:nvPr/>
        </p:nvSpPr>
        <p:spPr bwMode="auto">
          <a:xfrm flipV="1">
            <a:off x="5181600" y="25066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883762" name="Oval 50"/>
          <p:cNvSpPr>
            <a:spLocks noChangeAspect="1" noChangeArrowheads="1"/>
          </p:cNvSpPr>
          <p:nvPr/>
        </p:nvSpPr>
        <p:spPr bwMode="auto">
          <a:xfrm>
            <a:off x="6132513" y="2740025"/>
            <a:ext cx="173037" cy="158750"/>
          </a:xfrm>
          <a:prstGeom prst="ellipse">
            <a:avLst/>
          </a:prstGeom>
          <a:solidFill>
            <a:srgbClr val="660066"/>
          </a:solidFill>
          <a:ln w="19050">
            <a:noFill/>
            <a:round/>
            <a:headEnd/>
            <a:tailEnd/>
          </a:ln>
        </p:spPr>
        <p:txBody>
          <a:bodyPr wrap="none" anchor="ctr"/>
          <a:lstStyle/>
          <a:p>
            <a:endParaRPr lang="en-US"/>
          </a:p>
        </p:txBody>
      </p:sp>
      <p:sp>
        <p:nvSpPr>
          <p:cNvPr id="883763" name="Oval 51"/>
          <p:cNvSpPr>
            <a:spLocks noChangeAspect="1" noChangeArrowheads="1"/>
          </p:cNvSpPr>
          <p:nvPr/>
        </p:nvSpPr>
        <p:spPr bwMode="auto">
          <a:xfrm>
            <a:off x="6284913" y="2892425"/>
            <a:ext cx="173037" cy="158750"/>
          </a:xfrm>
          <a:prstGeom prst="ellipse">
            <a:avLst/>
          </a:prstGeom>
          <a:solidFill>
            <a:srgbClr val="660066"/>
          </a:solidFill>
          <a:ln w="19050">
            <a:noFill/>
            <a:round/>
            <a:headEnd/>
            <a:tailEnd/>
          </a:ln>
        </p:spPr>
        <p:txBody>
          <a:bodyPr wrap="none" anchor="ctr"/>
          <a:lstStyle/>
          <a:p>
            <a:endParaRPr lang="en-US"/>
          </a:p>
        </p:txBody>
      </p:sp>
      <p:sp>
        <p:nvSpPr>
          <p:cNvPr id="883764" name="Oval 52"/>
          <p:cNvSpPr>
            <a:spLocks noChangeAspect="1" noChangeArrowheads="1"/>
          </p:cNvSpPr>
          <p:nvPr/>
        </p:nvSpPr>
        <p:spPr bwMode="auto">
          <a:xfrm>
            <a:off x="5791200" y="2743200"/>
            <a:ext cx="173038" cy="158750"/>
          </a:xfrm>
          <a:prstGeom prst="ellipse">
            <a:avLst/>
          </a:prstGeom>
          <a:solidFill>
            <a:srgbClr val="660066"/>
          </a:solidFill>
          <a:ln w="19050">
            <a:noFill/>
            <a:round/>
            <a:headEnd/>
            <a:tailEnd/>
          </a:ln>
        </p:spPr>
        <p:txBody>
          <a:bodyPr wrap="none" anchor="ctr"/>
          <a:lstStyle/>
          <a:p>
            <a:endParaRPr lang="en-US"/>
          </a:p>
        </p:txBody>
      </p:sp>
      <p:sp>
        <p:nvSpPr>
          <p:cNvPr id="883765" name="Oval 53"/>
          <p:cNvSpPr>
            <a:spLocks noChangeAspect="1" noChangeArrowheads="1"/>
          </p:cNvSpPr>
          <p:nvPr/>
        </p:nvSpPr>
        <p:spPr bwMode="auto">
          <a:xfrm>
            <a:off x="6096000" y="3124200"/>
            <a:ext cx="173038" cy="158750"/>
          </a:xfrm>
          <a:prstGeom prst="ellipse">
            <a:avLst/>
          </a:prstGeom>
          <a:solidFill>
            <a:srgbClr val="660066"/>
          </a:solidFill>
          <a:ln w="19050">
            <a:noFill/>
            <a:round/>
            <a:headEnd/>
            <a:tailEnd/>
          </a:ln>
        </p:spPr>
        <p:txBody>
          <a:bodyPr wrap="none" anchor="ctr"/>
          <a:lstStyle/>
          <a:p>
            <a:endParaRPr lang="en-US"/>
          </a:p>
        </p:txBody>
      </p:sp>
      <p:sp>
        <p:nvSpPr>
          <p:cNvPr id="883766" name="Oval 54"/>
          <p:cNvSpPr>
            <a:spLocks noChangeAspect="1" noChangeArrowheads="1"/>
          </p:cNvSpPr>
          <p:nvPr/>
        </p:nvSpPr>
        <p:spPr bwMode="auto">
          <a:xfrm>
            <a:off x="5867400" y="3048000"/>
            <a:ext cx="173038" cy="158750"/>
          </a:xfrm>
          <a:prstGeom prst="ellipse">
            <a:avLst/>
          </a:prstGeom>
          <a:solidFill>
            <a:srgbClr val="660066"/>
          </a:solidFill>
          <a:ln w="19050">
            <a:noFill/>
            <a:round/>
            <a:headEnd/>
            <a:tailEnd/>
          </a:ln>
        </p:spPr>
        <p:txBody>
          <a:bodyPr wrap="none" anchor="ctr"/>
          <a:lstStyle/>
          <a:p>
            <a:endParaRPr lang="en-US"/>
          </a:p>
        </p:txBody>
      </p:sp>
      <p:sp>
        <p:nvSpPr>
          <p:cNvPr id="883767" name="Oval 55"/>
          <p:cNvSpPr>
            <a:spLocks noChangeAspect="1" noChangeArrowheads="1"/>
          </p:cNvSpPr>
          <p:nvPr/>
        </p:nvSpPr>
        <p:spPr bwMode="auto">
          <a:xfrm>
            <a:off x="7162800" y="1676400"/>
            <a:ext cx="173038" cy="158750"/>
          </a:xfrm>
          <a:prstGeom prst="ellipse">
            <a:avLst/>
          </a:prstGeom>
          <a:solidFill>
            <a:srgbClr val="996633"/>
          </a:solidFill>
          <a:ln w="19050">
            <a:noFill/>
            <a:round/>
            <a:headEnd/>
            <a:tailEnd/>
          </a:ln>
        </p:spPr>
        <p:txBody>
          <a:bodyPr wrap="none" anchor="ctr"/>
          <a:lstStyle/>
          <a:p>
            <a:endParaRPr lang="en-US"/>
          </a:p>
        </p:txBody>
      </p:sp>
      <p:sp>
        <p:nvSpPr>
          <p:cNvPr id="883768" name="Oval 56"/>
          <p:cNvSpPr>
            <a:spLocks noChangeAspect="1" noChangeArrowheads="1"/>
          </p:cNvSpPr>
          <p:nvPr/>
        </p:nvSpPr>
        <p:spPr bwMode="auto">
          <a:xfrm>
            <a:off x="7086600" y="2286000"/>
            <a:ext cx="173038" cy="158750"/>
          </a:xfrm>
          <a:prstGeom prst="ellipse">
            <a:avLst/>
          </a:prstGeom>
          <a:solidFill>
            <a:srgbClr val="996633"/>
          </a:solidFill>
          <a:ln w="19050">
            <a:noFill/>
            <a:round/>
            <a:headEnd/>
            <a:tailEnd/>
          </a:ln>
        </p:spPr>
        <p:txBody>
          <a:bodyPr wrap="none" anchor="ctr"/>
          <a:lstStyle/>
          <a:p>
            <a:endParaRPr lang="en-US"/>
          </a:p>
        </p:txBody>
      </p:sp>
      <p:sp>
        <p:nvSpPr>
          <p:cNvPr id="883769" name="Oval 57"/>
          <p:cNvSpPr>
            <a:spLocks noChangeAspect="1" noChangeArrowheads="1"/>
          </p:cNvSpPr>
          <p:nvPr/>
        </p:nvSpPr>
        <p:spPr bwMode="auto">
          <a:xfrm>
            <a:off x="6858000" y="1981200"/>
            <a:ext cx="173038" cy="158750"/>
          </a:xfrm>
          <a:prstGeom prst="ellipse">
            <a:avLst/>
          </a:prstGeom>
          <a:solidFill>
            <a:srgbClr val="996633"/>
          </a:solidFill>
          <a:ln w="19050">
            <a:noFill/>
            <a:round/>
            <a:headEnd/>
            <a:tailEnd/>
          </a:ln>
        </p:spPr>
        <p:txBody>
          <a:bodyPr wrap="none" anchor="ctr"/>
          <a:lstStyle/>
          <a:p>
            <a:endParaRPr lang="en-US"/>
          </a:p>
        </p:txBody>
      </p:sp>
      <p:sp>
        <p:nvSpPr>
          <p:cNvPr id="883770" name="Oval 58"/>
          <p:cNvSpPr>
            <a:spLocks noChangeAspect="1" noChangeArrowheads="1"/>
          </p:cNvSpPr>
          <p:nvPr/>
        </p:nvSpPr>
        <p:spPr bwMode="auto">
          <a:xfrm>
            <a:off x="7162800" y="1981200"/>
            <a:ext cx="173038" cy="158750"/>
          </a:xfrm>
          <a:prstGeom prst="ellipse">
            <a:avLst/>
          </a:prstGeom>
          <a:solidFill>
            <a:srgbClr val="996633"/>
          </a:solidFill>
          <a:ln w="19050">
            <a:noFill/>
            <a:round/>
            <a:headEnd/>
            <a:tailEnd/>
          </a:ln>
        </p:spPr>
        <p:txBody>
          <a:bodyPr wrap="none" anchor="ctr"/>
          <a:lstStyle/>
          <a:p>
            <a:endParaRPr lang="en-US"/>
          </a:p>
        </p:txBody>
      </p:sp>
      <p:sp>
        <p:nvSpPr>
          <p:cNvPr id="883771" name="Oval 59"/>
          <p:cNvSpPr>
            <a:spLocks noChangeAspect="1" noChangeArrowheads="1"/>
          </p:cNvSpPr>
          <p:nvPr/>
        </p:nvSpPr>
        <p:spPr bwMode="auto">
          <a:xfrm>
            <a:off x="6629400" y="2743200"/>
            <a:ext cx="173038" cy="158750"/>
          </a:xfrm>
          <a:prstGeom prst="ellipse">
            <a:avLst/>
          </a:prstGeom>
          <a:solidFill>
            <a:srgbClr val="660066"/>
          </a:solidFill>
          <a:ln w="19050">
            <a:noFill/>
            <a:round/>
            <a:headEnd/>
            <a:tailEnd/>
          </a:ln>
        </p:spPr>
        <p:txBody>
          <a:bodyPr wrap="none" anchor="ctr"/>
          <a:lstStyle/>
          <a:p>
            <a:endParaRPr lang="en-US"/>
          </a:p>
        </p:txBody>
      </p:sp>
      <p:sp>
        <p:nvSpPr>
          <p:cNvPr id="883772" name="Oval 60"/>
          <p:cNvSpPr>
            <a:spLocks noChangeAspect="1" noChangeArrowheads="1"/>
          </p:cNvSpPr>
          <p:nvPr/>
        </p:nvSpPr>
        <p:spPr bwMode="auto">
          <a:xfrm>
            <a:off x="5943600" y="2438400"/>
            <a:ext cx="173038" cy="158750"/>
          </a:xfrm>
          <a:prstGeom prst="ellipse">
            <a:avLst/>
          </a:prstGeom>
          <a:solidFill>
            <a:srgbClr val="660066"/>
          </a:solidFill>
          <a:ln w="19050">
            <a:noFill/>
            <a:round/>
            <a:headEnd/>
            <a:tailEnd/>
          </a:ln>
        </p:spPr>
        <p:txBody>
          <a:bodyPr wrap="none" anchor="ctr"/>
          <a:lstStyle/>
          <a:p>
            <a:endParaRPr lang="en-US"/>
          </a:p>
        </p:txBody>
      </p:sp>
      <p:sp>
        <p:nvSpPr>
          <p:cNvPr id="883773" name="Oval 61"/>
          <p:cNvSpPr>
            <a:spLocks noChangeAspect="1" noChangeArrowheads="1"/>
          </p:cNvSpPr>
          <p:nvPr/>
        </p:nvSpPr>
        <p:spPr bwMode="auto">
          <a:xfrm>
            <a:off x="8001000" y="3657600"/>
            <a:ext cx="173038" cy="158750"/>
          </a:xfrm>
          <a:prstGeom prst="ellipse">
            <a:avLst/>
          </a:prstGeom>
          <a:solidFill>
            <a:srgbClr val="00FFFF"/>
          </a:solidFill>
          <a:ln w="19050">
            <a:noFill/>
            <a:round/>
            <a:headEnd/>
            <a:tailEnd/>
          </a:ln>
        </p:spPr>
        <p:txBody>
          <a:bodyPr wrap="none" anchor="ctr"/>
          <a:lstStyle/>
          <a:p>
            <a:endParaRPr lang="en-US"/>
          </a:p>
        </p:txBody>
      </p:sp>
      <p:sp>
        <p:nvSpPr>
          <p:cNvPr id="883774" name="Oval 62"/>
          <p:cNvSpPr>
            <a:spLocks noChangeAspect="1" noChangeArrowheads="1"/>
          </p:cNvSpPr>
          <p:nvPr/>
        </p:nvSpPr>
        <p:spPr bwMode="auto">
          <a:xfrm>
            <a:off x="7848600" y="3429000"/>
            <a:ext cx="173038" cy="158750"/>
          </a:xfrm>
          <a:prstGeom prst="ellipse">
            <a:avLst/>
          </a:prstGeom>
          <a:solidFill>
            <a:srgbClr val="00FFFF"/>
          </a:solidFill>
          <a:ln w="19050">
            <a:noFill/>
            <a:round/>
            <a:headEnd/>
            <a:tailEnd/>
          </a:ln>
        </p:spPr>
        <p:txBody>
          <a:bodyPr wrap="none" anchor="ctr"/>
          <a:lstStyle/>
          <a:p>
            <a:endParaRPr lang="en-US"/>
          </a:p>
        </p:txBody>
      </p:sp>
      <p:sp>
        <p:nvSpPr>
          <p:cNvPr id="883775" name="Oval 63"/>
          <p:cNvSpPr>
            <a:spLocks noChangeAspect="1" noChangeArrowheads="1"/>
          </p:cNvSpPr>
          <p:nvPr/>
        </p:nvSpPr>
        <p:spPr bwMode="auto">
          <a:xfrm>
            <a:off x="7620000" y="3657600"/>
            <a:ext cx="173038" cy="158750"/>
          </a:xfrm>
          <a:prstGeom prst="ellipse">
            <a:avLst/>
          </a:prstGeom>
          <a:solidFill>
            <a:srgbClr val="00FFFF"/>
          </a:solidFill>
          <a:ln w="19050">
            <a:noFill/>
            <a:round/>
            <a:headEnd/>
            <a:tailEnd/>
          </a:ln>
        </p:spPr>
        <p:txBody>
          <a:bodyPr wrap="none" anchor="ctr"/>
          <a:lstStyle/>
          <a:p>
            <a:endParaRPr lang="en-US"/>
          </a:p>
        </p:txBody>
      </p:sp>
      <p:sp>
        <p:nvSpPr>
          <p:cNvPr id="883777" name="Line 65"/>
          <p:cNvSpPr>
            <a:spLocks noChangeShapeType="1"/>
          </p:cNvSpPr>
          <p:nvPr/>
        </p:nvSpPr>
        <p:spPr bwMode="auto">
          <a:xfrm>
            <a:off x="4800600" y="5638800"/>
            <a:ext cx="2057400" cy="0"/>
          </a:xfrm>
          <a:prstGeom prst="line">
            <a:avLst/>
          </a:prstGeom>
          <a:noFill/>
          <a:ln w="152400">
            <a:solidFill>
              <a:srgbClr val="FF9900"/>
            </a:solidFill>
            <a:round/>
            <a:headEnd/>
            <a:tailEnd/>
          </a:ln>
        </p:spPr>
        <p:txBody>
          <a:bodyPr/>
          <a:lstStyle/>
          <a:p>
            <a:endParaRPr lang="en-US"/>
          </a:p>
        </p:txBody>
      </p:sp>
      <p:sp>
        <p:nvSpPr>
          <p:cNvPr id="883778" name="Line 66"/>
          <p:cNvSpPr>
            <a:spLocks noChangeShapeType="1"/>
          </p:cNvSpPr>
          <p:nvPr/>
        </p:nvSpPr>
        <p:spPr bwMode="auto">
          <a:xfrm flipV="1">
            <a:off x="7162800" y="4419600"/>
            <a:ext cx="0" cy="1219200"/>
          </a:xfrm>
          <a:prstGeom prst="line">
            <a:avLst/>
          </a:prstGeom>
          <a:noFill/>
          <a:ln w="152400">
            <a:solidFill>
              <a:srgbClr val="FF9900"/>
            </a:solidFill>
            <a:round/>
            <a:headEnd/>
            <a:tailEnd type="triangle" w="med" len="med"/>
          </a:ln>
        </p:spPr>
        <p:txBody>
          <a:bodyPr/>
          <a:lstStyle/>
          <a:p>
            <a:endParaRPr lang="en-US"/>
          </a:p>
        </p:txBody>
      </p:sp>
      <p:sp>
        <p:nvSpPr>
          <p:cNvPr id="883779" name="Text Box 67"/>
          <p:cNvSpPr txBox="1">
            <a:spLocks noChangeArrowheads="1"/>
          </p:cNvSpPr>
          <p:nvPr/>
        </p:nvSpPr>
        <p:spPr bwMode="auto">
          <a:xfrm>
            <a:off x="6403975" y="5337175"/>
            <a:ext cx="1294983" cy="369332"/>
          </a:xfrm>
          <a:prstGeom prst="rect">
            <a:avLst/>
          </a:prstGeom>
          <a:solidFill>
            <a:schemeClr val="bg1"/>
          </a:solidFill>
          <a:ln w="38100">
            <a:solidFill>
              <a:srgbClr val="FF9900"/>
            </a:solidFill>
            <a:miter lim="800000"/>
            <a:headEnd/>
            <a:tailEnd/>
          </a:ln>
        </p:spPr>
        <p:txBody>
          <a:bodyPr wrap="none">
            <a:spAutoFit/>
          </a:bodyPr>
          <a:lstStyle/>
          <a:p>
            <a:pPr eaLnBrk="1" hangingPunct="1"/>
            <a:r>
              <a:rPr lang="en-US" dirty="0" err="1"/>
              <a:t>Clusterizare</a:t>
            </a:r>
            <a:endParaRPr lang="en-US" dirty="0"/>
          </a:p>
        </p:txBody>
      </p:sp>
      <p:sp>
        <p:nvSpPr>
          <p:cNvPr id="25645" name="Line 91"/>
          <p:cNvSpPr>
            <a:spLocks noChangeShapeType="1"/>
          </p:cNvSpPr>
          <p:nvPr/>
        </p:nvSpPr>
        <p:spPr bwMode="auto">
          <a:xfrm>
            <a:off x="2286000" y="2514600"/>
            <a:ext cx="0" cy="990600"/>
          </a:xfrm>
          <a:prstGeom prst="line">
            <a:avLst/>
          </a:prstGeom>
          <a:noFill/>
          <a:ln w="152400">
            <a:solidFill>
              <a:srgbClr val="FF9900"/>
            </a:solidFill>
            <a:round/>
            <a:headEnd/>
            <a:tailEnd type="triangle" w="med" len="med"/>
          </a:ln>
        </p:spPr>
        <p:txBody>
          <a:bodyPr/>
          <a:lstStyle/>
          <a:p>
            <a:endParaRPr lang="en-US"/>
          </a:p>
        </p:txBody>
      </p:sp>
      <p:sp>
        <p:nvSpPr>
          <p:cNvPr id="93" name="AutoShape 3"/>
          <p:cNvSpPr>
            <a:spLocks noChangeArrowheads="1"/>
          </p:cNvSpPr>
          <p:nvPr/>
        </p:nvSpPr>
        <p:spPr bwMode="auto">
          <a:xfrm>
            <a:off x="990600" y="136207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94" name="Line 4"/>
          <p:cNvSpPr>
            <a:spLocks noChangeAspect="1" noChangeShapeType="1"/>
          </p:cNvSpPr>
          <p:nvPr/>
        </p:nvSpPr>
        <p:spPr bwMode="auto">
          <a:xfrm>
            <a:off x="1096290" y="155788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5" name="Line 5"/>
          <p:cNvSpPr>
            <a:spLocks noChangeAspect="1" noChangeShapeType="1"/>
          </p:cNvSpPr>
          <p:nvPr/>
        </p:nvSpPr>
        <p:spPr bwMode="auto">
          <a:xfrm>
            <a:off x="1096290" y="170247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6" name="Line 6"/>
          <p:cNvSpPr>
            <a:spLocks noChangeAspect="1" noChangeShapeType="1"/>
          </p:cNvSpPr>
          <p:nvPr/>
        </p:nvSpPr>
        <p:spPr bwMode="auto">
          <a:xfrm>
            <a:off x="1099309" y="184707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7" name="Line 7"/>
          <p:cNvSpPr>
            <a:spLocks noChangeAspect="1" noChangeShapeType="1"/>
          </p:cNvSpPr>
          <p:nvPr/>
        </p:nvSpPr>
        <p:spPr bwMode="auto">
          <a:xfrm>
            <a:off x="1099309" y="199167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8" name="Line 8"/>
          <p:cNvSpPr>
            <a:spLocks noChangeAspect="1" noChangeShapeType="1"/>
          </p:cNvSpPr>
          <p:nvPr/>
        </p:nvSpPr>
        <p:spPr bwMode="auto">
          <a:xfrm>
            <a:off x="1096290" y="214831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9" name="AutoShape 27"/>
          <p:cNvSpPr>
            <a:spLocks noChangeArrowheads="1"/>
          </p:cNvSpPr>
          <p:nvPr/>
        </p:nvSpPr>
        <p:spPr bwMode="auto">
          <a:xfrm>
            <a:off x="1654175" y="136207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100" name="Line 28"/>
          <p:cNvSpPr>
            <a:spLocks noChangeAspect="1" noChangeShapeType="1"/>
          </p:cNvSpPr>
          <p:nvPr/>
        </p:nvSpPr>
        <p:spPr bwMode="auto">
          <a:xfrm>
            <a:off x="1759865" y="155788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1" name="Line 29"/>
          <p:cNvSpPr>
            <a:spLocks noChangeAspect="1" noChangeShapeType="1"/>
          </p:cNvSpPr>
          <p:nvPr/>
        </p:nvSpPr>
        <p:spPr bwMode="auto">
          <a:xfrm>
            <a:off x="1759865" y="170247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2" name="Line 30"/>
          <p:cNvSpPr>
            <a:spLocks noChangeAspect="1" noChangeShapeType="1"/>
          </p:cNvSpPr>
          <p:nvPr/>
        </p:nvSpPr>
        <p:spPr bwMode="auto">
          <a:xfrm>
            <a:off x="1762884" y="184707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3" name="Line 31"/>
          <p:cNvSpPr>
            <a:spLocks noChangeAspect="1" noChangeShapeType="1"/>
          </p:cNvSpPr>
          <p:nvPr/>
        </p:nvSpPr>
        <p:spPr bwMode="auto">
          <a:xfrm>
            <a:off x="1762884" y="199167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4" name="Line 32"/>
          <p:cNvSpPr>
            <a:spLocks noChangeAspect="1" noChangeShapeType="1"/>
          </p:cNvSpPr>
          <p:nvPr/>
        </p:nvSpPr>
        <p:spPr bwMode="auto">
          <a:xfrm>
            <a:off x="1759865" y="214831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5" name="AutoShape 34"/>
          <p:cNvSpPr>
            <a:spLocks noChangeArrowheads="1"/>
          </p:cNvSpPr>
          <p:nvPr/>
        </p:nvSpPr>
        <p:spPr bwMode="auto">
          <a:xfrm>
            <a:off x="2339975" y="1371600"/>
            <a:ext cx="555625" cy="1000125"/>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06" name="Line 35"/>
          <p:cNvSpPr>
            <a:spLocks noChangeAspect="1" noChangeShapeType="1"/>
          </p:cNvSpPr>
          <p:nvPr/>
        </p:nvSpPr>
        <p:spPr bwMode="auto">
          <a:xfrm>
            <a:off x="2445665" y="156740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7" name="Line 36"/>
          <p:cNvSpPr>
            <a:spLocks noChangeAspect="1" noChangeShapeType="1"/>
          </p:cNvSpPr>
          <p:nvPr/>
        </p:nvSpPr>
        <p:spPr bwMode="auto">
          <a:xfrm>
            <a:off x="2445665" y="171200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8" name="Line 37"/>
          <p:cNvSpPr>
            <a:spLocks noChangeAspect="1" noChangeShapeType="1"/>
          </p:cNvSpPr>
          <p:nvPr/>
        </p:nvSpPr>
        <p:spPr bwMode="auto">
          <a:xfrm>
            <a:off x="2448684" y="185660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9" name="Line 38"/>
          <p:cNvSpPr>
            <a:spLocks noChangeAspect="1" noChangeShapeType="1"/>
          </p:cNvSpPr>
          <p:nvPr/>
        </p:nvSpPr>
        <p:spPr bwMode="auto">
          <a:xfrm>
            <a:off x="2448684" y="200119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0" name="Line 39"/>
          <p:cNvSpPr>
            <a:spLocks noChangeAspect="1" noChangeShapeType="1"/>
          </p:cNvSpPr>
          <p:nvPr/>
        </p:nvSpPr>
        <p:spPr bwMode="auto">
          <a:xfrm>
            <a:off x="2445665" y="215784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1" name="AutoShape 41"/>
          <p:cNvSpPr>
            <a:spLocks noChangeArrowheads="1"/>
          </p:cNvSpPr>
          <p:nvPr/>
        </p:nvSpPr>
        <p:spPr bwMode="auto">
          <a:xfrm>
            <a:off x="3025775" y="1371600"/>
            <a:ext cx="555625" cy="1000125"/>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112" name="Line 42"/>
          <p:cNvSpPr>
            <a:spLocks noChangeAspect="1" noChangeShapeType="1"/>
          </p:cNvSpPr>
          <p:nvPr/>
        </p:nvSpPr>
        <p:spPr bwMode="auto">
          <a:xfrm>
            <a:off x="3131465" y="156740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3" name="Line 43"/>
          <p:cNvSpPr>
            <a:spLocks noChangeAspect="1" noChangeShapeType="1"/>
          </p:cNvSpPr>
          <p:nvPr/>
        </p:nvSpPr>
        <p:spPr bwMode="auto">
          <a:xfrm>
            <a:off x="3131465" y="171200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4" name="Line 44"/>
          <p:cNvSpPr>
            <a:spLocks noChangeAspect="1" noChangeShapeType="1"/>
          </p:cNvSpPr>
          <p:nvPr/>
        </p:nvSpPr>
        <p:spPr bwMode="auto">
          <a:xfrm>
            <a:off x="3134484" y="185660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5" name="Line 45"/>
          <p:cNvSpPr>
            <a:spLocks noChangeAspect="1" noChangeShapeType="1"/>
          </p:cNvSpPr>
          <p:nvPr/>
        </p:nvSpPr>
        <p:spPr bwMode="auto">
          <a:xfrm>
            <a:off x="3134484" y="200119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6" name="Line 46"/>
          <p:cNvSpPr>
            <a:spLocks noChangeAspect="1" noChangeShapeType="1"/>
          </p:cNvSpPr>
          <p:nvPr/>
        </p:nvSpPr>
        <p:spPr bwMode="auto">
          <a:xfrm>
            <a:off x="3131465" y="2157843"/>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117" name="Group 53"/>
          <p:cNvGrpSpPr>
            <a:grpSpLocks/>
          </p:cNvGrpSpPr>
          <p:nvPr/>
        </p:nvGrpSpPr>
        <p:grpSpPr bwMode="auto">
          <a:xfrm>
            <a:off x="1654175" y="1362075"/>
            <a:ext cx="555625" cy="1000125"/>
            <a:chOff x="2532" y="1542"/>
            <a:chExt cx="184" cy="332"/>
          </a:xfrm>
        </p:grpSpPr>
        <p:sp>
          <p:nvSpPr>
            <p:cNvPr id="118" name="AutoShape 54"/>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solidFill>
                  <a:srgbClr val="FF8000"/>
                </a:solidFill>
              </a:endParaRPr>
            </a:p>
          </p:txBody>
        </p:sp>
        <p:sp>
          <p:nvSpPr>
            <p:cNvPr id="119" name="Line 5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20" name="Line 5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21" name="Line 5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22" name="Line 5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23" name="Line 5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24" name="Group 60"/>
          <p:cNvGrpSpPr>
            <a:grpSpLocks/>
          </p:cNvGrpSpPr>
          <p:nvPr/>
        </p:nvGrpSpPr>
        <p:grpSpPr bwMode="auto">
          <a:xfrm>
            <a:off x="2339975" y="1371600"/>
            <a:ext cx="555625" cy="1000125"/>
            <a:chOff x="2532" y="1542"/>
            <a:chExt cx="184" cy="332"/>
          </a:xfrm>
        </p:grpSpPr>
        <p:sp>
          <p:nvSpPr>
            <p:cNvPr id="125" name="AutoShape 61"/>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26" name="Line 6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27" name="Line 6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28" name="Line 6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29" name="Line 6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30" name="Line 6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31" name="Group 67"/>
          <p:cNvGrpSpPr>
            <a:grpSpLocks/>
          </p:cNvGrpSpPr>
          <p:nvPr/>
        </p:nvGrpSpPr>
        <p:grpSpPr bwMode="auto">
          <a:xfrm>
            <a:off x="3025775" y="1371600"/>
            <a:ext cx="555625" cy="1000125"/>
            <a:chOff x="2532" y="1542"/>
            <a:chExt cx="184" cy="332"/>
          </a:xfrm>
        </p:grpSpPr>
        <p:sp>
          <p:nvSpPr>
            <p:cNvPr id="132" name="AutoShape 68"/>
            <p:cNvSpPr>
              <a:spLocks noChangeArrowheads="1"/>
            </p:cNvSpPr>
            <p:nvPr/>
          </p:nvSpPr>
          <p:spPr bwMode="auto">
            <a:xfrm>
              <a:off x="2532" y="1542"/>
              <a:ext cx="184" cy="332"/>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133" name="Line 69"/>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34" name="Line 70"/>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35" name="Line 71"/>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36" name="Line 72"/>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37" name="Line 73"/>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138" name="Text Box 74"/>
          <p:cNvSpPr txBox="1">
            <a:spLocks noChangeArrowheads="1"/>
          </p:cNvSpPr>
          <p:nvPr/>
        </p:nvSpPr>
        <p:spPr bwMode="auto">
          <a:xfrm>
            <a:off x="3641725" y="1463675"/>
            <a:ext cx="467997" cy="584776"/>
          </a:xfrm>
          <a:prstGeom prst="rect">
            <a:avLst/>
          </a:prstGeom>
          <a:noFill/>
          <a:ln w="9525">
            <a:noFill/>
            <a:miter lim="800000"/>
            <a:headEnd/>
            <a:tailEnd/>
          </a:ln>
        </p:spPr>
        <p:txBody>
          <a:bodyPr wrap="none">
            <a:spAutoFit/>
          </a:bodyPr>
          <a:lstStyle/>
          <a:p>
            <a:pPr eaLnBrk="1" hangingPunct="1"/>
            <a:r>
              <a:rPr lang="en-US" sz="3200" dirty="0"/>
              <a:t>…</a:t>
            </a:r>
          </a:p>
        </p:txBody>
      </p:sp>
      <p:sp>
        <p:nvSpPr>
          <p:cNvPr id="140" name="Rectangle 47"/>
          <p:cNvSpPr>
            <a:spLocks noGrp="1" noChangeArrowheads="1"/>
          </p:cNvSpPr>
          <p:nvPr>
            <p:ph type="title"/>
          </p:nvPr>
        </p:nvSpPr>
        <p:spPr>
          <a:xfrm>
            <a:off x="0" y="274637"/>
            <a:ext cx="9144000" cy="836755"/>
          </a:xfrm>
        </p:spPr>
        <p:txBody>
          <a:bodyPr>
            <a:noAutofit/>
          </a:bodyPr>
          <a:lstStyle/>
          <a:p>
            <a:pPr eaLnBrk="1" hangingPunct="1">
              <a:defRPr/>
            </a:pPr>
            <a:r>
              <a:rPr lang="en-US" dirty="0">
                <a:effectLst>
                  <a:outerShdw blurRad="38100" dist="38100" dir="2700000" algn="tl">
                    <a:srgbClr val="FFFFFF"/>
                  </a:outerShdw>
                </a:effectLst>
                <a:latin typeface="Arial"/>
                <a:cs typeface="Arial"/>
              </a:rPr>
              <a:t>3. </a:t>
            </a:r>
            <a:r>
              <a:rPr lang="en-US" dirty="0" err="1">
                <a:effectLst>
                  <a:outerShdw blurRad="38100" dist="38100" dir="2700000" algn="tl">
                    <a:srgbClr val="FFFFFF"/>
                  </a:outerShdw>
                </a:effectLst>
                <a:latin typeface="Arial"/>
                <a:cs typeface="Arial"/>
              </a:rPr>
              <a:t>Învățarea</a:t>
            </a:r>
            <a:r>
              <a:rPr lang="en-US" dirty="0">
                <a:effectLst>
                  <a:outerShdw blurRad="38100" dist="38100" dir="2700000" algn="tl">
                    <a:srgbClr val="FFFFFF"/>
                  </a:outerShdw>
                </a:effectLst>
                <a:latin typeface="Arial"/>
                <a:cs typeface="Arial"/>
              </a:rPr>
              <a:t> </a:t>
            </a:r>
            <a:r>
              <a:rPr lang="en-US" dirty="0" err="1">
                <a:effectLst>
                  <a:outerShdw blurRad="38100" dist="38100" dir="2700000" algn="tl">
                    <a:srgbClr val="FFFFFF"/>
                  </a:outerShdw>
                </a:effectLst>
                <a:latin typeface="Arial"/>
                <a:cs typeface="Arial"/>
              </a:rPr>
              <a:t>vocabularului</a:t>
            </a:r>
            <a:r>
              <a:rPr lang="en-US" dirty="0">
                <a:effectLst>
                  <a:outerShdw blurRad="38100" dist="38100" dir="2700000" algn="tl">
                    <a:srgbClr val="FFFFFF"/>
                  </a:outerShdw>
                </a:effectLst>
                <a:latin typeface="Arial"/>
                <a:cs typeface="Arial"/>
              </a:rPr>
              <a:t> </a:t>
            </a:r>
            <a:r>
              <a:rPr lang="en-US" dirty="0" err="1">
                <a:effectLst>
                  <a:outerShdw blurRad="38100" dist="38100" dir="2700000" algn="tl">
                    <a:srgbClr val="FFFFFF"/>
                  </a:outerShdw>
                </a:effectLst>
                <a:latin typeface="Arial"/>
                <a:cs typeface="Arial"/>
              </a:rPr>
              <a:t>vizual</a:t>
            </a:r>
            <a:endParaRPr lang="en-US" dirty="0">
              <a:effectLst>
                <a:outerShdw blurRad="38100" dist="38100" dir="2700000" algn="tl">
                  <a:srgbClr val="FFFFFF"/>
                </a:outerShdw>
              </a:effectLst>
              <a:latin typeface="Arial"/>
              <a:cs typeface="Arial"/>
            </a:endParaRPr>
          </a:p>
        </p:txBody>
      </p:sp>
      <p:sp>
        <p:nvSpPr>
          <p:cNvPr id="141" name="TextBox 140"/>
          <p:cNvSpPr txBox="1"/>
          <p:nvPr/>
        </p:nvSpPr>
        <p:spPr>
          <a:xfrm>
            <a:off x="7201948" y="6573131"/>
            <a:ext cx="2141343"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J. </a:t>
            </a:r>
            <a:r>
              <a:rPr lang="en-US" sz="1200" dirty="0" err="1"/>
              <a:t>Sivic</a:t>
            </a:r>
            <a:endParaRPr lang="en-US" sz="1200" dirty="0"/>
          </a:p>
        </p:txBody>
      </p:sp>
    </p:spTree>
    <p:extLst>
      <p:ext uri="{BB962C8B-B14F-4D97-AF65-F5344CB8AC3E}">
        <p14:creationId xmlns:p14="http://schemas.microsoft.com/office/powerpoint/2010/main" val="32791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37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37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37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37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376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37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37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37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37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37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37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37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377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837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837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37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37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837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837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3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3759" grpId="0" animBg="1"/>
      <p:bldP spid="883760" grpId="0" animBg="1"/>
      <p:bldP spid="883761" grpId="0" animBg="1"/>
      <p:bldP spid="883762" grpId="0" animBg="1"/>
      <p:bldP spid="883763" grpId="0" animBg="1"/>
      <p:bldP spid="883764" grpId="0" animBg="1"/>
      <p:bldP spid="883765" grpId="0" animBg="1"/>
      <p:bldP spid="883766" grpId="0" animBg="1"/>
      <p:bldP spid="883767" grpId="0" animBg="1"/>
      <p:bldP spid="883768" grpId="0" animBg="1"/>
      <p:bldP spid="883769" grpId="0" animBg="1"/>
      <p:bldP spid="883770" grpId="0" animBg="1"/>
      <p:bldP spid="883771" grpId="0" animBg="1"/>
      <p:bldP spid="883772" grpId="0" animBg="1"/>
      <p:bldP spid="883773" grpId="0" animBg="1"/>
      <p:bldP spid="883774" grpId="0" animBg="1"/>
      <p:bldP spid="883775" grpId="0" animBg="1"/>
      <p:bldP spid="883777" grpId="0" animBg="1"/>
      <p:bldP spid="883778" grpId="0" animBg="1"/>
      <p:bldP spid="88377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2"/>
          <p:cNvGrpSpPr>
            <a:grpSpLocks/>
          </p:cNvGrpSpPr>
          <p:nvPr/>
        </p:nvGrpSpPr>
        <p:grpSpPr bwMode="auto">
          <a:xfrm>
            <a:off x="990600" y="1362075"/>
            <a:ext cx="555625" cy="1000125"/>
            <a:chOff x="2532" y="1542"/>
            <a:chExt cx="184" cy="332"/>
          </a:xfrm>
        </p:grpSpPr>
        <p:sp>
          <p:nvSpPr>
            <p:cNvPr id="26701" name="AutoShape 3"/>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702" name="Line 4"/>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3" name="Line 5"/>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4" name="Line 6"/>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5" name="Line 7"/>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6" name="Line 8"/>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6627" name="Line 9"/>
          <p:cNvSpPr>
            <a:spLocks noChangeShapeType="1"/>
          </p:cNvSpPr>
          <p:nvPr/>
        </p:nvSpPr>
        <p:spPr bwMode="auto">
          <a:xfrm flipV="1">
            <a:off x="762000" y="3200400"/>
            <a:ext cx="0" cy="3041650"/>
          </a:xfrm>
          <a:prstGeom prst="line">
            <a:avLst/>
          </a:prstGeom>
          <a:noFill/>
          <a:ln w="19050">
            <a:solidFill>
              <a:srgbClr val="0000FF"/>
            </a:solidFill>
            <a:round/>
            <a:headEnd/>
            <a:tailEnd type="triangle" w="med" len="med"/>
          </a:ln>
        </p:spPr>
        <p:txBody>
          <a:bodyPr wrap="none" anchor="ctr"/>
          <a:lstStyle/>
          <a:p>
            <a:endParaRPr lang="en-US"/>
          </a:p>
        </p:txBody>
      </p:sp>
      <p:sp>
        <p:nvSpPr>
          <p:cNvPr id="26628" name="Line 10"/>
          <p:cNvSpPr>
            <a:spLocks noChangeShapeType="1"/>
          </p:cNvSpPr>
          <p:nvPr/>
        </p:nvSpPr>
        <p:spPr bwMode="auto">
          <a:xfrm>
            <a:off x="762000" y="62420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6629" name="Line 11"/>
          <p:cNvSpPr>
            <a:spLocks noChangeShapeType="1"/>
          </p:cNvSpPr>
          <p:nvPr/>
        </p:nvSpPr>
        <p:spPr bwMode="auto">
          <a:xfrm flipV="1">
            <a:off x="762000" y="45640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6630" name="Oval 12"/>
          <p:cNvSpPr>
            <a:spLocks noChangeAspect="1" noChangeArrowheads="1"/>
          </p:cNvSpPr>
          <p:nvPr/>
        </p:nvSpPr>
        <p:spPr bwMode="auto">
          <a:xfrm>
            <a:off x="1712913" y="47974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1" name="Oval 13"/>
          <p:cNvSpPr>
            <a:spLocks noChangeAspect="1" noChangeArrowheads="1"/>
          </p:cNvSpPr>
          <p:nvPr/>
        </p:nvSpPr>
        <p:spPr bwMode="auto">
          <a:xfrm>
            <a:off x="1865313" y="49498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2" name="Oval 14"/>
          <p:cNvSpPr>
            <a:spLocks noChangeAspect="1" noChangeArrowheads="1"/>
          </p:cNvSpPr>
          <p:nvPr/>
        </p:nvSpPr>
        <p:spPr bwMode="auto">
          <a:xfrm>
            <a:off x="13716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3" name="Oval 15"/>
          <p:cNvSpPr>
            <a:spLocks noChangeAspect="1" noChangeArrowheads="1"/>
          </p:cNvSpPr>
          <p:nvPr/>
        </p:nvSpPr>
        <p:spPr bwMode="auto">
          <a:xfrm>
            <a:off x="1676400" y="5181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4" name="Oval 16"/>
          <p:cNvSpPr>
            <a:spLocks noChangeAspect="1" noChangeArrowheads="1"/>
          </p:cNvSpPr>
          <p:nvPr/>
        </p:nvSpPr>
        <p:spPr bwMode="auto">
          <a:xfrm>
            <a:off x="1447800" y="5105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5" name="Oval 17"/>
          <p:cNvSpPr>
            <a:spLocks noChangeAspect="1" noChangeArrowheads="1"/>
          </p:cNvSpPr>
          <p:nvPr/>
        </p:nvSpPr>
        <p:spPr bwMode="auto">
          <a:xfrm>
            <a:off x="2743200" y="3733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6" name="Oval 18"/>
          <p:cNvSpPr>
            <a:spLocks noChangeAspect="1" noChangeArrowheads="1"/>
          </p:cNvSpPr>
          <p:nvPr/>
        </p:nvSpPr>
        <p:spPr bwMode="auto">
          <a:xfrm>
            <a:off x="2667000" y="4343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7" name="Oval 19"/>
          <p:cNvSpPr>
            <a:spLocks noChangeAspect="1" noChangeArrowheads="1"/>
          </p:cNvSpPr>
          <p:nvPr/>
        </p:nvSpPr>
        <p:spPr bwMode="auto">
          <a:xfrm>
            <a:off x="24384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8" name="Oval 20"/>
          <p:cNvSpPr>
            <a:spLocks noChangeAspect="1" noChangeArrowheads="1"/>
          </p:cNvSpPr>
          <p:nvPr/>
        </p:nvSpPr>
        <p:spPr bwMode="auto">
          <a:xfrm>
            <a:off x="27432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9" name="Oval 21"/>
          <p:cNvSpPr>
            <a:spLocks noChangeAspect="1" noChangeArrowheads="1"/>
          </p:cNvSpPr>
          <p:nvPr/>
        </p:nvSpPr>
        <p:spPr bwMode="auto">
          <a:xfrm>
            <a:off x="22098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0" name="Oval 22"/>
          <p:cNvSpPr>
            <a:spLocks noChangeAspect="1" noChangeArrowheads="1"/>
          </p:cNvSpPr>
          <p:nvPr/>
        </p:nvSpPr>
        <p:spPr bwMode="auto">
          <a:xfrm>
            <a:off x="1524000" y="4495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1" name="Oval 23"/>
          <p:cNvSpPr>
            <a:spLocks noChangeAspect="1" noChangeArrowheads="1"/>
          </p:cNvSpPr>
          <p:nvPr/>
        </p:nvSpPr>
        <p:spPr bwMode="auto">
          <a:xfrm>
            <a:off x="3581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2" name="Oval 24"/>
          <p:cNvSpPr>
            <a:spLocks noChangeAspect="1" noChangeArrowheads="1"/>
          </p:cNvSpPr>
          <p:nvPr/>
        </p:nvSpPr>
        <p:spPr bwMode="auto">
          <a:xfrm>
            <a:off x="3429000" y="5486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3" name="Oval 25"/>
          <p:cNvSpPr>
            <a:spLocks noChangeAspect="1" noChangeArrowheads="1"/>
          </p:cNvSpPr>
          <p:nvPr/>
        </p:nvSpPr>
        <p:spPr bwMode="auto">
          <a:xfrm>
            <a:off x="3200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grpSp>
        <p:nvGrpSpPr>
          <p:cNvPr id="26644" name="Group 26"/>
          <p:cNvGrpSpPr>
            <a:grpSpLocks/>
          </p:cNvGrpSpPr>
          <p:nvPr/>
        </p:nvGrpSpPr>
        <p:grpSpPr bwMode="auto">
          <a:xfrm>
            <a:off x="1654175" y="1362075"/>
            <a:ext cx="555625" cy="1000125"/>
            <a:chOff x="2532" y="1542"/>
            <a:chExt cx="184" cy="332"/>
          </a:xfrm>
        </p:grpSpPr>
        <p:sp>
          <p:nvSpPr>
            <p:cNvPr id="26695" name="AutoShape 2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96" name="Line 2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7" name="Line 2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8" name="Line 3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9" name="Line 3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0" name="Line 3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45" name="Group 33"/>
          <p:cNvGrpSpPr>
            <a:grpSpLocks/>
          </p:cNvGrpSpPr>
          <p:nvPr/>
        </p:nvGrpSpPr>
        <p:grpSpPr bwMode="auto">
          <a:xfrm>
            <a:off x="2339975" y="1371600"/>
            <a:ext cx="555625" cy="1000125"/>
            <a:chOff x="2532" y="1542"/>
            <a:chExt cx="184" cy="332"/>
          </a:xfrm>
        </p:grpSpPr>
        <p:sp>
          <p:nvSpPr>
            <p:cNvPr id="26689" name="AutoShape 3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90" name="Line 3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1" name="Line 3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2" name="Line 3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3" name="Line 3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4" name="Line 3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46" name="Group 40"/>
          <p:cNvGrpSpPr>
            <a:grpSpLocks/>
          </p:cNvGrpSpPr>
          <p:nvPr/>
        </p:nvGrpSpPr>
        <p:grpSpPr bwMode="auto">
          <a:xfrm>
            <a:off x="3025775" y="1371600"/>
            <a:ext cx="555625" cy="1000125"/>
            <a:chOff x="2532" y="1542"/>
            <a:chExt cx="184" cy="332"/>
          </a:xfrm>
        </p:grpSpPr>
        <p:sp>
          <p:nvSpPr>
            <p:cNvPr id="26683" name="AutoShape 41"/>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84" name="Line 4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5" name="Line 4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6" name="Line 4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7" name="Line 4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8" name="Line 4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6647" name="Line 47"/>
          <p:cNvSpPr>
            <a:spLocks noChangeShapeType="1"/>
          </p:cNvSpPr>
          <p:nvPr/>
        </p:nvSpPr>
        <p:spPr bwMode="auto">
          <a:xfrm flipV="1">
            <a:off x="5181600" y="914400"/>
            <a:ext cx="0" cy="3270250"/>
          </a:xfrm>
          <a:prstGeom prst="line">
            <a:avLst/>
          </a:prstGeom>
          <a:noFill/>
          <a:ln w="19050">
            <a:solidFill>
              <a:srgbClr val="0000FF"/>
            </a:solidFill>
            <a:round/>
            <a:headEnd/>
            <a:tailEnd type="triangle" w="med" len="med"/>
          </a:ln>
        </p:spPr>
        <p:txBody>
          <a:bodyPr wrap="none" anchor="ctr"/>
          <a:lstStyle/>
          <a:p>
            <a:endParaRPr lang="en-US"/>
          </a:p>
        </p:txBody>
      </p:sp>
      <p:sp>
        <p:nvSpPr>
          <p:cNvPr id="26648" name="Line 48"/>
          <p:cNvSpPr>
            <a:spLocks noChangeShapeType="1"/>
          </p:cNvSpPr>
          <p:nvPr/>
        </p:nvSpPr>
        <p:spPr bwMode="auto">
          <a:xfrm>
            <a:off x="5181600" y="41846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6649" name="Line 49"/>
          <p:cNvSpPr>
            <a:spLocks noChangeShapeType="1"/>
          </p:cNvSpPr>
          <p:nvPr/>
        </p:nvSpPr>
        <p:spPr bwMode="auto">
          <a:xfrm flipV="1">
            <a:off x="5181600" y="25066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6650" name="Oval 50"/>
          <p:cNvSpPr>
            <a:spLocks noChangeAspect="1" noChangeArrowheads="1"/>
          </p:cNvSpPr>
          <p:nvPr/>
        </p:nvSpPr>
        <p:spPr bwMode="auto">
          <a:xfrm>
            <a:off x="6132513" y="2740025"/>
            <a:ext cx="173037" cy="158750"/>
          </a:xfrm>
          <a:prstGeom prst="ellipse">
            <a:avLst/>
          </a:prstGeom>
          <a:solidFill>
            <a:srgbClr val="660066"/>
          </a:solidFill>
          <a:ln w="19050">
            <a:noFill/>
            <a:round/>
            <a:headEnd/>
            <a:tailEnd/>
          </a:ln>
        </p:spPr>
        <p:txBody>
          <a:bodyPr wrap="none" anchor="ctr"/>
          <a:lstStyle/>
          <a:p>
            <a:endParaRPr lang="en-US"/>
          </a:p>
        </p:txBody>
      </p:sp>
      <p:sp>
        <p:nvSpPr>
          <p:cNvPr id="26651" name="Oval 58"/>
          <p:cNvSpPr>
            <a:spLocks noChangeAspect="1" noChangeArrowheads="1"/>
          </p:cNvSpPr>
          <p:nvPr/>
        </p:nvSpPr>
        <p:spPr bwMode="auto">
          <a:xfrm>
            <a:off x="7086600" y="1981200"/>
            <a:ext cx="173038" cy="158750"/>
          </a:xfrm>
          <a:prstGeom prst="ellipse">
            <a:avLst/>
          </a:prstGeom>
          <a:solidFill>
            <a:srgbClr val="996633"/>
          </a:solidFill>
          <a:ln w="19050">
            <a:noFill/>
            <a:round/>
            <a:headEnd/>
            <a:tailEnd/>
          </a:ln>
        </p:spPr>
        <p:txBody>
          <a:bodyPr wrap="none" anchor="ctr"/>
          <a:lstStyle/>
          <a:p>
            <a:endParaRPr lang="en-US"/>
          </a:p>
        </p:txBody>
      </p:sp>
      <p:sp>
        <p:nvSpPr>
          <p:cNvPr id="26652" name="Oval 63"/>
          <p:cNvSpPr>
            <a:spLocks noChangeAspect="1" noChangeArrowheads="1"/>
          </p:cNvSpPr>
          <p:nvPr/>
        </p:nvSpPr>
        <p:spPr bwMode="auto">
          <a:xfrm>
            <a:off x="7827963" y="3581400"/>
            <a:ext cx="173037" cy="158750"/>
          </a:xfrm>
          <a:prstGeom prst="ellipse">
            <a:avLst/>
          </a:prstGeom>
          <a:solidFill>
            <a:srgbClr val="00FFFF"/>
          </a:solidFill>
          <a:ln w="19050">
            <a:noFill/>
            <a:round/>
            <a:headEnd/>
            <a:tailEnd/>
          </a:ln>
        </p:spPr>
        <p:txBody>
          <a:bodyPr wrap="none" anchor="ctr"/>
          <a:lstStyle/>
          <a:p>
            <a:endParaRPr lang="en-US"/>
          </a:p>
        </p:txBody>
      </p:sp>
      <p:sp>
        <p:nvSpPr>
          <p:cNvPr id="26654" name="Line 65"/>
          <p:cNvSpPr>
            <a:spLocks noChangeShapeType="1"/>
          </p:cNvSpPr>
          <p:nvPr/>
        </p:nvSpPr>
        <p:spPr bwMode="auto">
          <a:xfrm>
            <a:off x="4800600" y="5638800"/>
            <a:ext cx="2057400" cy="0"/>
          </a:xfrm>
          <a:prstGeom prst="line">
            <a:avLst/>
          </a:prstGeom>
          <a:noFill/>
          <a:ln w="152400">
            <a:solidFill>
              <a:srgbClr val="FF9900"/>
            </a:solidFill>
            <a:round/>
            <a:headEnd/>
            <a:tailEnd/>
          </a:ln>
        </p:spPr>
        <p:txBody>
          <a:bodyPr/>
          <a:lstStyle/>
          <a:p>
            <a:endParaRPr lang="en-US"/>
          </a:p>
        </p:txBody>
      </p:sp>
      <p:sp>
        <p:nvSpPr>
          <p:cNvPr id="26655" name="Line 66"/>
          <p:cNvSpPr>
            <a:spLocks noChangeShapeType="1"/>
          </p:cNvSpPr>
          <p:nvPr/>
        </p:nvSpPr>
        <p:spPr bwMode="auto">
          <a:xfrm flipV="1">
            <a:off x="7162800" y="4419600"/>
            <a:ext cx="0" cy="1219200"/>
          </a:xfrm>
          <a:prstGeom prst="line">
            <a:avLst/>
          </a:prstGeom>
          <a:noFill/>
          <a:ln w="152400">
            <a:solidFill>
              <a:srgbClr val="FF9900"/>
            </a:solidFill>
            <a:round/>
            <a:headEnd/>
            <a:tailEnd type="triangle" w="med" len="med"/>
          </a:ln>
        </p:spPr>
        <p:txBody>
          <a:bodyPr/>
          <a:lstStyle/>
          <a:p>
            <a:endParaRPr lang="en-US"/>
          </a:p>
        </p:txBody>
      </p:sp>
      <p:sp>
        <p:nvSpPr>
          <p:cNvPr id="26656" name="Text Box 67"/>
          <p:cNvSpPr txBox="1">
            <a:spLocks noChangeArrowheads="1"/>
          </p:cNvSpPr>
          <p:nvPr/>
        </p:nvSpPr>
        <p:spPr bwMode="auto">
          <a:xfrm>
            <a:off x="6403975" y="5337175"/>
            <a:ext cx="1294983" cy="369332"/>
          </a:xfrm>
          <a:prstGeom prst="rect">
            <a:avLst/>
          </a:prstGeom>
          <a:solidFill>
            <a:schemeClr val="bg1"/>
          </a:solidFill>
          <a:ln w="38100">
            <a:solidFill>
              <a:srgbClr val="FF9900"/>
            </a:solidFill>
            <a:miter lim="800000"/>
            <a:headEnd/>
            <a:tailEnd/>
          </a:ln>
        </p:spPr>
        <p:txBody>
          <a:bodyPr wrap="none">
            <a:spAutoFit/>
          </a:bodyPr>
          <a:lstStyle/>
          <a:p>
            <a:pPr eaLnBrk="1" hangingPunct="1"/>
            <a:r>
              <a:rPr lang="en-US" dirty="0" err="1"/>
              <a:t>Clusterizare</a:t>
            </a:r>
            <a:endParaRPr lang="en-US" dirty="0"/>
          </a:p>
        </p:txBody>
      </p:sp>
      <p:grpSp>
        <p:nvGrpSpPr>
          <p:cNvPr id="26657" name="Group 68"/>
          <p:cNvGrpSpPr>
            <a:grpSpLocks/>
          </p:cNvGrpSpPr>
          <p:nvPr/>
        </p:nvGrpSpPr>
        <p:grpSpPr bwMode="auto">
          <a:xfrm>
            <a:off x="1654175" y="1362075"/>
            <a:ext cx="2578100" cy="1009650"/>
            <a:chOff x="1042" y="858"/>
            <a:chExt cx="1624" cy="636"/>
          </a:xfrm>
        </p:grpSpPr>
        <p:grpSp>
          <p:nvGrpSpPr>
            <p:cNvPr id="26661" name="Group 69"/>
            <p:cNvGrpSpPr>
              <a:grpSpLocks/>
            </p:cNvGrpSpPr>
            <p:nvPr/>
          </p:nvGrpSpPr>
          <p:grpSpPr bwMode="auto">
            <a:xfrm>
              <a:off x="1042" y="858"/>
              <a:ext cx="350" cy="630"/>
              <a:chOff x="2532" y="1542"/>
              <a:chExt cx="184" cy="332"/>
            </a:xfrm>
          </p:grpSpPr>
          <p:sp>
            <p:nvSpPr>
              <p:cNvPr id="26677" name="AutoShape 70"/>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78" name="Line 71"/>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9" name="Line 72"/>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0" name="Line 73"/>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1" name="Line 74"/>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2" name="Line 75"/>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62" name="Group 76"/>
            <p:cNvGrpSpPr>
              <a:grpSpLocks/>
            </p:cNvGrpSpPr>
            <p:nvPr/>
          </p:nvGrpSpPr>
          <p:grpSpPr bwMode="auto">
            <a:xfrm>
              <a:off x="1474" y="864"/>
              <a:ext cx="350" cy="630"/>
              <a:chOff x="2532" y="1542"/>
              <a:chExt cx="184" cy="332"/>
            </a:xfrm>
          </p:grpSpPr>
          <p:sp>
            <p:nvSpPr>
              <p:cNvPr id="26671" name="AutoShape 7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72" name="Line 7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3" name="Line 7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4" name="Line 8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5" name="Line 8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6" name="Line 8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63" name="Group 83"/>
            <p:cNvGrpSpPr>
              <a:grpSpLocks/>
            </p:cNvGrpSpPr>
            <p:nvPr/>
          </p:nvGrpSpPr>
          <p:grpSpPr bwMode="auto">
            <a:xfrm>
              <a:off x="1906" y="864"/>
              <a:ext cx="350" cy="630"/>
              <a:chOff x="2532" y="1542"/>
              <a:chExt cx="184" cy="332"/>
            </a:xfrm>
          </p:grpSpPr>
          <p:sp>
            <p:nvSpPr>
              <p:cNvPr id="26665" name="AutoShape 8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66" name="Line 8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67" name="Line 8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68" name="Line 8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69" name="Line 8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0" name="Line 8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6664" name="Text Box 90"/>
            <p:cNvSpPr txBox="1">
              <a:spLocks noChangeArrowheads="1"/>
            </p:cNvSpPr>
            <p:nvPr/>
          </p:nvSpPr>
          <p:spPr bwMode="auto">
            <a:xfrm>
              <a:off x="2294" y="922"/>
              <a:ext cx="372" cy="365"/>
            </a:xfrm>
            <a:prstGeom prst="rect">
              <a:avLst/>
            </a:prstGeom>
            <a:noFill/>
            <a:ln w="9525">
              <a:noFill/>
              <a:miter lim="800000"/>
              <a:headEnd/>
              <a:tailEnd/>
            </a:ln>
          </p:spPr>
          <p:txBody>
            <a:bodyPr wrap="none">
              <a:spAutoFit/>
            </a:bodyPr>
            <a:lstStyle/>
            <a:p>
              <a:pPr eaLnBrk="1" hangingPunct="1"/>
              <a:r>
                <a:rPr lang="en-US" sz="3200">
                  <a:solidFill>
                    <a:srgbClr val="000099"/>
                  </a:solidFill>
                </a:rPr>
                <a:t>…</a:t>
              </a:r>
            </a:p>
          </p:txBody>
        </p:sp>
      </p:grpSp>
      <p:sp>
        <p:nvSpPr>
          <p:cNvPr id="26658" name="Line 91"/>
          <p:cNvSpPr>
            <a:spLocks noChangeShapeType="1"/>
          </p:cNvSpPr>
          <p:nvPr/>
        </p:nvSpPr>
        <p:spPr bwMode="auto">
          <a:xfrm>
            <a:off x="2286000" y="2514600"/>
            <a:ext cx="0" cy="990600"/>
          </a:xfrm>
          <a:prstGeom prst="line">
            <a:avLst/>
          </a:prstGeom>
          <a:noFill/>
          <a:ln w="152400">
            <a:solidFill>
              <a:srgbClr val="FF9900"/>
            </a:solidFill>
            <a:round/>
            <a:headEnd/>
            <a:tailEnd type="triangle" w="med" len="med"/>
          </a:ln>
        </p:spPr>
        <p:txBody>
          <a:bodyPr/>
          <a:lstStyle/>
          <a:p>
            <a:endParaRPr lang="en-US"/>
          </a:p>
        </p:txBody>
      </p:sp>
      <p:sp>
        <p:nvSpPr>
          <p:cNvPr id="26660" name="Text Box 93"/>
          <p:cNvSpPr txBox="1">
            <a:spLocks noChangeArrowheads="1"/>
          </p:cNvSpPr>
          <p:nvPr/>
        </p:nvSpPr>
        <p:spPr bwMode="auto">
          <a:xfrm>
            <a:off x="5867400" y="1143000"/>
            <a:ext cx="1717537" cy="369332"/>
          </a:xfrm>
          <a:prstGeom prst="rect">
            <a:avLst/>
          </a:prstGeom>
          <a:solidFill>
            <a:schemeClr val="bg1"/>
          </a:solidFill>
          <a:ln w="38100">
            <a:solidFill>
              <a:srgbClr val="FF9900"/>
            </a:solidFill>
            <a:miter lim="800000"/>
            <a:headEnd/>
            <a:tailEnd/>
          </a:ln>
        </p:spPr>
        <p:txBody>
          <a:bodyPr wrap="none">
            <a:spAutoFit/>
          </a:bodyPr>
          <a:lstStyle/>
          <a:p>
            <a:pPr eaLnBrk="1" hangingPunct="1"/>
            <a:r>
              <a:rPr lang="en-US" dirty="0" err="1"/>
              <a:t>Vocabular</a:t>
            </a:r>
            <a:r>
              <a:rPr lang="en-US" dirty="0"/>
              <a:t> </a:t>
            </a:r>
            <a:r>
              <a:rPr lang="en-US" dirty="0" err="1"/>
              <a:t>vizual</a:t>
            </a:r>
            <a:endParaRPr lang="en-US" dirty="0"/>
          </a:p>
        </p:txBody>
      </p:sp>
      <p:sp>
        <p:nvSpPr>
          <p:cNvPr id="84" name="Rectangle 47"/>
          <p:cNvSpPr>
            <a:spLocks noGrp="1" noChangeArrowheads="1"/>
          </p:cNvSpPr>
          <p:nvPr>
            <p:ph type="title"/>
          </p:nvPr>
        </p:nvSpPr>
        <p:spPr>
          <a:xfrm>
            <a:off x="0" y="274637"/>
            <a:ext cx="9144000" cy="836755"/>
          </a:xfrm>
        </p:spPr>
        <p:txBody>
          <a:bodyPr>
            <a:noAutofit/>
          </a:bodyPr>
          <a:lstStyle/>
          <a:p>
            <a:pPr eaLnBrk="1" hangingPunct="1">
              <a:defRPr/>
            </a:pPr>
            <a:r>
              <a:rPr lang="en-US" dirty="0">
                <a:effectLst>
                  <a:outerShdw blurRad="38100" dist="38100" dir="2700000" algn="tl">
                    <a:srgbClr val="FFFFFF"/>
                  </a:outerShdw>
                </a:effectLst>
                <a:latin typeface="Arial"/>
                <a:cs typeface="Arial"/>
              </a:rPr>
              <a:t>3. </a:t>
            </a:r>
            <a:r>
              <a:rPr lang="en-US" dirty="0" err="1">
                <a:effectLst>
                  <a:outerShdw blurRad="38100" dist="38100" dir="2700000" algn="tl">
                    <a:srgbClr val="FFFFFF"/>
                  </a:outerShdw>
                </a:effectLst>
                <a:latin typeface="Arial"/>
                <a:cs typeface="Arial"/>
              </a:rPr>
              <a:t>Învățarea</a:t>
            </a:r>
            <a:r>
              <a:rPr lang="en-US" dirty="0">
                <a:effectLst>
                  <a:outerShdw blurRad="38100" dist="38100" dir="2700000" algn="tl">
                    <a:srgbClr val="FFFFFF"/>
                  </a:outerShdw>
                </a:effectLst>
                <a:latin typeface="Arial"/>
                <a:cs typeface="Arial"/>
              </a:rPr>
              <a:t> </a:t>
            </a:r>
            <a:r>
              <a:rPr lang="en-US" dirty="0" err="1">
                <a:effectLst>
                  <a:outerShdw blurRad="38100" dist="38100" dir="2700000" algn="tl">
                    <a:srgbClr val="FFFFFF"/>
                  </a:outerShdw>
                </a:effectLst>
                <a:latin typeface="Arial"/>
                <a:cs typeface="Arial"/>
              </a:rPr>
              <a:t>vocabularului</a:t>
            </a:r>
            <a:r>
              <a:rPr lang="en-US" dirty="0">
                <a:effectLst>
                  <a:outerShdw blurRad="38100" dist="38100" dir="2700000" algn="tl">
                    <a:srgbClr val="FFFFFF"/>
                  </a:outerShdw>
                </a:effectLst>
                <a:latin typeface="Arial"/>
                <a:cs typeface="Arial"/>
              </a:rPr>
              <a:t> </a:t>
            </a:r>
            <a:r>
              <a:rPr lang="en-US" dirty="0" err="1">
                <a:effectLst>
                  <a:outerShdw blurRad="38100" dist="38100" dir="2700000" algn="tl">
                    <a:srgbClr val="FFFFFF"/>
                  </a:outerShdw>
                </a:effectLst>
                <a:latin typeface="Arial"/>
                <a:cs typeface="Arial"/>
              </a:rPr>
              <a:t>vizual</a:t>
            </a:r>
            <a:endParaRPr lang="en-US" dirty="0">
              <a:effectLst>
                <a:outerShdw blurRad="38100" dist="38100" dir="2700000" algn="tl">
                  <a:srgbClr val="FFFFFF"/>
                </a:outerShdw>
              </a:effectLst>
              <a:latin typeface="Arial"/>
              <a:cs typeface="Arial"/>
            </a:endParaRPr>
          </a:p>
        </p:txBody>
      </p:sp>
      <p:sp>
        <p:nvSpPr>
          <p:cNvPr id="85" name="TextBox 84"/>
          <p:cNvSpPr txBox="1"/>
          <p:nvPr/>
        </p:nvSpPr>
        <p:spPr>
          <a:xfrm>
            <a:off x="7201948" y="6573131"/>
            <a:ext cx="2141343" cy="276999"/>
          </a:xfrm>
          <a:prstGeom prst="rect">
            <a:avLst/>
          </a:prstGeom>
          <a:noFill/>
        </p:spPr>
        <p:txBody>
          <a:bodyPr wrap="square" rtlCol="0">
            <a:spAutoFit/>
          </a:bodyPr>
          <a:lstStyle/>
          <a:p>
            <a:r>
              <a:rPr lang="en-US" sz="1200" dirty="0"/>
              <a:t>Slide </a:t>
            </a:r>
            <a:r>
              <a:rPr lang="en-US" sz="1200" dirty="0" err="1"/>
              <a:t>adaptat</a:t>
            </a:r>
            <a:r>
              <a:rPr lang="en-US" sz="1200" dirty="0"/>
              <a:t> </a:t>
            </a:r>
            <a:r>
              <a:rPr lang="en-US" sz="1200" dirty="0" err="1"/>
              <a:t>după</a:t>
            </a:r>
            <a:r>
              <a:rPr lang="en-US" sz="1200" dirty="0"/>
              <a:t> J. </a:t>
            </a:r>
            <a:r>
              <a:rPr lang="en-US" sz="1200" dirty="0" err="1"/>
              <a:t>Sivic</a:t>
            </a:r>
            <a:endParaRPr lang="en-US" sz="1200" dirty="0"/>
          </a:p>
        </p:txBody>
      </p:sp>
    </p:spTree>
    <p:extLst>
      <p:ext uri="{BB962C8B-B14F-4D97-AF65-F5344CB8AC3E}">
        <p14:creationId xmlns:p14="http://schemas.microsoft.com/office/powerpoint/2010/main" val="42189858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graphicFrame>
        <p:nvGraphicFramePr>
          <p:cNvPr id="1026" name="Object 4"/>
          <p:cNvGraphicFramePr>
            <a:graphicFrameLocks noGrp="1" noChangeAspect="1"/>
          </p:cNvGraphicFramePr>
          <p:nvPr>
            <p:ph idx="1"/>
            <p:extLst>
              <p:ext uri="{D42A27DB-BD31-4B8C-83A1-F6EECF244321}">
                <p14:modId xmlns:p14="http://schemas.microsoft.com/office/powerpoint/2010/main" val="3488577134"/>
              </p:ext>
            </p:extLst>
          </p:nvPr>
        </p:nvGraphicFramePr>
        <p:xfrm>
          <a:off x="2490788" y="2419350"/>
          <a:ext cx="4694237" cy="1243013"/>
        </p:xfrm>
        <a:graphic>
          <a:graphicData uri="http://schemas.openxmlformats.org/presentationml/2006/ole">
            <mc:AlternateContent xmlns:mc="http://schemas.openxmlformats.org/markup-compatibility/2006">
              <mc:Choice xmlns:v="urn:schemas-microsoft-com:vml" Requires="v">
                <p:oleObj spid="_x0000_s332969" name="Equation" r:id="rId4" imgW="2159000" imgH="571500" progId="Equation.3">
                  <p:embed/>
                </p:oleObj>
              </mc:Choice>
              <mc:Fallback>
                <p:oleObj name="Equation" r:id="rId4" imgW="2159000" imgH="571500" progId="Equation.3">
                  <p:embed/>
                  <p:pic>
                    <p:nvPicPr>
                      <p:cNvPr id="0" name=""/>
                      <p:cNvPicPr>
                        <a:picLocks noChangeAspect="1" noChangeArrowheads="1"/>
                      </p:cNvPicPr>
                      <p:nvPr/>
                    </p:nvPicPr>
                    <p:blipFill>
                      <a:blip r:embed="rId5"/>
                      <a:srcRect/>
                      <a:stretch>
                        <a:fillRect/>
                      </a:stretch>
                    </p:blipFill>
                    <p:spPr bwMode="auto">
                      <a:xfrm>
                        <a:off x="2490788" y="2419350"/>
                        <a:ext cx="4694237" cy="12430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894979" name="Rectangle 3"/>
          <p:cNvSpPr>
            <a:spLocks noGrp="1" noChangeArrowheads="1"/>
          </p:cNvSpPr>
          <p:nvPr>
            <p:ph type="body" idx="4294967295"/>
          </p:nvPr>
        </p:nvSpPr>
        <p:spPr>
          <a:xfrm>
            <a:off x="0" y="1090613"/>
            <a:ext cx="7772400" cy="5943600"/>
          </a:xfrm>
        </p:spPr>
        <p:txBody>
          <a:bodyPr>
            <a:normAutofit fontScale="92500" lnSpcReduction="10000"/>
          </a:bodyPr>
          <a:lstStyle/>
          <a:p>
            <a:pPr marL="533400" indent="-533400">
              <a:buFontTx/>
              <a:buChar char="•"/>
            </a:pPr>
            <a:r>
              <a:rPr lang="en-US" dirty="0" err="1"/>
              <a:t>Vrem</a:t>
            </a:r>
            <a:r>
              <a:rPr lang="en-US" dirty="0"/>
              <a:t> </a:t>
            </a:r>
            <a:r>
              <a:rPr lang="en-US" dirty="0" err="1"/>
              <a:t>să</a:t>
            </a:r>
            <a:r>
              <a:rPr lang="en-US" dirty="0"/>
              <a:t> </a:t>
            </a:r>
            <a:r>
              <a:rPr lang="en-US" dirty="0" err="1"/>
              <a:t>minimizăm</a:t>
            </a:r>
            <a:r>
              <a:rPr lang="en-US" dirty="0"/>
              <a:t> </a:t>
            </a:r>
            <a:r>
              <a:rPr lang="en-US" dirty="0" err="1"/>
              <a:t>suma</a:t>
            </a:r>
            <a:r>
              <a:rPr lang="en-US" dirty="0"/>
              <a:t> </a:t>
            </a:r>
            <a:r>
              <a:rPr lang="en-US" dirty="0" err="1"/>
              <a:t>pătratelor</a:t>
            </a:r>
            <a:r>
              <a:rPr lang="en-US" dirty="0"/>
              <a:t> </a:t>
            </a:r>
            <a:r>
              <a:rPr lang="en-US" dirty="0" err="1"/>
              <a:t>distanțelor</a:t>
            </a:r>
            <a:r>
              <a:rPr lang="en-US" dirty="0"/>
              <a:t> </a:t>
            </a:r>
            <a:r>
              <a:rPr lang="en-US" dirty="0" err="1"/>
              <a:t>Euclidiene</a:t>
            </a:r>
            <a:r>
              <a:rPr lang="en-US" dirty="0"/>
              <a:t> </a:t>
            </a:r>
            <a:r>
              <a:rPr lang="en-US" dirty="0" err="1"/>
              <a:t>dintre</a:t>
            </a:r>
            <a:r>
              <a:rPr lang="en-US" dirty="0"/>
              <a:t> </a:t>
            </a:r>
            <a:r>
              <a:rPr lang="en-US" dirty="0" err="1"/>
              <a:t>caracteristicile</a:t>
            </a:r>
            <a:r>
              <a:rPr lang="en-US" dirty="0"/>
              <a:t> </a:t>
            </a:r>
            <a:r>
              <a:rPr lang="en-US" b="1" dirty="0"/>
              <a:t>x</a:t>
            </a:r>
            <a:r>
              <a:rPr lang="en-US" baseline="-25000" dirty="0"/>
              <a:t>i</a:t>
            </a:r>
            <a:r>
              <a:rPr lang="en-US" dirty="0"/>
              <a:t> </a:t>
            </a:r>
            <a:r>
              <a:rPr lang="en-US" dirty="0" err="1"/>
              <a:t>si</a:t>
            </a:r>
            <a:r>
              <a:rPr lang="en-US" dirty="0"/>
              <a:t> </a:t>
            </a:r>
            <a:r>
              <a:rPr lang="en-US" dirty="0" err="1"/>
              <a:t>cei</a:t>
            </a:r>
            <a:r>
              <a:rPr lang="en-US" dirty="0"/>
              <a:t> </a:t>
            </a:r>
            <a:r>
              <a:rPr lang="en-US" dirty="0" err="1"/>
              <a:t>mai</a:t>
            </a:r>
            <a:r>
              <a:rPr lang="en-US" dirty="0"/>
              <a:t> </a:t>
            </a:r>
            <a:r>
              <a:rPr lang="en-US" dirty="0" err="1"/>
              <a:t>apropiați</a:t>
            </a:r>
            <a:r>
              <a:rPr lang="en-US" dirty="0"/>
              <a:t> </a:t>
            </a:r>
            <a:r>
              <a:rPr lang="en-US" dirty="0" err="1"/>
              <a:t>centri</a:t>
            </a:r>
            <a:r>
              <a:rPr lang="en-US" dirty="0"/>
              <a:t> </a:t>
            </a:r>
            <a:r>
              <a:rPr lang="en-US" dirty="0" err="1"/>
              <a:t>ai</a:t>
            </a:r>
            <a:r>
              <a:rPr lang="en-US" dirty="0"/>
              <a:t> </a:t>
            </a:r>
            <a:r>
              <a:rPr lang="en-US" dirty="0" err="1"/>
              <a:t>clusterilor</a:t>
            </a:r>
            <a:r>
              <a:rPr lang="en-US" dirty="0"/>
              <a:t> </a:t>
            </a:r>
            <a:r>
              <a:rPr lang="en-US" b="1" dirty="0" err="1"/>
              <a:t>m</a:t>
            </a:r>
            <a:r>
              <a:rPr lang="en-US" baseline="-25000" dirty="0" err="1"/>
              <a:t>k</a:t>
            </a:r>
            <a:br>
              <a:rPr lang="en-US" dirty="0"/>
            </a:br>
            <a:br>
              <a:rPr lang="en-US" dirty="0"/>
            </a:br>
            <a:br>
              <a:rPr lang="en-US" dirty="0"/>
            </a:br>
            <a:endParaRPr lang="en-US" dirty="0"/>
          </a:p>
          <a:p>
            <a:pPr marL="533400" indent="-533400"/>
            <a:r>
              <a:rPr lang="en-US" dirty="0" err="1"/>
              <a:t>Algoritm</a:t>
            </a:r>
            <a:r>
              <a:rPr lang="en-US" dirty="0"/>
              <a:t>:</a:t>
            </a:r>
          </a:p>
          <a:p>
            <a:pPr marL="0" indent="0">
              <a:buNone/>
            </a:pPr>
            <a:r>
              <a:rPr lang="en-US" dirty="0"/>
              <a:t>1) </a:t>
            </a:r>
            <a:r>
              <a:rPr lang="en-US" dirty="0" err="1"/>
              <a:t>Inițializăm</a:t>
            </a:r>
            <a:r>
              <a:rPr lang="en-US" dirty="0"/>
              <a:t> </a:t>
            </a:r>
            <a:r>
              <a:rPr lang="en-US" dirty="0" err="1"/>
              <a:t>aleator</a:t>
            </a:r>
            <a:r>
              <a:rPr lang="en-US" dirty="0"/>
              <a:t> </a:t>
            </a:r>
            <a:r>
              <a:rPr lang="en-US" dirty="0" err="1"/>
              <a:t>cei</a:t>
            </a:r>
            <a:r>
              <a:rPr lang="en-US" dirty="0"/>
              <a:t> K </a:t>
            </a:r>
            <a:r>
              <a:rPr lang="en-US" dirty="0" err="1"/>
              <a:t>centri</a:t>
            </a:r>
            <a:r>
              <a:rPr lang="en-US" dirty="0"/>
              <a:t> </a:t>
            </a:r>
            <a:r>
              <a:rPr lang="en-US" dirty="0" err="1"/>
              <a:t>ai</a:t>
            </a:r>
            <a:r>
              <a:rPr lang="en-US" dirty="0"/>
              <a:t> </a:t>
            </a:r>
            <a:r>
              <a:rPr lang="en-US" dirty="0" err="1"/>
              <a:t>clusterelor</a:t>
            </a:r>
            <a:endParaRPr lang="en-US" dirty="0"/>
          </a:p>
          <a:p>
            <a:pPr marL="0" indent="0">
              <a:buNone/>
            </a:pPr>
            <a:r>
              <a:rPr lang="en-US" dirty="0"/>
              <a:t>2) </a:t>
            </a:r>
            <a:r>
              <a:rPr lang="en-US" dirty="0" err="1"/>
              <a:t>Iterăm</a:t>
            </a:r>
            <a:r>
              <a:rPr lang="en-US" dirty="0"/>
              <a:t> </a:t>
            </a:r>
            <a:r>
              <a:rPr lang="en-US" dirty="0" err="1"/>
              <a:t>până</a:t>
            </a:r>
            <a:r>
              <a:rPr lang="en-US" dirty="0"/>
              <a:t> </a:t>
            </a:r>
            <a:r>
              <a:rPr lang="en-US" dirty="0" err="1"/>
              <a:t>când</a:t>
            </a:r>
            <a:r>
              <a:rPr lang="en-US" dirty="0"/>
              <a:t> </a:t>
            </a:r>
            <a:r>
              <a:rPr lang="en-US" dirty="0" err="1"/>
              <a:t>clusterele</a:t>
            </a:r>
            <a:r>
              <a:rPr lang="en-US" dirty="0"/>
              <a:t> nu se </a:t>
            </a:r>
            <a:r>
              <a:rPr lang="en-US" dirty="0" err="1"/>
              <a:t>modifică</a:t>
            </a:r>
            <a:r>
              <a:rPr lang="en-US" dirty="0"/>
              <a:t>:</a:t>
            </a:r>
          </a:p>
          <a:p>
            <a:pPr marL="838200" lvl="1" indent="-381000"/>
            <a:r>
              <a:rPr lang="en-US" dirty="0" err="1"/>
              <a:t>etichetăm</a:t>
            </a:r>
            <a:r>
              <a:rPr lang="en-US" dirty="0"/>
              <a:t> </a:t>
            </a:r>
            <a:r>
              <a:rPr lang="en-US" dirty="0" err="1"/>
              <a:t>fiecare</a:t>
            </a:r>
            <a:r>
              <a:rPr lang="en-US" dirty="0"/>
              <a:t> </a:t>
            </a:r>
            <a:r>
              <a:rPr lang="en-US" dirty="0" err="1"/>
              <a:t>caracteristică</a:t>
            </a:r>
            <a:r>
              <a:rPr lang="en-US" dirty="0"/>
              <a:t> </a:t>
            </a:r>
            <a:r>
              <a:rPr lang="en-US" dirty="0" err="1"/>
              <a:t>în</a:t>
            </a:r>
            <a:r>
              <a:rPr lang="en-US" dirty="0"/>
              <a:t> </a:t>
            </a:r>
            <a:r>
              <a:rPr lang="en-US" dirty="0" err="1"/>
              <a:t>funcție</a:t>
            </a:r>
            <a:r>
              <a:rPr lang="en-US" dirty="0"/>
              <a:t> de </a:t>
            </a:r>
            <a:r>
              <a:rPr lang="en-US" dirty="0" err="1"/>
              <a:t>cel</a:t>
            </a:r>
            <a:r>
              <a:rPr lang="en-US" dirty="0"/>
              <a:t> </a:t>
            </a:r>
            <a:r>
              <a:rPr lang="en-US" dirty="0" err="1"/>
              <a:t>mai</a:t>
            </a:r>
            <a:r>
              <a:rPr lang="en-US" dirty="0"/>
              <a:t> </a:t>
            </a:r>
            <a:r>
              <a:rPr lang="en-US" dirty="0" err="1"/>
              <a:t>apropiat</a:t>
            </a:r>
            <a:r>
              <a:rPr lang="en-US" dirty="0"/>
              <a:t> </a:t>
            </a:r>
            <a:r>
              <a:rPr lang="en-US" dirty="0" err="1"/>
              <a:t>centru</a:t>
            </a:r>
            <a:r>
              <a:rPr lang="en-US" dirty="0"/>
              <a:t> al </a:t>
            </a:r>
            <a:r>
              <a:rPr lang="en-US" dirty="0" err="1"/>
              <a:t>unui</a:t>
            </a:r>
            <a:r>
              <a:rPr lang="en-US" dirty="0"/>
              <a:t> cluster</a:t>
            </a:r>
          </a:p>
          <a:p>
            <a:pPr marL="838200" lvl="1" indent="-381000"/>
            <a:r>
              <a:rPr lang="en-US" dirty="0" err="1"/>
              <a:t>recalculăm</a:t>
            </a:r>
            <a:r>
              <a:rPr lang="en-US" dirty="0"/>
              <a:t> </a:t>
            </a:r>
            <a:r>
              <a:rPr lang="en-US" dirty="0" err="1"/>
              <a:t>centrul</a:t>
            </a:r>
            <a:r>
              <a:rPr lang="en-US" dirty="0"/>
              <a:t> </a:t>
            </a:r>
            <a:r>
              <a:rPr lang="en-US" dirty="0" err="1"/>
              <a:t>fiecărui</a:t>
            </a:r>
            <a:r>
              <a:rPr lang="en-US" dirty="0"/>
              <a:t> cluster = media </a:t>
            </a:r>
            <a:r>
              <a:rPr lang="en-US" dirty="0" err="1"/>
              <a:t>tuturor</a:t>
            </a:r>
            <a:r>
              <a:rPr lang="en-US" dirty="0"/>
              <a:t> </a:t>
            </a:r>
            <a:r>
              <a:rPr lang="en-US" dirty="0" err="1"/>
              <a:t>caracteristicilor</a:t>
            </a:r>
            <a:r>
              <a:rPr lang="en-US" dirty="0"/>
              <a:t> cu </a:t>
            </a:r>
            <a:r>
              <a:rPr lang="en-US" dirty="0" err="1"/>
              <a:t>aceeaşi</a:t>
            </a:r>
            <a:r>
              <a:rPr lang="en-US" dirty="0"/>
              <a:t> </a:t>
            </a:r>
            <a:r>
              <a:rPr lang="en-US" dirty="0" err="1"/>
              <a:t>etichetă</a:t>
            </a:r>
            <a:endParaRPr lang="en-US" dirty="0"/>
          </a:p>
        </p:txBody>
      </p:sp>
    </p:spTree>
    <p:extLst>
      <p:ext uri="{BB962C8B-B14F-4D97-AF65-F5344CB8AC3E}">
        <p14:creationId xmlns:p14="http://schemas.microsoft.com/office/powerpoint/2010/main" val="387623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949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49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49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49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49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49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4979"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7283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89063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2217938">
            <a:off x="1158966" y="2064816"/>
            <a:ext cx="1502749" cy="304138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Donut 26"/>
          <p:cNvSpPr/>
          <p:nvPr/>
        </p:nvSpPr>
        <p:spPr>
          <a:xfrm rot="11459184">
            <a:off x="2243307" y="3616308"/>
            <a:ext cx="2295543" cy="255244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778309">
            <a:off x="4540034" y="1412357"/>
            <a:ext cx="2796029" cy="424506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371515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2217938">
            <a:off x="1158966" y="2064816"/>
            <a:ext cx="1502749" cy="304138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Donut 26"/>
          <p:cNvSpPr/>
          <p:nvPr/>
        </p:nvSpPr>
        <p:spPr>
          <a:xfrm rot="11459184">
            <a:off x="2243307" y="3616308"/>
            <a:ext cx="2295543" cy="255244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778309">
            <a:off x="4540034" y="1412357"/>
            <a:ext cx="2796029" cy="424506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050019" y="350588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268469" y="459083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903764" y="340485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49755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050019" y="350588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268469" y="459083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903764" y="340485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92857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Clusterizarea</a:t>
            </a:r>
            <a:r>
              <a:rPr lang="en-US" dirty="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2217938">
            <a:off x="1116631" y="2191470"/>
            <a:ext cx="1923992" cy="304138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778309">
            <a:off x="4897785" y="2175932"/>
            <a:ext cx="2796029" cy="3391897"/>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050019" y="350588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268469" y="459083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903764" y="340485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2065891" y="2686576"/>
            <a:ext cx="2665638" cy="2701192"/>
          </a:xfrm>
          <a:custGeom>
            <a:avLst/>
            <a:gdLst>
              <a:gd name="connsiteX0" fmla="*/ 1139826 w 2665638"/>
              <a:gd name="connsiteY0" fmla="*/ 1406648 h 2701192"/>
              <a:gd name="connsiteX1" fmla="*/ 1398749 w 2665638"/>
              <a:gd name="connsiteY1" fmla="*/ 309368 h 2701192"/>
              <a:gd name="connsiteX2" fmla="*/ 1990574 w 2665638"/>
              <a:gd name="connsiteY2" fmla="*/ 1144 h 2701192"/>
              <a:gd name="connsiteX3" fmla="*/ 2496091 w 2665638"/>
              <a:gd name="connsiteY3" fmla="*/ 383342 h 2701192"/>
              <a:gd name="connsiteX4" fmla="*/ 2520750 w 2665638"/>
              <a:gd name="connsiteY4" fmla="*/ 999792 h 2701192"/>
              <a:gd name="connsiteX5" fmla="*/ 2644047 w 2665638"/>
              <a:gd name="connsiteY5" fmla="*/ 1751860 h 2701192"/>
              <a:gd name="connsiteX6" fmla="*/ 2607058 w 2665638"/>
              <a:gd name="connsiteY6" fmla="*/ 2343651 h 2701192"/>
              <a:gd name="connsiteX7" fmla="*/ 2089211 w 2665638"/>
              <a:gd name="connsiteY7" fmla="*/ 2602560 h 2701192"/>
              <a:gd name="connsiteX8" fmla="*/ 597320 w 2665638"/>
              <a:gd name="connsiteY8" fmla="*/ 2701192 h 2701192"/>
              <a:gd name="connsiteX9" fmla="*/ 104133 w 2665638"/>
              <a:gd name="connsiteY9" fmla="*/ 2627218 h 2701192"/>
              <a:gd name="connsiteX10" fmla="*/ 30155 w 2665638"/>
              <a:gd name="connsiteY10" fmla="*/ 2380638 h 2701192"/>
              <a:gd name="connsiteX11" fmla="*/ 486353 w 2665638"/>
              <a:gd name="connsiteY11" fmla="*/ 2035427 h 2701192"/>
              <a:gd name="connsiteX12" fmla="*/ 991870 w 2665638"/>
              <a:gd name="connsiteY12" fmla="*/ 1838163 h 2701192"/>
              <a:gd name="connsiteX13" fmla="*/ 1139826 w 2665638"/>
              <a:gd name="connsiteY13" fmla="*/ 1406648 h 270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5638" h="2701192">
                <a:moveTo>
                  <a:pt x="1139826" y="1406648"/>
                </a:moveTo>
                <a:cubicBezTo>
                  <a:pt x="1207639" y="1151849"/>
                  <a:pt x="1256958" y="543619"/>
                  <a:pt x="1398749" y="309368"/>
                </a:cubicBezTo>
                <a:cubicBezTo>
                  <a:pt x="1540540" y="75117"/>
                  <a:pt x="1807684" y="-11185"/>
                  <a:pt x="1990574" y="1144"/>
                </a:cubicBezTo>
                <a:cubicBezTo>
                  <a:pt x="2173464" y="13473"/>
                  <a:pt x="2407728" y="216901"/>
                  <a:pt x="2496091" y="383342"/>
                </a:cubicBezTo>
                <a:cubicBezTo>
                  <a:pt x="2584454" y="549783"/>
                  <a:pt x="2496091" y="771706"/>
                  <a:pt x="2520750" y="999792"/>
                </a:cubicBezTo>
                <a:cubicBezTo>
                  <a:pt x="2545409" y="1227878"/>
                  <a:pt x="2629662" y="1527884"/>
                  <a:pt x="2644047" y="1751860"/>
                </a:cubicBezTo>
                <a:cubicBezTo>
                  <a:pt x="2658432" y="1975837"/>
                  <a:pt x="2699531" y="2201868"/>
                  <a:pt x="2607058" y="2343651"/>
                </a:cubicBezTo>
                <a:cubicBezTo>
                  <a:pt x="2514585" y="2485434"/>
                  <a:pt x="2424167" y="2542970"/>
                  <a:pt x="2089211" y="2602560"/>
                </a:cubicBezTo>
                <a:cubicBezTo>
                  <a:pt x="1754255" y="2662150"/>
                  <a:pt x="928166" y="2697082"/>
                  <a:pt x="597320" y="2701192"/>
                </a:cubicBezTo>
                <a:cubicBezTo>
                  <a:pt x="266474" y="2705302"/>
                  <a:pt x="198660" y="2680644"/>
                  <a:pt x="104133" y="2627218"/>
                </a:cubicBezTo>
                <a:cubicBezTo>
                  <a:pt x="9605" y="2573792"/>
                  <a:pt x="-33548" y="2479270"/>
                  <a:pt x="30155" y="2380638"/>
                </a:cubicBezTo>
                <a:cubicBezTo>
                  <a:pt x="93858" y="2282006"/>
                  <a:pt x="326067" y="2125840"/>
                  <a:pt x="486353" y="2035427"/>
                </a:cubicBezTo>
                <a:cubicBezTo>
                  <a:pt x="646639" y="1945015"/>
                  <a:pt x="882958" y="1947069"/>
                  <a:pt x="991870" y="1838163"/>
                </a:cubicBezTo>
                <a:cubicBezTo>
                  <a:pt x="1100782" y="1729257"/>
                  <a:pt x="1072013" y="1661447"/>
                  <a:pt x="1139826" y="1406648"/>
                </a:cubicBezTo>
                <a:close/>
              </a:path>
            </a:pathLst>
          </a:cu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0704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920237B531BC7419D2AB85F93BEE318" ma:contentTypeVersion="11" ma:contentTypeDescription="Create a new document." ma:contentTypeScope="" ma:versionID="f66f53e6a4323e93ca29ad34bc3313d1">
  <xsd:schema xmlns:xsd="http://www.w3.org/2001/XMLSchema" xmlns:xs="http://www.w3.org/2001/XMLSchema" xmlns:p="http://schemas.microsoft.com/office/2006/metadata/properties" xmlns:ns2="fe186ba3-3946-4875-95d9-7970dbc824b8" xmlns:ns3="8d91ec6d-b4d0-429e-a4e5-65de928320e8" targetNamespace="http://schemas.microsoft.com/office/2006/metadata/properties" ma:root="true" ma:fieldsID="181f13e75ba7dd7f194863e6081559af" ns2:_="" ns3:_="">
    <xsd:import namespace="fe186ba3-3946-4875-95d9-7970dbc824b8"/>
    <xsd:import namespace="8d91ec6d-b4d0-429e-a4e5-65de928320e8"/>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186ba3-3946-4875-95d9-7970dbc824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5cd9f51-4d1e-4d57-bf3d-f118fc5c8090"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d91ec6d-b4d0-429e-a4e5-65de928320e8"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996d467-90dd-4ae6-955f-41d48e33bff2}" ma:internalName="TaxCatchAll" ma:showField="CatchAllData" ma:web="8d91ec6d-b4d0-429e-a4e5-65de928320e8">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e186ba3-3946-4875-95d9-7970dbc824b8">
      <Terms xmlns="http://schemas.microsoft.com/office/infopath/2007/PartnerControls"/>
    </lcf76f155ced4ddcb4097134ff3c332f>
    <TaxCatchAll xmlns="8d91ec6d-b4d0-429e-a4e5-65de928320e8" xsi:nil="true"/>
  </documentManagement>
</p:properties>
</file>

<file path=customXml/itemProps1.xml><?xml version="1.0" encoding="utf-8"?>
<ds:datastoreItem xmlns:ds="http://schemas.openxmlformats.org/officeDocument/2006/customXml" ds:itemID="{FF709AC1-7B60-4ED2-995D-32B77BDBFC76}"/>
</file>

<file path=customXml/itemProps2.xml><?xml version="1.0" encoding="utf-8"?>
<ds:datastoreItem xmlns:ds="http://schemas.openxmlformats.org/officeDocument/2006/customXml" ds:itemID="{FF640ECA-0512-464B-903A-951851AEA4BD}"/>
</file>

<file path=customXml/itemProps3.xml><?xml version="1.0" encoding="utf-8"?>
<ds:datastoreItem xmlns:ds="http://schemas.openxmlformats.org/officeDocument/2006/customXml" ds:itemID="{94576450-44F8-4FAC-915E-651E386B6C74}"/>
</file>

<file path=docProps/app.xml><?xml version="1.0" encoding="utf-8"?>
<Properties xmlns="http://schemas.openxmlformats.org/officeDocument/2006/extended-properties" xmlns:vt="http://schemas.openxmlformats.org/officeDocument/2006/docPropsVTypes">
  <Template/>
  <TotalTime>12486</TotalTime>
  <Words>2384</Words>
  <Application>Microsoft Macintosh PowerPoint</Application>
  <PresentationFormat>On-screen Show (4:3)</PresentationFormat>
  <Paragraphs>491</Paragraphs>
  <Slides>120</Slides>
  <Notes>74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3</vt:i4>
      </vt:variant>
      <vt:variant>
        <vt:lpstr>Slide Titles</vt:lpstr>
      </vt:variant>
      <vt:variant>
        <vt:i4>120</vt:i4>
      </vt:variant>
    </vt:vector>
  </HeadingPairs>
  <TitlesOfParts>
    <vt:vector size="132" baseType="lpstr">
      <vt:lpstr>Arial</vt:lpstr>
      <vt:lpstr>AvantGarde Bk BT</vt:lpstr>
      <vt:lpstr>Calibri</vt:lpstr>
      <vt:lpstr>ETH Light</vt:lpstr>
      <vt:lpstr>Helvetica Neue</vt:lpstr>
      <vt:lpstr>Symbol</vt:lpstr>
      <vt:lpstr>Times New Roman</vt:lpstr>
      <vt:lpstr>Wingdings</vt:lpstr>
      <vt:lpstr>Office Theme</vt:lpstr>
      <vt:lpstr>Image</vt:lpstr>
      <vt:lpstr>Equation</vt:lpstr>
      <vt:lpstr>PhotoSuite Image</vt:lpstr>
      <vt:lpstr>PowerPoint Presentation</vt:lpstr>
      <vt:lpstr>Termen limită</vt:lpstr>
      <vt:lpstr>Cuprins</vt:lpstr>
      <vt:lpstr>Textură - exemple</vt:lpstr>
      <vt:lpstr>Textură - exemple</vt:lpstr>
      <vt:lpstr>Textură - exemple</vt:lpstr>
      <vt:lpstr>Mărime: obiect vs. textură</vt:lpstr>
      <vt:lpstr>De ce studiem textura?</vt:lpstr>
      <vt:lpstr>De ce studiem textura?</vt:lpstr>
      <vt:lpstr>De ce studiem textura?</vt:lpstr>
      <vt:lpstr>De ce studiem textura?</vt:lpstr>
      <vt:lpstr>De ce studiem textura?</vt:lpstr>
      <vt:lpstr>De ce studiem textura?</vt:lpstr>
      <vt:lpstr>Reprezentarea texturii</vt:lpstr>
      <vt:lpstr>Colecții de filtre</vt:lpstr>
      <vt:lpstr>Filtre pentru detectarea muchiilor</vt:lpstr>
      <vt:lpstr>Filtru pentru detectarea barelor</vt:lpstr>
      <vt:lpstr>Filtru pentru detectarea petelor</vt:lpstr>
      <vt:lpstr>Exemplu – colecția de filtre</vt:lpstr>
      <vt:lpstr>Imagini</vt:lpstr>
      <vt:lpstr>Imagini + filtru</vt:lpstr>
      <vt:lpstr>Imagini filtrate</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Imagini + filtru</vt:lpstr>
      <vt:lpstr>Imagini filtrate cu răspuns absolut</vt:lpstr>
      <vt:lpstr>Găsiți corespondența!</vt:lpstr>
      <vt:lpstr>Reprezentarea texturilor pe baza răspunsului mediu în modul</vt:lpstr>
      <vt:lpstr>Modelul bag of words utilizat în procesarea limbajului natural</vt:lpstr>
      <vt:lpstr>Modelul bag of words utilizat în procesarea limbajului natural</vt:lpstr>
      <vt:lpstr>Modelul bag of words utilizat în procesarea limbajului natural</vt:lpstr>
      <vt:lpstr>Modelul bag of words utilizat în procesarea limbajului natural</vt:lpstr>
      <vt:lpstr>Modelul bag of words utilizat în procesarea limbajului natural</vt:lpstr>
      <vt:lpstr>De la cuvinte la cuvinte vizuale</vt:lpstr>
      <vt:lpstr>PowerPoint Presentation</vt:lpstr>
      <vt:lpstr>PowerPoint Presentation</vt:lpstr>
      <vt:lpstr>Modele de tip bag of words: reprezentarea texturii</vt:lpstr>
      <vt:lpstr>Recunoaşterea texturii</vt:lpstr>
      <vt:lpstr>Recunoaşterea texturii</vt:lpstr>
      <vt:lpstr>Recunoaşterea texturii</vt:lpstr>
      <vt:lpstr>PowerPoint Presentation</vt:lpstr>
      <vt:lpstr>PowerPoint Presentation</vt:lpstr>
      <vt:lpstr>Modelul ‘bag of visual words’</vt:lpstr>
      <vt:lpstr>Modelul ‘bag of visual words’</vt:lpstr>
      <vt:lpstr>Modelul ‘bag of visual words’</vt:lpstr>
      <vt:lpstr>Modelul ‘bag of visual words’</vt:lpstr>
      <vt:lpstr>Modelul ‘bag of visual words’</vt:lpstr>
      <vt:lpstr>PowerPoint Presentation</vt:lpstr>
      <vt:lpstr>2. Extragerea de caracteristici</vt:lpstr>
      <vt:lpstr>2. Extragerea de caracteristici</vt:lpstr>
      <vt:lpstr>2. Extragerea de caracteristici</vt:lpstr>
      <vt:lpstr>Descriptorul SIFT [Lowe 2004] </vt:lpstr>
      <vt:lpstr>Descriptor invariant la rotație</vt:lpstr>
      <vt:lpstr>Descriptorul SIFT [Lowe 2004] </vt:lpstr>
      <vt:lpstr>3. Învățarea vocabularului vizual</vt:lpstr>
      <vt:lpstr>3. Învățarea vocabularului vizual</vt:lpstr>
      <vt:lpstr>3. Învățarea vocabularului vizual</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Vocabular vizual - exemplu</vt:lpstr>
      <vt:lpstr>Vocabular vizual - exemplu</vt:lpstr>
      <vt:lpstr>Limitări ale modelului bag of visual words</vt:lpstr>
      <vt:lpstr>Poziția în imagine a caracteristicilor</vt:lpstr>
      <vt:lpstr>Piramidă spațială</vt:lpstr>
      <vt:lpstr>Piramidă spațială</vt:lpstr>
      <vt:lpstr>Piramidă spațială</vt:lpstr>
      <vt:lpstr>Piramidă spațială</vt:lpstr>
      <vt:lpstr>Piramidă spațială</vt:lpstr>
      <vt:lpstr>Clasificarea imaginilor:  modelul bag of visual words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Bogdan Alexe</dc:creator>
  <cp:lastModifiedBy>RADU TUDOR IONESCU</cp:lastModifiedBy>
  <cp:revision>206</cp:revision>
  <dcterms:created xsi:type="dcterms:W3CDTF">2014-11-23T22:04:52Z</dcterms:created>
  <dcterms:modified xsi:type="dcterms:W3CDTF">2022-12-07T09:16:57Z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0x0101005920237B531BC7419D2AB85F93BEE318</vt:lpwstr>
  </property>
</Properties>
</file>